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</p:sldMasterIdLst>
  <p:notesMasterIdLst>
    <p:notesMasterId r:id="rId57"/>
  </p:notesMasterIdLst>
  <p:sldIdLst>
    <p:sldId id="258" r:id="rId2"/>
    <p:sldId id="259" r:id="rId3"/>
    <p:sldId id="342" r:id="rId4"/>
    <p:sldId id="343" r:id="rId5"/>
    <p:sldId id="327" r:id="rId6"/>
    <p:sldId id="314" r:id="rId7"/>
    <p:sldId id="331" r:id="rId8"/>
    <p:sldId id="332" r:id="rId9"/>
    <p:sldId id="324" r:id="rId10"/>
    <p:sldId id="340" r:id="rId11"/>
    <p:sldId id="273" r:id="rId12"/>
    <p:sldId id="316" r:id="rId13"/>
    <p:sldId id="328" r:id="rId14"/>
    <p:sldId id="276" r:id="rId15"/>
    <p:sldId id="300" r:id="rId16"/>
    <p:sldId id="278" r:id="rId17"/>
    <p:sldId id="329" r:id="rId18"/>
    <p:sldId id="318" r:id="rId19"/>
    <p:sldId id="270" r:id="rId20"/>
    <p:sldId id="271" r:id="rId21"/>
    <p:sldId id="321" r:id="rId22"/>
    <p:sldId id="313" r:id="rId23"/>
    <p:sldId id="262" r:id="rId24"/>
    <p:sldId id="264" r:id="rId25"/>
    <p:sldId id="265" r:id="rId26"/>
    <p:sldId id="322" r:id="rId27"/>
    <p:sldId id="294" r:id="rId28"/>
    <p:sldId id="292" r:id="rId29"/>
    <p:sldId id="341" r:id="rId30"/>
    <p:sldId id="293" r:id="rId31"/>
    <p:sldId id="344" r:id="rId32"/>
    <p:sldId id="286" r:id="rId33"/>
    <p:sldId id="287" r:id="rId34"/>
    <p:sldId id="288" r:id="rId35"/>
    <p:sldId id="289" r:id="rId36"/>
    <p:sldId id="290" r:id="rId37"/>
    <p:sldId id="345" r:id="rId38"/>
    <p:sldId id="335" r:id="rId39"/>
    <p:sldId id="336" r:id="rId40"/>
    <p:sldId id="337" r:id="rId41"/>
    <p:sldId id="347" r:id="rId42"/>
    <p:sldId id="339" r:id="rId43"/>
    <p:sldId id="348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261" r:id="rId54"/>
    <p:sldId id="260" r:id="rId55"/>
    <p:sldId id="32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99" d="10000"/>
        <a:sy n="7399" d="10000"/>
      </p:scale>
      <p:origin x="0" y="-12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FF513-EC32-4E7F-A506-13C31AE1DA76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1505C3F-C05B-4B88-A6C6-18C670CB052D}">
      <dgm:prSet phldrT="[Texto]" custT="1"/>
      <dgm:spPr/>
      <dgm:t>
        <a:bodyPr/>
        <a:lstStyle/>
        <a:p>
          <a:r>
            <a: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transversal</a:t>
          </a:r>
        </a:p>
      </dgm:t>
    </dgm:pt>
    <dgm:pt modelId="{C36A2D85-E49B-44EC-85D6-6A490B829A3C}" type="parTrans" cxnId="{05685D10-F324-44BF-923C-ABA680627D5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32B0D5-6AA3-4DC1-A836-5BE2D004F37F}" type="sibTrans" cxnId="{05685D10-F324-44BF-923C-ABA680627D5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AF9F59-9086-4994-AE6F-71A4A6A188D9}">
      <dgm:prSet phldrT="[Texto]" custT="1"/>
      <dgm:spPr/>
      <dgm:t>
        <a:bodyPr/>
        <a:lstStyle/>
        <a:p>
          <a:r>
            <a:rPr lang="pt-BR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ensino, da pesquisa e da extensão</a:t>
          </a:r>
        </a:p>
      </dgm:t>
    </dgm:pt>
    <dgm:pt modelId="{38B30909-CB1B-4D22-986E-18AE12C6D12E}" type="parTrans" cxnId="{8B018051-58DC-4048-B7D2-9ED04B301A6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7B5157-A43C-4782-AC16-E9E062C3EC22}" type="sibTrans" cxnId="{8B018051-58DC-4048-B7D2-9ED04B301A6E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D908B-7936-4341-A5D8-C751531D7B2F}">
      <dgm:prSet phldrT="[Texto]" custT="1"/>
      <dgm:spPr/>
      <dgm:t>
        <a:bodyPr/>
        <a:lstStyle/>
        <a:p>
          <a:r>
            <a: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campus (</a:t>
          </a:r>
          <a:r>
            <a:rPr lang="pt-BR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IaH</a:t>
          </a:r>
          <a:r>
            <a: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1E48099-15CA-4447-A168-E7001320FCE5}" type="parTrans" cxnId="{D870AADC-C464-435E-B6C0-0A558814B77D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6CFAB-7D97-4747-84D2-C4C65D709158}" type="sibTrans" cxnId="{D870AADC-C464-435E-B6C0-0A558814B77D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6E5860-C47B-4857-BFC9-19CABEA33963}">
      <dgm:prSet phldrT="[Texto]" custT="1"/>
      <dgm:spPr/>
      <dgm:t>
        <a:bodyPr/>
        <a:lstStyle/>
        <a:p>
          <a:r>
            <a:rPr lang="pt-BR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currículo (</a:t>
          </a:r>
          <a:r>
            <a:rPr lang="pt-BR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IoC</a:t>
          </a:r>
          <a:r>
            <a:rPr lang="pt-BR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26AFBF6-B06C-43DF-91BF-56014273039F}" type="parTrans" cxnId="{6C300C9F-7805-44AF-B099-6EDEF08A9AFC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85976-390A-4BFC-BEF2-517D092B83D1}" type="sibTrans" cxnId="{6C300C9F-7805-44AF-B099-6EDEF08A9AFC}">
      <dgm:prSet/>
      <dgm:spPr/>
      <dgm:t>
        <a:bodyPr/>
        <a:lstStyle/>
        <a:p>
          <a:endParaRPr lang="pt-BR" sz="17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63FF4D-6110-426F-A8C3-81651ED7FFB5}">
      <dgm:prSet phldrT="[Texto]" custT="1"/>
      <dgm:spPr/>
      <dgm:t>
        <a:bodyPr/>
        <a:lstStyle/>
        <a:p>
          <a:r>
            <a:rPr lang="pt-BR" sz="17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de Carreira</a:t>
          </a:r>
          <a:endParaRPr lang="pt-BR" sz="17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5611B-5317-4AD9-92B4-A783422828C3}" type="parTrans" cxnId="{CD0B30EE-BB58-4BE4-A8A0-77B36DF9DA98}">
      <dgm:prSet/>
      <dgm:spPr/>
      <dgm:t>
        <a:bodyPr/>
        <a:lstStyle/>
        <a:p>
          <a:endParaRPr lang="en-US"/>
        </a:p>
      </dgm:t>
    </dgm:pt>
    <dgm:pt modelId="{1335F82F-1F90-4796-96C1-304BF346FBE6}" type="sibTrans" cxnId="{CD0B30EE-BB58-4BE4-A8A0-77B36DF9DA98}">
      <dgm:prSet/>
      <dgm:spPr/>
      <dgm:t>
        <a:bodyPr/>
        <a:lstStyle/>
        <a:p>
          <a:endParaRPr lang="en-US"/>
        </a:p>
      </dgm:t>
    </dgm:pt>
    <dgm:pt modelId="{EFF41241-DDB5-407D-B9F4-022F7B066634}" type="pres">
      <dgm:prSet presAssocID="{3C4FF513-EC32-4E7F-A506-13C31AE1D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AD5D9A-8D8A-4EED-88D2-2AA1EE6647EE}" type="pres">
      <dgm:prSet presAssocID="{3C4FF513-EC32-4E7F-A506-13C31AE1DA76}" presName="comp1" presStyleCnt="0"/>
      <dgm:spPr/>
    </dgm:pt>
    <dgm:pt modelId="{5E655478-4436-4D77-8DAD-BEA23FFD9637}" type="pres">
      <dgm:prSet presAssocID="{3C4FF513-EC32-4E7F-A506-13C31AE1DA76}" presName="circle1" presStyleLbl="node1" presStyleIdx="0" presStyleCnt="5" custScaleX="218364"/>
      <dgm:spPr/>
      <dgm:t>
        <a:bodyPr/>
        <a:lstStyle/>
        <a:p>
          <a:endParaRPr lang="pt-BR"/>
        </a:p>
      </dgm:t>
    </dgm:pt>
    <dgm:pt modelId="{EF869D8F-9563-474C-A0E2-40187FA11AA4}" type="pres">
      <dgm:prSet presAssocID="{3C4FF513-EC32-4E7F-A506-13C31AE1D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B43EB0-7F0C-48D9-855B-BFE85A53A1C2}" type="pres">
      <dgm:prSet presAssocID="{3C4FF513-EC32-4E7F-A506-13C31AE1DA76}" presName="comp2" presStyleCnt="0"/>
      <dgm:spPr/>
    </dgm:pt>
    <dgm:pt modelId="{40B465CC-C020-49D3-A0E5-2F1B6E0D4540}" type="pres">
      <dgm:prSet presAssocID="{3C4FF513-EC32-4E7F-A506-13C31AE1DA76}" presName="circle2" presStyleLbl="node1" presStyleIdx="1" presStyleCnt="5" custScaleX="205033"/>
      <dgm:spPr/>
      <dgm:t>
        <a:bodyPr/>
        <a:lstStyle/>
        <a:p>
          <a:endParaRPr lang="pt-BR"/>
        </a:p>
      </dgm:t>
    </dgm:pt>
    <dgm:pt modelId="{A27BE2C0-3023-4221-99F0-0F8DEA5085CE}" type="pres">
      <dgm:prSet presAssocID="{3C4FF513-EC32-4E7F-A506-13C31AE1D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CF0B78-97FB-4D61-87F9-F9F63FC54A14}" type="pres">
      <dgm:prSet presAssocID="{3C4FF513-EC32-4E7F-A506-13C31AE1DA76}" presName="comp3" presStyleCnt="0"/>
      <dgm:spPr/>
    </dgm:pt>
    <dgm:pt modelId="{D70A189C-7600-4575-BD2D-E3562F2C4304}" type="pres">
      <dgm:prSet presAssocID="{3C4FF513-EC32-4E7F-A506-13C31AE1DA76}" presName="circle3" presStyleLbl="node1" presStyleIdx="2" presStyleCnt="5" custScaleX="205033"/>
      <dgm:spPr/>
      <dgm:t>
        <a:bodyPr/>
        <a:lstStyle/>
        <a:p>
          <a:endParaRPr lang="pt-BR"/>
        </a:p>
      </dgm:t>
    </dgm:pt>
    <dgm:pt modelId="{31118456-CA83-4900-8C60-D5700406F175}" type="pres">
      <dgm:prSet presAssocID="{3C4FF513-EC32-4E7F-A506-13C31AE1D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9BADAE-12FB-47E6-B5DA-3ADE475453D6}" type="pres">
      <dgm:prSet presAssocID="{3C4FF513-EC32-4E7F-A506-13C31AE1DA76}" presName="comp4" presStyleCnt="0"/>
      <dgm:spPr/>
    </dgm:pt>
    <dgm:pt modelId="{B4B3B3F0-9C2B-472E-8C8B-AFC127C599FF}" type="pres">
      <dgm:prSet presAssocID="{3C4FF513-EC32-4E7F-A506-13C31AE1DA76}" presName="circle4" presStyleLbl="node1" presStyleIdx="3" presStyleCnt="5" custScaleX="205033" custScaleY="85843"/>
      <dgm:spPr/>
      <dgm:t>
        <a:bodyPr/>
        <a:lstStyle/>
        <a:p>
          <a:endParaRPr lang="pt-BR"/>
        </a:p>
      </dgm:t>
    </dgm:pt>
    <dgm:pt modelId="{75F0AB67-CC33-45A0-92A6-29602CF397BF}" type="pres">
      <dgm:prSet presAssocID="{3C4FF513-EC32-4E7F-A506-13C31AE1D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D27A2F-CEFB-4DBF-9DA4-090928EBD506}" type="pres">
      <dgm:prSet presAssocID="{3C4FF513-EC32-4E7F-A506-13C31AE1DA76}" presName="comp5" presStyleCnt="0"/>
      <dgm:spPr/>
    </dgm:pt>
    <dgm:pt modelId="{05BD8BE6-8C1B-41CA-BFB1-84923F1E66FB}" type="pres">
      <dgm:prSet presAssocID="{3C4FF513-EC32-4E7F-A506-13C31AE1DA76}" presName="circle5" presStyleLbl="node1" presStyleIdx="4" presStyleCnt="5" custScaleX="175413" custScaleY="67637" custLinFactNeighborX="-511" custLinFactNeighborY="16452"/>
      <dgm:spPr/>
      <dgm:t>
        <a:bodyPr/>
        <a:lstStyle/>
        <a:p>
          <a:endParaRPr lang="en-US"/>
        </a:p>
      </dgm:t>
    </dgm:pt>
    <dgm:pt modelId="{4BB88287-D480-411D-AB08-6F06A7F9BB7A}" type="pres">
      <dgm:prSet presAssocID="{3C4FF513-EC32-4E7F-A506-13C31AE1D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463D3-3B5D-44EE-8F69-CDE5712143EA}" type="presOf" srcId="{3C4FF513-EC32-4E7F-A506-13C31AE1DA76}" destId="{EFF41241-DDB5-407D-B9F4-022F7B066634}" srcOrd="0" destOrd="0" presId="urn:microsoft.com/office/officeart/2005/8/layout/venn2"/>
    <dgm:cxn modelId="{9C440AC5-1709-41E6-BB12-477BDD6EB56E}" type="presOf" srcId="{13FD908B-7936-4341-A5D8-C751531D7B2F}" destId="{D70A189C-7600-4575-BD2D-E3562F2C4304}" srcOrd="0" destOrd="0" presId="urn:microsoft.com/office/officeart/2005/8/layout/venn2"/>
    <dgm:cxn modelId="{6B9F4EE0-87A0-4063-8CDA-6A87A75A84CB}" type="presOf" srcId="{41505C3F-C05B-4B88-A6C6-18C670CB052D}" destId="{EF869D8F-9563-474C-A0E2-40187FA11AA4}" srcOrd="1" destOrd="0" presId="urn:microsoft.com/office/officeart/2005/8/layout/venn2"/>
    <dgm:cxn modelId="{8B018051-58DC-4048-B7D2-9ED04B301A6E}" srcId="{3C4FF513-EC32-4E7F-A506-13C31AE1DA76}" destId="{5CAF9F59-9086-4994-AE6F-71A4A6A188D9}" srcOrd="1" destOrd="0" parTransId="{38B30909-CB1B-4D22-986E-18AE12C6D12E}" sibTransId="{4B7B5157-A43C-4782-AC16-E9E062C3EC22}"/>
    <dgm:cxn modelId="{D870AADC-C464-435E-B6C0-0A558814B77D}" srcId="{3C4FF513-EC32-4E7F-A506-13C31AE1DA76}" destId="{13FD908B-7936-4341-A5D8-C751531D7B2F}" srcOrd="2" destOrd="0" parTransId="{81E48099-15CA-4447-A168-E7001320FCE5}" sibTransId="{E9F6CFAB-7D97-4747-84D2-C4C65D709158}"/>
    <dgm:cxn modelId="{CD0B30EE-BB58-4BE4-A8A0-77B36DF9DA98}" srcId="{3C4FF513-EC32-4E7F-A506-13C31AE1DA76}" destId="{D263FF4D-6110-426F-A8C3-81651ED7FFB5}" srcOrd="4" destOrd="0" parTransId="{4A05611B-5317-4AD9-92B4-A783422828C3}" sibTransId="{1335F82F-1F90-4796-96C1-304BF346FBE6}"/>
    <dgm:cxn modelId="{CFE07AA4-8AB4-4064-8498-737B26C72A8C}" type="presOf" srcId="{D263FF4D-6110-426F-A8C3-81651ED7FFB5}" destId="{4BB88287-D480-411D-AB08-6F06A7F9BB7A}" srcOrd="1" destOrd="0" presId="urn:microsoft.com/office/officeart/2005/8/layout/venn2"/>
    <dgm:cxn modelId="{0CDD741B-FFC0-4307-A73F-C55980D7D8A8}" type="presOf" srcId="{41505C3F-C05B-4B88-A6C6-18C670CB052D}" destId="{5E655478-4436-4D77-8DAD-BEA23FFD9637}" srcOrd="0" destOrd="0" presId="urn:microsoft.com/office/officeart/2005/8/layout/venn2"/>
    <dgm:cxn modelId="{5127D085-5C4F-46FB-B0D6-D0FE738D4CAA}" type="presOf" srcId="{F66E5860-C47B-4857-BFC9-19CABEA33963}" destId="{75F0AB67-CC33-45A0-92A6-29602CF397BF}" srcOrd="1" destOrd="0" presId="urn:microsoft.com/office/officeart/2005/8/layout/venn2"/>
    <dgm:cxn modelId="{05685D10-F324-44BF-923C-ABA680627D5E}" srcId="{3C4FF513-EC32-4E7F-A506-13C31AE1DA76}" destId="{41505C3F-C05B-4B88-A6C6-18C670CB052D}" srcOrd="0" destOrd="0" parTransId="{C36A2D85-E49B-44EC-85D6-6A490B829A3C}" sibTransId="{C432B0D5-6AA3-4DC1-A836-5BE2D004F37F}"/>
    <dgm:cxn modelId="{F4214046-5F34-4BF8-87DC-FFFB6C0C64F0}" type="presOf" srcId="{D263FF4D-6110-426F-A8C3-81651ED7FFB5}" destId="{05BD8BE6-8C1B-41CA-BFB1-84923F1E66FB}" srcOrd="0" destOrd="0" presId="urn:microsoft.com/office/officeart/2005/8/layout/venn2"/>
    <dgm:cxn modelId="{074B45DB-5D05-4989-B8EB-75A9CFC724BF}" type="presOf" srcId="{13FD908B-7936-4341-A5D8-C751531D7B2F}" destId="{31118456-CA83-4900-8C60-D5700406F175}" srcOrd="1" destOrd="0" presId="urn:microsoft.com/office/officeart/2005/8/layout/venn2"/>
    <dgm:cxn modelId="{7836DEBA-7A39-4598-B7FC-EFE260FEF9E8}" type="presOf" srcId="{F66E5860-C47B-4857-BFC9-19CABEA33963}" destId="{B4B3B3F0-9C2B-472E-8C8B-AFC127C599FF}" srcOrd="0" destOrd="0" presId="urn:microsoft.com/office/officeart/2005/8/layout/venn2"/>
    <dgm:cxn modelId="{6C300C9F-7805-44AF-B099-6EDEF08A9AFC}" srcId="{3C4FF513-EC32-4E7F-A506-13C31AE1DA76}" destId="{F66E5860-C47B-4857-BFC9-19CABEA33963}" srcOrd="3" destOrd="0" parTransId="{C26AFBF6-B06C-43DF-91BF-56014273039F}" sibTransId="{84385976-390A-4BFC-BEF2-517D092B83D1}"/>
    <dgm:cxn modelId="{41BE8B0C-7A04-47B4-87E1-3719A9088A70}" type="presOf" srcId="{5CAF9F59-9086-4994-AE6F-71A4A6A188D9}" destId="{40B465CC-C020-49D3-A0E5-2F1B6E0D4540}" srcOrd="0" destOrd="0" presId="urn:microsoft.com/office/officeart/2005/8/layout/venn2"/>
    <dgm:cxn modelId="{80874883-A41E-4718-8907-2AB37697BB81}" type="presOf" srcId="{5CAF9F59-9086-4994-AE6F-71A4A6A188D9}" destId="{A27BE2C0-3023-4221-99F0-0F8DEA5085CE}" srcOrd="1" destOrd="0" presId="urn:microsoft.com/office/officeart/2005/8/layout/venn2"/>
    <dgm:cxn modelId="{1D64F32C-4D8D-49E9-AE8D-B68AE03EF417}" type="presParOf" srcId="{EFF41241-DDB5-407D-B9F4-022F7B066634}" destId="{A6AD5D9A-8D8A-4EED-88D2-2AA1EE6647EE}" srcOrd="0" destOrd="0" presId="urn:microsoft.com/office/officeart/2005/8/layout/venn2"/>
    <dgm:cxn modelId="{E304F937-5F22-42A0-927E-C9D8147FD8D0}" type="presParOf" srcId="{A6AD5D9A-8D8A-4EED-88D2-2AA1EE6647EE}" destId="{5E655478-4436-4D77-8DAD-BEA23FFD9637}" srcOrd="0" destOrd="0" presId="urn:microsoft.com/office/officeart/2005/8/layout/venn2"/>
    <dgm:cxn modelId="{1277F1A0-D6F6-408F-A167-0B883CBA698C}" type="presParOf" srcId="{A6AD5D9A-8D8A-4EED-88D2-2AA1EE6647EE}" destId="{EF869D8F-9563-474C-A0E2-40187FA11AA4}" srcOrd="1" destOrd="0" presId="urn:microsoft.com/office/officeart/2005/8/layout/venn2"/>
    <dgm:cxn modelId="{C4A47738-E2D9-44B8-9FED-E884918EFB68}" type="presParOf" srcId="{EFF41241-DDB5-407D-B9F4-022F7B066634}" destId="{ACB43EB0-7F0C-48D9-855B-BFE85A53A1C2}" srcOrd="1" destOrd="0" presId="urn:microsoft.com/office/officeart/2005/8/layout/venn2"/>
    <dgm:cxn modelId="{1377ED82-38D1-4C06-A3A7-12DB5B0140BE}" type="presParOf" srcId="{ACB43EB0-7F0C-48D9-855B-BFE85A53A1C2}" destId="{40B465CC-C020-49D3-A0E5-2F1B6E0D4540}" srcOrd="0" destOrd="0" presId="urn:microsoft.com/office/officeart/2005/8/layout/venn2"/>
    <dgm:cxn modelId="{31253F93-364A-4896-A5B7-2CA406CD73D6}" type="presParOf" srcId="{ACB43EB0-7F0C-48D9-855B-BFE85A53A1C2}" destId="{A27BE2C0-3023-4221-99F0-0F8DEA5085CE}" srcOrd="1" destOrd="0" presId="urn:microsoft.com/office/officeart/2005/8/layout/venn2"/>
    <dgm:cxn modelId="{1854D583-D537-483A-A501-69EF362B3388}" type="presParOf" srcId="{EFF41241-DDB5-407D-B9F4-022F7B066634}" destId="{28CF0B78-97FB-4D61-87F9-F9F63FC54A14}" srcOrd="2" destOrd="0" presId="urn:microsoft.com/office/officeart/2005/8/layout/venn2"/>
    <dgm:cxn modelId="{48E6BBE4-50A4-48EF-8222-D6A93B4765BB}" type="presParOf" srcId="{28CF0B78-97FB-4D61-87F9-F9F63FC54A14}" destId="{D70A189C-7600-4575-BD2D-E3562F2C4304}" srcOrd="0" destOrd="0" presId="urn:microsoft.com/office/officeart/2005/8/layout/venn2"/>
    <dgm:cxn modelId="{1F0CFEDC-5420-4E6B-80A9-B962351D0D30}" type="presParOf" srcId="{28CF0B78-97FB-4D61-87F9-F9F63FC54A14}" destId="{31118456-CA83-4900-8C60-D5700406F175}" srcOrd="1" destOrd="0" presId="urn:microsoft.com/office/officeart/2005/8/layout/venn2"/>
    <dgm:cxn modelId="{86D15FF8-8805-480E-B96A-E8D6054A9228}" type="presParOf" srcId="{EFF41241-DDB5-407D-B9F4-022F7B066634}" destId="{679BADAE-12FB-47E6-B5DA-3ADE475453D6}" srcOrd="3" destOrd="0" presId="urn:microsoft.com/office/officeart/2005/8/layout/venn2"/>
    <dgm:cxn modelId="{04681460-11ED-417D-B180-F4164CC76E97}" type="presParOf" srcId="{679BADAE-12FB-47E6-B5DA-3ADE475453D6}" destId="{B4B3B3F0-9C2B-472E-8C8B-AFC127C599FF}" srcOrd="0" destOrd="0" presId="urn:microsoft.com/office/officeart/2005/8/layout/venn2"/>
    <dgm:cxn modelId="{0AD12E33-27F9-4723-8DC8-97E36ED9D540}" type="presParOf" srcId="{679BADAE-12FB-47E6-B5DA-3ADE475453D6}" destId="{75F0AB67-CC33-45A0-92A6-29602CF397BF}" srcOrd="1" destOrd="0" presId="urn:microsoft.com/office/officeart/2005/8/layout/venn2"/>
    <dgm:cxn modelId="{96D7FF28-A800-427B-8C2B-AE37D092C305}" type="presParOf" srcId="{EFF41241-DDB5-407D-B9F4-022F7B066634}" destId="{98D27A2F-CEFB-4DBF-9DA4-090928EBD506}" srcOrd="4" destOrd="0" presId="urn:microsoft.com/office/officeart/2005/8/layout/venn2"/>
    <dgm:cxn modelId="{6B8D0C32-4E6C-4EA0-9D78-713A0B8AC050}" type="presParOf" srcId="{98D27A2F-CEFB-4DBF-9DA4-090928EBD506}" destId="{05BD8BE6-8C1B-41CA-BFB1-84923F1E66FB}" srcOrd="0" destOrd="0" presId="urn:microsoft.com/office/officeart/2005/8/layout/venn2"/>
    <dgm:cxn modelId="{505EF404-6AA3-487E-8038-DB5E4D5752D2}" type="presParOf" srcId="{98D27A2F-CEFB-4DBF-9DA4-090928EBD506}" destId="{4BB88287-D480-411D-AB08-6F06A7F9BB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57F60-6EFD-4FC5-BC11-65C3A1DECAE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045E6A-EB7F-49CC-A02F-8ED7657B35D7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U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Conhecimento</a:t>
          </a:r>
          <a:endParaRPr lang="pt-BR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530F8-F405-46E1-AA2B-3FB1D97270D0}" type="parTrans" cxnId="{5AAE2953-541E-469A-89FF-1515F66537E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322F1A5-2951-4BD5-BC35-0CEBFE308153}" type="sibTrans" cxnId="{5AAE2953-541E-469A-89FF-1515F66537E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9976CAB-B3A9-4C83-B9C1-3D9FA01FC2BD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</a:rPr>
            <a:t>Capturar</a:t>
          </a:r>
          <a:endParaRPr lang="en-US" sz="1050" dirty="0">
            <a:solidFill>
              <a:schemeClr val="tx1"/>
            </a:solidFill>
          </a:endParaRPr>
        </a:p>
      </dgm:t>
    </dgm:pt>
    <dgm:pt modelId="{FE9BC01D-5302-41E3-9574-F8274EBCCD89}" type="parTrans" cxnId="{1E7A9D84-9053-4B1B-9637-3F3BF2AB04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29D3AC-0D46-4BC5-82A5-6D26D1A72A1F}" type="sibTrans" cxnId="{1E7A9D84-9053-4B1B-9637-3F3BF2AB047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869EC8-5D85-4FFE-9110-F97074451DCD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Armazenar</a:t>
          </a:r>
          <a:endParaRPr lang="pt-BR" sz="2400" dirty="0">
            <a:solidFill>
              <a:schemeClr val="tx1"/>
            </a:solidFill>
          </a:endParaRPr>
        </a:p>
      </dgm:t>
    </dgm:pt>
    <dgm:pt modelId="{0C98C3F2-F480-4FC4-8C42-719856B2E607}" type="parTrans" cxnId="{5D0AB2A9-8039-4F57-9A91-6176A3F011E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C4EA083-78BC-4000-8D7D-3931A0397554}" type="sibTrans" cxnId="{5D0AB2A9-8039-4F57-9A91-6176A3F011E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976356B-8810-4ADD-BF3D-DB9E7E9C0781}">
      <dgm:prSet phldrT="[Texto]" phldr="1"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6C31373-1E2F-4275-AB33-F91BA214C4A3}" type="parTrans" cxnId="{73063DEF-F362-4DA0-8ED6-E46FE9CF75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2FE8B5F-F456-429C-8537-6A1EF5A13C87}" type="sibTrans" cxnId="{73063DEF-F362-4DA0-8ED6-E46FE9CF75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722C967-CF89-4F72-8619-9C4911511F04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Gerenciar</a:t>
          </a:r>
          <a:endParaRPr lang="pt-BR" sz="2400" dirty="0">
            <a:solidFill>
              <a:schemeClr val="tx1"/>
            </a:solidFill>
          </a:endParaRPr>
        </a:p>
      </dgm:t>
    </dgm:pt>
    <dgm:pt modelId="{39198509-831B-42DC-B315-D113E94B103C}" type="parTrans" cxnId="{2299ADD3-D315-46DB-AFA6-CEE6E9D414C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9EEB3FF-C0AD-4314-831A-FC0FB42151FD}" type="sibTrans" cxnId="{2299ADD3-D315-46DB-AFA6-CEE6E9D414C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14BE209-F641-4EC1-B8A5-EF5DE79676D2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Disseminar</a:t>
          </a:r>
          <a:endParaRPr lang="pt-BR" sz="2400" dirty="0">
            <a:solidFill>
              <a:schemeClr val="tx1"/>
            </a:solidFill>
          </a:endParaRPr>
        </a:p>
      </dgm:t>
    </dgm:pt>
    <dgm:pt modelId="{34E1E2C1-E500-4F23-89CE-2560D4BACAB1}" type="parTrans" cxnId="{1EE909F0-A123-4755-B38E-40390C7943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393720A-AB67-4514-A9D1-68CCD17F00CD}" type="sibTrans" cxnId="{1EE909F0-A123-4755-B38E-40390C7943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BB00CAD-1246-49F7-AE96-EE45420F63AB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Refinar</a:t>
          </a:r>
          <a:endParaRPr lang="en-US" sz="3200" dirty="0">
            <a:solidFill>
              <a:schemeClr val="tx1"/>
            </a:solidFill>
          </a:endParaRPr>
        </a:p>
      </dgm:t>
    </dgm:pt>
    <dgm:pt modelId="{68EF1FA8-716E-4C2F-AFF1-7A18E4B410E6}" type="parTrans" cxnId="{119928DD-CBF1-4C95-A2BB-3222EA2534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8541C74-38AE-4A44-B679-989A28F52EF2}" type="sibTrans" cxnId="{119928DD-CBF1-4C95-A2BB-3222EA25341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B917B37-F98F-4DC2-9000-F28B0EB14C3B}">
      <dgm:prSet phldrT="[Texto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3600" dirty="0" err="1">
              <a:solidFill>
                <a:schemeClr val="tx1"/>
              </a:solidFill>
            </a:rPr>
            <a:t>Criar</a:t>
          </a:r>
          <a:endParaRPr lang="en-US" sz="3600" dirty="0">
            <a:solidFill>
              <a:schemeClr val="tx1"/>
            </a:solidFill>
          </a:endParaRPr>
        </a:p>
      </dgm:t>
    </dgm:pt>
    <dgm:pt modelId="{9913A0DE-75CD-4468-8ECD-C9F764D7C450}" type="sibTrans" cxnId="{7A099975-6A7B-4B85-ADEE-62EADE046B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81EF65-63B3-44A8-ADB0-CEEA98B7A323}" type="parTrans" cxnId="{7A099975-6A7B-4B85-ADEE-62EADE046B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7178E9-4827-4523-81A3-D95174477484}" type="pres">
      <dgm:prSet presAssocID="{7B757F60-6EFD-4FC5-BC11-65C3A1DECA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DD0797-8E00-4ADD-8037-E5B3BA2E9A7D}" type="pres">
      <dgm:prSet presAssocID="{A5045E6A-EB7F-49CC-A02F-8ED7657B35D7}" presName="centerShape" presStyleLbl="node0" presStyleIdx="0" presStyleCnt="1" custScaleX="192832"/>
      <dgm:spPr/>
      <dgm:t>
        <a:bodyPr/>
        <a:lstStyle/>
        <a:p>
          <a:endParaRPr lang="pt-BR"/>
        </a:p>
      </dgm:t>
    </dgm:pt>
    <dgm:pt modelId="{C1E12720-CA84-4142-95D2-421193DBCE9F}" type="pres">
      <dgm:prSet presAssocID="{D081EF65-63B3-44A8-ADB0-CEEA98B7A323}" presName="Name9" presStyleLbl="parChTrans1D2" presStyleIdx="0" presStyleCnt="6"/>
      <dgm:spPr/>
      <dgm:t>
        <a:bodyPr/>
        <a:lstStyle/>
        <a:p>
          <a:endParaRPr lang="pt-BR"/>
        </a:p>
      </dgm:t>
    </dgm:pt>
    <dgm:pt modelId="{58ECB9C7-9268-4AA1-9F57-29297A391D5C}" type="pres">
      <dgm:prSet presAssocID="{D081EF65-63B3-44A8-ADB0-CEEA98B7A323}" presName="connTx" presStyleLbl="parChTrans1D2" presStyleIdx="0" presStyleCnt="6"/>
      <dgm:spPr/>
      <dgm:t>
        <a:bodyPr/>
        <a:lstStyle/>
        <a:p>
          <a:endParaRPr lang="pt-BR"/>
        </a:p>
      </dgm:t>
    </dgm:pt>
    <dgm:pt modelId="{7C2A7871-545A-4BA3-96A4-8522FA36A21D}" type="pres">
      <dgm:prSet presAssocID="{8B917B37-F98F-4DC2-9000-F28B0EB14C3B}" presName="node" presStyleLbl="node1" presStyleIdx="0" presStyleCnt="6" custScaleX="159437" custRadScaleRad="108807" custRadScaleInc="62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B22E6A-D35A-489C-B4AD-379640B10ED7}" type="pres">
      <dgm:prSet presAssocID="{FE9BC01D-5302-41E3-9574-F8274EBCCD89}" presName="Name9" presStyleLbl="parChTrans1D2" presStyleIdx="1" presStyleCnt="6"/>
      <dgm:spPr/>
      <dgm:t>
        <a:bodyPr/>
        <a:lstStyle/>
        <a:p>
          <a:endParaRPr lang="pt-BR"/>
        </a:p>
      </dgm:t>
    </dgm:pt>
    <dgm:pt modelId="{7CC74E5E-A46D-4A6A-919B-BD8B2CACBDEF}" type="pres">
      <dgm:prSet presAssocID="{FE9BC01D-5302-41E3-9574-F8274EBCCD89}" presName="connTx" presStyleLbl="parChTrans1D2" presStyleIdx="1" presStyleCnt="6"/>
      <dgm:spPr/>
      <dgm:t>
        <a:bodyPr/>
        <a:lstStyle/>
        <a:p>
          <a:endParaRPr lang="pt-BR"/>
        </a:p>
      </dgm:t>
    </dgm:pt>
    <dgm:pt modelId="{F2961404-59FA-4401-809A-14810FF0521C}" type="pres">
      <dgm:prSet presAssocID="{79976CAB-B3A9-4C83-B9C1-3D9FA01FC2BD}" presName="node" presStyleLbl="node1" presStyleIdx="1" presStyleCnt="6" custScaleX="166988" custRadScaleRad="132215" custRadScaleInc="20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D0503-CBD0-4AD8-80A3-6CC784220B95}" type="pres">
      <dgm:prSet presAssocID="{68EF1FA8-716E-4C2F-AFF1-7A18E4B410E6}" presName="Name9" presStyleLbl="parChTrans1D2" presStyleIdx="2" presStyleCnt="6"/>
      <dgm:spPr/>
      <dgm:t>
        <a:bodyPr/>
        <a:lstStyle/>
        <a:p>
          <a:endParaRPr lang="pt-BR"/>
        </a:p>
      </dgm:t>
    </dgm:pt>
    <dgm:pt modelId="{E65DB966-C455-45E1-9443-107511A08F5A}" type="pres">
      <dgm:prSet presAssocID="{68EF1FA8-716E-4C2F-AFF1-7A18E4B410E6}" presName="connTx" presStyleLbl="parChTrans1D2" presStyleIdx="2" presStyleCnt="6"/>
      <dgm:spPr/>
      <dgm:t>
        <a:bodyPr/>
        <a:lstStyle/>
        <a:p>
          <a:endParaRPr lang="pt-BR"/>
        </a:p>
      </dgm:t>
    </dgm:pt>
    <dgm:pt modelId="{570D5E0C-1661-4CBA-B479-CEE59F5D0FE3}" type="pres">
      <dgm:prSet presAssocID="{EBB00CAD-1246-49F7-AE96-EE45420F63AB}" presName="node" presStyleLbl="node1" presStyleIdx="2" presStyleCnt="6" custScaleX="165389" custRadScaleRad="137068" custRadScaleInc="-301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3A4F16-4543-4D4A-A058-23067780158A}" type="pres">
      <dgm:prSet presAssocID="{0C98C3F2-F480-4FC4-8C42-719856B2E607}" presName="Name9" presStyleLbl="parChTrans1D2" presStyleIdx="3" presStyleCnt="6"/>
      <dgm:spPr/>
      <dgm:t>
        <a:bodyPr/>
        <a:lstStyle/>
        <a:p>
          <a:endParaRPr lang="pt-BR"/>
        </a:p>
      </dgm:t>
    </dgm:pt>
    <dgm:pt modelId="{62BA056F-5574-4191-B7CD-D76121574942}" type="pres">
      <dgm:prSet presAssocID="{0C98C3F2-F480-4FC4-8C42-719856B2E607}" presName="connTx" presStyleLbl="parChTrans1D2" presStyleIdx="3" presStyleCnt="6"/>
      <dgm:spPr/>
      <dgm:t>
        <a:bodyPr/>
        <a:lstStyle/>
        <a:p>
          <a:endParaRPr lang="pt-BR"/>
        </a:p>
      </dgm:t>
    </dgm:pt>
    <dgm:pt modelId="{0D0B4397-3B4E-4B61-AE5C-8B3DEA19275C}" type="pres">
      <dgm:prSet presAssocID="{4B869EC8-5D85-4FFE-9110-F97074451DCD}" presName="node" presStyleLbl="node1" presStyleIdx="3" presStyleCnt="6" custScaleX="169062" custRadScaleRad="99075" custRadScaleInc="98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B9F9ED-FE5F-4B85-A5A7-9B565A13D6E2}" type="pres">
      <dgm:prSet presAssocID="{39198509-831B-42DC-B315-D113E94B103C}" presName="Name9" presStyleLbl="parChTrans1D2" presStyleIdx="4" presStyleCnt="6"/>
      <dgm:spPr/>
      <dgm:t>
        <a:bodyPr/>
        <a:lstStyle/>
        <a:p>
          <a:endParaRPr lang="pt-BR"/>
        </a:p>
      </dgm:t>
    </dgm:pt>
    <dgm:pt modelId="{F1426FF9-A573-4B12-AC9E-99B84803B1E1}" type="pres">
      <dgm:prSet presAssocID="{39198509-831B-42DC-B315-D113E94B103C}" presName="connTx" presStyleLbl="parChTrans1D2" presStyleIdx="4" presStyleCnt="6"/>
      <dgm:spPr/>
      <dgm:t>
        <a:bodyPr/>
        <a:lstStyle/>
        <a:p>
          <a:endParaRPr lang="pt-BR"/>
        </a:p>
      </dgm:t>
    </dgm:pt>
    <dgm:pt modelId="{F64D4318-0CBB-4F35-8FFC-91AEEF799B69}" type="pres">
      <dgm:prSet presAssocID="{C722C967-CF89-4F72-8619-9C4911511F04}" presName="node" presStyleLbl="node1" presStyleIdx="4" presStyleCnt="6" custScaleX="163932" custRadScaleRad="129422" custRadScaleInc="138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B68BDC-4ABF-484B-9FF9-571A32389BE8}" type="pres">
      <dgm:prSet presAssocID="{34E1E2C1-E500-4F23-89CE-2560D4BACAB1}" presName="Name9" presStyleLbl="parChTrans1D2" presStyleIdx="5" presStyleCnt="6"/>
      <dgm:spPr/>
      <dgm:t>
        <a:bodyPr/>
        <a:lstStyle/>
        <a:p>
          <a:endParaRPr lang="pt-BR"/>
        </a:p>
      </dgm:t>
    </dgm:pt>
    <dgm:pt modelId="{D82D6F12-A3E5-4907-9CF8-DE78BBF4E42F}" type="pres">
      <dgm:prSet presAssocID="{34E1E2C1-E500-4F23-89CE-2560D4BACAB1}" presName="connTx" presStyleLbl="parChTrans1D2" presStyleIdx="5" presStyleCnt="6"/>
      <dgm:spPr/>
      <dgm:t>
        <a:bodyPr/>
        <a:lstStyle/>
        <a:p>
          <a:endParaRPr lang="pt-BR"/>
        </a:p>
      </dgm:t>
    </dgm:pt>
    <dgm:pt modelId="{07BF50F2-2FEE-4F66-8B4B-8C3F77B1732E}" type="pres">
      <dgm:prSet presAssocID="{114BE209-F641-4EC1-B8A5-EF5DE79676D2}" presName="node" presStyleLbl="node1" presStyleIdx="5" presStyleCnt="6" custScaleX="174854" custRadScaleRad="128150" custRadScaleInc="-140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247216-D1DE-4A19-A1E9-0EB6E30011AF}" type="presOf" srcId="{C722C967-CF89-4F72-8619-9C4911511F04}" destId="{F64D4318-0CBB-4F35-8FFC-91AEEF799B69}" srcOrd="0" destOrd="0" presId="urn:microsoft.com/office/officeart/2005/8/layout/radial1"/>
    <dgm:cxn modelId="{3513FEDC-386C-44FD-9103-0C3F5CC38793}" type="presOf" srcId="{A5045E6A-EB7F-49CC-A02F-8ED7657B35D7}" destId="{60DD0797-8E00-4ADD-8037-E5B3BA2E9A7D}" srcOrd="0" destOrd="0" presId="urn:microsoft.com/office/officeart/2005/8/layout/radial1"/>
    <dgm:cxn modelId="{C942FF32-25C9-4833-B014-EAE8549B8BC6}" type="presOf" srcId="{7B757F60-6EFD-4FC5-BC11-65C3A1DECAE3}" destId="{BE7178E9-4827-4523-81A3-D95174477484}" srcOrd="0" destOrd="0" presId="urn:microsoft.com/office/officeart/2005/8/layout/radial1"/>
    <dgm:cxn modelId="{1EE909F0-A123-4755-B38E-40390C7943B8}" srcId="{A5045E6A-EB7F-49CC-A02F-8ED7657B35D7}" destId="{114BE209-F641-4EC1-B8A5-EF5DE79676D2}" srcOrd="5" destOrd="0" parTransId="{34E1E2C1-E500-4F23-89CE-2560D4BACAB1}" sibTransId="{1393720A-AB67-4514-A9D1-68CCD17F00CD}"/>
    <dgm:cxn modelId="{15AC9381-7557-41C1-AFF4-4C0DB62500A5}" type="presOf" srcId="{EBB00CAD-1246-49F7-AE96-EE45420F63AB}" destId="{570D5E0C-1661-4CBA-B479-CEE59F5D0FE3}" srcOrd="0" destOrd="0" presId="urn:microsoft.com/office/officeart/2005/8/layout/radial1"/>
    <dgm:cxn modelId="{3CA74E8D-8246-4B42-A281-5A8A671369B8}" type="presOf" srcId="{FE9BC01D-5302-41E3-9574-F8274EBCCD89}" destId="{D0B22E6A-D35A-489C-B4AD-379640B10ED7}" srcOrd="0" destOrd="0" presId="urn:microsoft.com/office/officeart/2005/8/layout/radial1"/>
    <dgm:cxn modelId="{7A099975-6A7B-4B85-ADEE-62EADE046BF9}" srcId="{A5045E6A-EB7F-49CC-A02F-8ED7657B35D7}" destId="{8B917B37-F98F-4DC2-9000-F28B0EB14C3B}" srcOrd="0" destOrd="0" parTransId="{D081EF65-63B3-44A8-ADB0-CEEA98B7A323}" sibTransId="{9913A0DE-75CD-4468-8ECD-C9F764D7C450}"/>
    <dgm:cxn modelId="{71550901-2AFD-4241-9B62-945D0851D00F}" type="presOf" srcId="{0C98C3F2-F480-4FC4-8C42-719856B2E607}" destId="{983A4F16-4543-4D4A-A058-23067780158A}" srcOrd="0" destOrd="0" presId="urn:microsoft.com/office/officeart/2005/8/layout/radial1"/>
    <dgm:cxn modelId="{B4EB8A8B-BC1F-4D75-A576-435A31355472}" type="presOf" srcId="{D081EF65-63B3-44A8-ADB0-CEEA98B7A323}" destId="{C1E12720-CA84-4142-95D2-421193DBCE9F}" srcOrd="0" destOrd="0" presId="urn:microsoft.com/office/officeart/2005/8/layout/radial1"/>
    <dgm:cxn modelId="{73063DEF-F362-4DA0-8ED6-E46FE9CF755E}" srcId="{7B757F60-6EFD-4FC5-BC11-65C3A1DECAE3}" destId="{3976356B-8810-4ADD-BF3D-DB9E7E9C0781}" srcOrd="1" destOrd="0" parTransId="{C6C31373-1E2F-4275-AB33-F91BA214C4A3}" sibTransId="{32FE8B5F-F456-429C-8537-6A1EF5A13C87}"/>
    <dgm:cxn modelId="{203FC372-DB25-4D02-ABDF-FE4BC36BF4B9}" type="presOf" srcId="{D081EF65-63B3-44A8-ADB0-CEEA98B7A323}" destId="{58ECB9C7-9268-4AA1-9F57-29297A391D5C}" srcOrd="1" destOrd="0" presId="urn:microsoft.com/office/officeart/2005/8/layout/radial1"/>
    <dgm:cxn modelId="{95D23612-9830-4FAB-8235-55D1F52F97B9}" type="presOf" srcId="{8B917B37-F98F-4DC2-9000-F28B0EB14C3B}" destId="{7C2A7871-545A-4BA3-96A4-8522FA36A21D}" srcOrd="0" destOrd="0" presId="urn:microsoft.com/office/officeart/2005/8/layout/radial1"/>
    <dgm:cxn modelId="{5D0AB2A9-8039-4F57-9A91-6176A3F011E4}" srcId="{A5045E6A-EB7F-49CC-A02F-8ED7657B35D7}" destId="{4B869EC8-5D85-4FFE-9110-F97074451DCD}" srcOrd="3" destOrd="0" parTransId="{0C98C3F2-F480-4FC4-8C42-719856B2E607}" sibTransId="{9C4EA083-78BC-4000-8D7D-3931A0397554}"/>
    <dgm:cxn modelId="{41AEC772-010E-42BA-A2CE-812D5072D936}" type="presOf" srcId="{0C98C3F2-F480-4FC4-8C42-719856B2E607}" destId="{62BA056F-5574-4191-B7CD-D76121574942}" srcOrd="1" destOrd="0" presId="urn:microsoft.com/office/officeart/2005/8/layout/radial1"/>
    <dgm:cxn modelId="{5350BCB4-1D7B-41EC-BE9A-ED871F920E21}" type="presOf" srcId="{68EF1FA8-716E-4C2F-AFF1-7A18E4B410E6}" destId="{8A3D0503-CBD0-4AD8-80A3-6CC784220B95}" srcOrd="0" destOrd="0" presId="urn:microsoft.com/office/officeart/2005/8/layout/radial1"/>
    <dgm:cxn modelId="{AA2E5E83-C315-4DAC-A7BD-F79085C5453C}" type="presOf" srcId="{39198509-831B-42DC-B315-D113E94B103C}" destId="{F5B9F9ED-FE5F-4B85-A5A7-9B565A13D6E2}" srcOrd="0" destOrd="0" presId="urn:microsoft.com/office/officeart/2005/8/layout/radial1"/>
    <dgm:cxn modelId="{1E7A9D84-9053-4B1B-9637-3F3BF2AB0470}" srcId="{A5045E6A-EB7F-49CC-A02F-8ED7657B35D7}" destId="{79976CAB-B3A9-4C83-B9C1-3D9FA01FC2BD}" srcOrd="1" destOrd="0" parTransId="{FE9BC01D-5302-41E3-9574-F8274EBCCD89}" sibTransId="{9729D3AC-0D46-4BC5-82A5-6D26D1A72A1F}"/>
    <dgm:cxn modelId="{ABCF96ED-F49C-4D6F-B611-423EE8C26159}" type="presOf" srcId="{39198509-831B-42DC-B315-D113E94B103C}" destId="{F1426FF9-A573-4B12-AC9E-99B84803B1E1}" srcOrd="1" destOrd="0" presId="urn:microsoft.com/office/officeart/2005/8/layout/radial1"/>
    <dgm:cxn modelId="{3BBEBC27-5A68-4620-824E-EE2E3FD3326B}" type="presOf" srcId="{FE9BC01D-5302-41E3-9574-F8274EBCCD89}" destId="{7CC74E5E-A46D-4A6A-919B-BD8B2CACBDEF}" srcOrd="1" destOrd="0" presId="urn:microsoft.com/office/officeart/2005/8/layout/radial1"/>
    <dgm:cxn modelId="{119928DD-CBF1-4C95-A2BB-3222EA25341D}" srcId="{A5045E6A-EB7F-49CC-A02F-8ED7657B35D7}" destId="{EBB00CAD-1246-49F7-AE96-EE45420F63AB}" srcOrd="2" destOrd="0" parTransId="{68EF1FA8-716E-4C2F-AFF1-7A18E4B410E6}" sibTransId="{38541C74-38AE-4A44-B679-989A28F52EF2}"/>
    <dgm:cxn modelId="{4E7713F4-8342-4577-A2A4-56A202F3FA95}" type="presOf" srcId="{34E1E2C1-E500-4F23-89CE-2560D4BACAB1}" destId="{D82D6F12-A3E5-4907-9CF8-DE78BBF4E42F}" srcOrd="1" destOrd="0" presId="urn:microsoft.com/office/officeart/2005/8/layout/radial1"/>
    <dgm:cxn modelId="{7C4A28D9-48C7-439B-8649-B19B8F6F8C0B}" type="presOf" srcId="{4B869EC8-5D85-4FFE-9110-F97074451DCD}" destId="{0D0B4397-3B4E-4B61-AE5C-8B3DEA19275C}" srcOrd="0" destOrd="0" presId="urn:microsoft.com/office/officeart/2005/8/layout/radial1"/>
    <dgm:cxn modelId="{BFDB12B3-C752-4AE2-ABA5-03BC42F9E69B}" type="presOf" srcId="{68EF1FA8-716E-4C2F-AFF1-7A18E4B410E6}" destId="{E65DB966-C455-45E1-9443-107511A08F5A}" srcOrd="1" destOrd="0" presId="urn:microsoft.com/office/officeart/2005/8/layout/radial1"/>
    <dgm:cxn modelId="{B3980788-F0C3-4F30-8A2D-5E8F6C1BFE03}" type="presOf" srcId="{79976CAB-B3A9-4C83-B9C1-3D9FA01FC2BD}" destId="{F2961404-59FA-4401-809A-14810FF0521C}" srcOrd="0" destOrd="0" presId="urn:microsoft.com/office/officeart/2005/8/layout/radial1"/>
    <dgm:cxn modelId="{728121E6-4BC0-4502-8F00-E8550460F6A2}" type="presOf" srcId="{114BE209-F641-4EC1-B8A5-EF5DE79676D2}" destId="{07BF50F2-2FEE-4F66-8B4B-8C3F77B1732E}" srcOrd="0" destOrd="0" presId="urn:microsoft.com/office/officeart/2005/8/layout/radial1"/>
    <dgm:cxn modelId="{ABF05E4D-1692-4FC6-93AD-AFA31F08EF62}" type="presOf" srcId="{34E1E2C1-E500-4F23-89CE-2560D4BACAB1}" destId="{50B68BDC-4ABF-484B-9FF9-571A32389BE8}" srcOrd="0" destOrd="0" presId="urn:microsoft.com/office/officeart/2005/8/layout/radial1"/>
    <dgm:cxn modelId="{5AAE2953-541E-469A-89FF-1515F66537E5}" srcId="{7B757F60-6EFD-4FC5-BC11-65C3A1DECAE3}" destId="{A5045E6A-EB7F-49CC-A02F-8ED7657B35D7}" srcOrd="0" destOrd="0" parTransId="{9F6530F8-F405-46E1-AA2B-3FB1D97270D0}" sibTransId="{2322F1A5-2951-4BD5-BC35-0CEBFE308153}"/>
    <dgm:cxn modelId="{2299ADD3-D315-46DB-AFA6-CEE6E9D414C0}" srcId="{A5045E6A-EB7F-49CC-A02F-8ED7657B35D7}" destId="{C722C967-CF89-4F72-8619-9C4911511F04}" srcOrd="4" destOrd="0" parTransId="{39198509-831B-42DC-B315-D113E94B103C}" sibTransId="{D9EEB3FF-C0AD-4314-831A-FC0FB42151FD}"/>
    <dgm:cxn modelId="{0E935DEA-4B63-4218-8A6D-6AEE2E9F53FD}" type="presParOf" srcId="{BE7178E9-4827-4523-81A3-D95174477484}" destId="{60DD0797-8E00-4ADD-8037-E5B3BA2E9A7D}" srcOrd="0" destOrd="0" presId="urn:microsoft.com/office/officeart/2005/8/layout/radial1"/>
    <dgm:cxn modelId="{A616DD91-7B7F-4AA2-9FC7-9875184747BD}" type="presParOf" srcId="{BE7178E9-4827-4523-81A3-D95174477484}" destId="{C1E12720-CA84-4142-95D2-421193DBCE9F}" srcOrd="1" destOrd="0" presId="urn:microsoft.com/office/officeart/2005/8/layout/radial1"/>
    <dgm:cxn modelId="{9F6C6029-6E1B-4D17-A20E-8B605886383F}" type="presParOf" srcId="{C1E12720-CA84-4142-95D2-421193DBCE9F}" destId="{58ECB9C7-9268-4AA1-9F57-29297A391D5C}" srcOrd="0" destOrd="0" presId="urn:microsoft.com/office/officeart/2005/8/layout/radial1"/>
    <dgm:cxn modelId="{687D2306-F0CA-4DF0-934C-537C4DCAE3FF}" type="presParOf" srcId="{BE7178E9-4827-4523-81A3-D95174477484}" destId="{7C2A7871-545A-4BA3-96A4-8522FA36A21D}" srcOrd="2" destOrd="0" presId="urn:microsoft.com/office/officeart/2005/8/layout/radial1"/>
    <dgm:cxn modelId="{BF99A4FA-8954-4484-8589-33D4BAE8C8A9}" type="presParOf" srcId="{BE7178E9-4827-4523-81A3-D95174477484}" destId="{D0B22E6A-D35A-489C-B4AD-379640B10ED7}" srcOrd="3" destOrd="0" presId="urn:microsoft.com/office/officeart/2005/8/layout/radial1"/>
    <dgm:cxn modelId="{8D0BBE62-F78C-4390-8145-0FF278F883F4}" type="presParOf" srcId="{D0B22E6A-D35A-489C-B4AD-379640B10ED7}" destId="{7CC74E5E-A46D-4A6A-919B-BD8B2CACBDEF}" srcOrd="0" destOrd="0" presId="urn:microsoft.com/office/officeart/2005/8/layout/radial1"/>
    <dgm:cxn modelId="{BAC45C4B-7A52-4770-B747-60EB39C3FB1A}" type="presParOf" srcId="{BE7178E9-4827-4523-81A3-D95174477484}" destId="{F2961404-59FA-4401-809A-14810FF0521C}" srcOrd="4" destOrd="0" presId="urn:microsoft.com/office/officeart/2005/8/layout/radial1"/>
    <dgm:cxn modelId="{CB748E1F-A6DD-46D9-BA61-1323F91F8DD6}" type="presParOf" srcId="{BE7178E9-4827-4523-81A3-D95174477484}" destId="{8A3D0503-CBD0-4AD8-80A3-6CC784220B95}" srcOrd="5" destOrd="0" presId="urn:microsoft.com/office/officeart/2005/8/layout/radial1"/>
    <dgm:cxn modelId="{743C9E3A-3F6E-419B-AE8C-D0EB21C92C5F}" type="presParOf" srcId="{8A3D0503-CBD0-4AD8-80A3-6CC784220B95}" destId="{E65DB966-C455-45E1-9443-107511A08F5A}" srcOrd="0" destOrd="0" presId="urn:microsoft.com/office/officeart/2005/8/layout/radial1"/>
    <dgm:cxn modelId="{15193A5E-4904-4338-A7CF-E0A8A062DA83}" type="presParOf" srcId="{BE7178E9-4827-4523-81A3-D95174477484}" destId="{570D5E0C-1661-4CBA-B479-CEE59F5D0FE3}" srcOrd="6" destOrd="0" presId="urn:microsoft.com/office/officeart/2005/8/layout/radial1"/>
    <dgm:cxn modelId="{7227DEF9-5F2B-4470-8B74-995D8C398F54}" type="presParOf" srcId="{BE7178E9-4827-4523-81A3-D95174477484}" destId="{983A4F16-4543-4D4A-A058-23067780158A}" srcOrd="7" destOrd="0" presId="urn:microsoft.com/office/officeart/2005/8/layout/radial1"/>
    <dgm:cxn modelId="{6633A36C-9B83-4F38-A63B-D3BD95AAE561}" type="presParOf" srcId="{983A4F16-4543-4D4A-A058-23067780158A}" destId="{62BA056F-5574-4191-B7CD-D76121574942}" srcOrd="0" destOrd="0" presId="urn:microsoft.com/office/officeart/2005/8/layout/radial1"/>
    <dgm:cxn modelId="{609B50B2-D3CA-4894-AB11-0CCB2AC34D16}" type="presParOf" srcId="{BE7178E9-4827-4523-81A3-D95174477484}" destId="{0D0B4397-3B4E-4B61-AE5C-8B3DEA19275C}" srcOrd="8" destOrd="0" presId="urn:microsoft.com/office/officeart/2005/8/layout/radial1"/>
    <dgm:cxn modelId="{F649CE1A-67F2-4E35-A5D5-DE27A7FEEF78}" type="presParOf" srcId="{BE7178E9-4827-4523-81A3-D95174477484}" destId="{F5B9F9ED-FE5F-4B85-A5A7-9B565A13D6E2}" srcOrd="9" destOrd="0" presId="urn:microsoft.com/office/officeart/2005/8/layout/radial1"/>
    <dgm:cxn modelId="{5BFF9F9F-EF13-4339-9A9D-5E6C94BB03D3}" type="presParOf" srcId="{F5B9F9ED-FE5F-4B85-A5A7-9B565A13D6E2}" destId="{F1426FF9-A573-4B12-AC9E-99B84803B1E1}" srcOrd="0" destOrd="0" presId="urn:microsoft.com/office/officeart/2005/8/layout/radial1"/>
    <dgm:cxn modelId="{A97CEFD2-42C5-4B25-967B-0384648A96CB}" type="presParOf" srcId="{BE7178E9-4827-4523-81A3-D95174477484}" destId="{F64D4318-0CBB-4F35-8FFC-91AEEF799B69}" srcOrd="10" destOrd="0" presId="urn:microsoft.com/office/officeart/2005/8/layout/radial1"/>
    <dgm:cxn modelId="{A811186B-6EDD-4139-98DF-F0871E75D023}" type="presParOf" srcId="{BE7178E9-4827-4523-81A3-D95174477484}" destId="{50B68BDC-4ABF-484B-9FF9-571A32389BE8}" srcOrd="11" destOrd="0" presId="urn:microsoft.com/office/officeart/2005/8/layout/radial1"/>
    <dgm:cxn modelId="{60CD03FE-E336-4D77-8EC9-06D3D32B645F}" type="presParOf" srcId="{50B68BDC-4ABF-484B-9FF9-571A32389BE8}" destId="{D82D6F12-A3E5-4907-9CF8-DE78BBF4E42F}" srcOrd="0" destOrd="0" presId="urn:microsoft.com/office/officeart/2005/8/layout/radial1"/>
    <dgm:cxn modelId="{29761B16-2D2D-4754-B068-52B91B64F0A3}" type="presParOf" srcId="{BE7178E9-4827-4523-81A3-D95174477484}" destId="{07BF50F2-2FEE-4F66-8B4B-8C3F77B1732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55478-4436-4D77-8DAD-BEA23FFD9637}">
      <dsp:nvSpPr>
        <dsp:cNvPr id="0" name=""/>
        <dsp:cNvSpPr/>
      </dsp:nvSpPr>
      <dsp:spPr>
        <a:xfrm>
          <a:off x="186947" y="0"/>
          <a:ext cx="10070266" cy="4611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transversal</a:t>
          </a:r>
        </a:p>
      </dsp:txBody>
      <dsp:txXfrm>
        <a:off x="3333906" y="230584"/>
        <a:ext cx="3776349" cy="461168"/>
      </dsp:txXfrm>
    </dsp:sp>
    <dsp:sp modelId="{40B465CC-C020-49D3-A0E5-2F1B6E0D4540}">
      <dsp:nvSpPr>
        <dsp:cNvPr id="0" name=""/>
        <dsp:cNvSpPr/>
      </dsp:nvSpPr>
      <dsp:spPr>
        <a:xfrm>
          <a:off x="1203501" y="691753"/>
          <a:ext cx="8037159" cy="39199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ensino, da pesquisa e da extensão</a:t>
          </a:r>
        </a:p>
      </dsp:txBody>
      <dsp:txXfrm>
        <a:off x="3489068" y="917149"/>
        <a:ext cx="3466025" cy="450792"/>
      </dsp:txXfrm>
    </dsp:sp>
    <dsp:sp modelId="{D70A189C-7600-4575-BD2D-E3562F2C4304}">
      <dsp:nvSpPr>
        <dsp:cNvPr id="0" name=""/>
        <dsp:cNvSpPr/>
      </dsp:nvSpPr>
      <dsp:spPr>
        <a:xfrm>
          <a:off x="1912662" y="1383506"/>
          <a:ext cx="6618837" cy="32281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campus (</a:t>
          </a:r>
          <a:r>
            <a:rPr lang="pt-BR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IaH</a:t>
          </a:r>
          <a:r>
            <a:rPr lang="pt-B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509456" y="1606250"/>
        <a:ext cx="3425248" cy="445489"/>
      </dsp:txXfrm>
    </dsp:sp>
    <dsp:sp modelId="{B4B3B3F0-9C2B-472E-8C8B-AFC127C599FF}">
      <dsp:nvSpPr>
        <dsp:cNvPr id="0" name=""/>
        <dsp:cNvSpPr/>
      </dsp:nvSpPr>
      <dsp:spPr>
        <a:xfrm>
          <a:off x="2621823" y="2254800"/>
          <a:ext cx="5200515" cy="21773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do currículo (</a:t>
          </a:r>
          <a:r>
            <a:rPr lang="pt-BR" sz="17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IoC</a:t>
          </a:r>
          <a:r>
            <a:rPr lang="pt-BR" sz="1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817941" y="2450761"/>
        <a:ext cx="2808278" cy="391922"/>
      </dsp:txXfrm>
    </dsp:sp>
    <dsp:sp modelId="{05BD8BE6-8C1B-41CA-BFB1-84923F1E66FB}">
      <dsp:nvSpPr>
        <dsp:cNvPr id="0" name=""/>
        <dsp:cNvSpPr/>
      </dsp:nvSpPr>
      <dsp:spPr>
        <a:xfrm>
          <a:off x="3594754" y="3364005"/>
          <a:ext cx="3235800" cy="12476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Internacionalização de Carreira</a:t>
          </a:r>
          <a:endParaRPr lang="pt-BR" sz="1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8626" y="3675925"/>
        <a:ext cx="2288056" cy="623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D0797-8E00-4ADD-8037-E5B3BA2E9A7D}">
      <dsp:nvSpPr>
        <dsp:cNvPr id="0" name=""/>
        <dsp:cNvSpPr/>
      </dsp:nvSpPr>
      <dsp:spPr>
        <a:xfrm>
          <a:off x="1807334" y="1608125"/>
          <a:ext cx="2357696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0800000" scaled="1"/>
          <a:tileRect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Conhecimento</a:t>
          </a:r>
          <a:endParaRPr lang="pt-BR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52611" y="1787181"/>
        <a:ext cx="1667142" cy="864556"/>
      </dsp:txXfrm>
    </dsp:sp>
    <dsp:sp modelId="{C1E12720-CA84-4142-95D2-421193DBCE9F}">
      <dsp:nvSpPr>
        <dsp:cNvPr id="0" name=""/>
        <dsp:cNvSpPr/>
      </dsp:nvSpPr>
      <dsp:spPr>
        <a:xfrm rot="16320877">
          <a:off x="2821494" y="1396798"/>
          <a:ext cx="38594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85945" y="185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004818" y="1405724"/>
        <a:ext cx="19297" cy="19297"/>
      </dsp:txXfrm>
    </dsp:sp>
    <dsp:sp modelId="{7C2A7871-545A-4BA3-96A4-8522FA36A21D}">
      <dsp:nvSpPr>
        <dsp:cNvPr id="0" name=""/>
        <dsp:cNvSpPr/>
      </dsp:nvSpPr>
      <dsp:spPr>
        <a:xfrm>
          <a:off x="2068057" y="0"/>
          <a:ext cx="1949386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solidFill>
                <a:schemeClr val="tx1"/>
              </a:solidFill>
            </a:rPr>
            <a:t>Criar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353538" y="179056"/>
        <a:ext cx="1378424" cy="864556"/>
      </dsp:txXfrm>
    </dsp:sp>
    <dsp:sp modelId="{D0B22E6A-D35A-489C-B4AD-379640B10ED7}">
      <dsp:nvSpPr>
        <dsp:cNvPr id="0" name=""/>
        <dsp:cNvSpPr/>
      </dsp:nvSpPr>
      <dsp:spPr>
        <a:xfrm rot="20167859">
          <a:off x="3873620" y="1759948"/>
          <a:ext cx="218095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18095" y="185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977215" y="1773070"/>
        <a:ext cx="10904" cy="10904"/>
      </dsp:txXfrm>
    </dsp:sp>
    <dsp:sp modelId="{F2961404-59FA-4401-809A-14810FF0521C}">
      <dsp:nvSpPr>
        <dsp:cNvPr id="0" name=""/>
        <dsp:cNvSpPr/>
      </dsp:nvSpPr>
      <dsp:spPr>
        <a:xfrm>
          <a:off x="3882567" y="759761"/>
          <a:ext cx="2041710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8100000" scaled="1"/>
          <a:tileRect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</a:rPr>
            <a:t>Capturar</a:t>
          </a:r>
          <a:endParaRPr lang="en-US" sz="1050" kern="1200" dirty="0">
            <a:solidFill>
              <a:schemeClr val="tx1"/>
            </a:solidFill>
          </a:endParaRPr>
        </a:p>
      </dsp:txBody>
      <dsp:txXfrm>
        <a:off x="4181569" y="938817"/>
        <a:ext cx="1443706" cy="864556"/>
      </dsp:txXfrm>
    </dsp:sp>
    <dsp:sp modelId="{8A3D0503-CBD0-4AD8-80A3-6CC784220B95}">
      <dsp:nvSpPr>
        <dsp:cNvPr id="0" name=""/>
        <dsp:cNvSpPr/>
      </dsp:nvSpPr>
      <dsp:spPr>
        <a:xfrm rot="1323080">
          <a:off x="3908975" y="2609203"/>
          <a:ext cx="170458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70458" y="185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989943" y="2623516"/>
        <a:ext cx="8522" cy="8522"/>
      </dsp:txXfrm>
    </dsp:sp>
    <dsp:sp modelId="{570D5E0C-1661-4CBA-B479-CEE59F5D0FE3}">
      <dsp:nvSpPr>
        <dsp:cNvPr id="0" name=""/>
        <dsp:cNvSpPr/>
      </dsp:nvSpPr>
      <dsp:spPr>
        <a:xfrm>
          <a:off x="3902118" y="2388698"/>
          <a:ext cx="2022159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</a:rPr>
            <a:t>Refinar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198256" y="2567754"/>
        <a:ext cx="1429883" cy="864556"/>
      </dsp:txXfrm>
    </dsp:sp>
    <dsp:sp modelId="{983A4F16-4543-4D4A-A058-23067780158A}">
      <dsp:nvSpPr>
        <dsp:cNvPr id="0" name=""/>
        <dsp:cNvSpPr/>
      </dsp:nvSpPr>
      <dsp:spPr>
        <a:xfrm rot="5576580">
          <a:off x="2768808" y="2988644"/>
          <a:ext cx="353750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353750" y="185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0800000">
        <a:off x="2936840" y="2998374"/>
        <a:ext cx="17687" cy="17687"/>
      </dsp:txXfrm>
    </dsp:sp>
    <dsp:sp modelId="{0D0B4397-3B4E-4B61-AE5C-8B3DEA19275C}">
      <dsp:nvSpPr>
        <dsp:cNvPr id="0" name=""/>
        <dsp:cNvSpPr/>
      </dsp:nvSpPr>
      <dsp:spPr>
        <a:xfrm>
          <a:off x="1871654" y="3183578"/>
          <a:ext cx="2067068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Armazenar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174369" y="3362634"/>
        <a:ext cx="1461638" cy="864556"/>
      </dsp:txXfrm>
    </dsp:sp>
    <dsp:sp modelId="{F5B9F9ED-FE5F-4B85-A5A7-9B565A13D6E2}">
      <dsp:nvSpPr>
        <dsp:cNvPr id="0" name=""/>
        <dsp:cNvSpPr/>
      </dsp:nvSpPr>
      <dsp:spPr>
        <a:xfrm rot="9249804">
          <a:off x="1904821" y="2668494"/>
          <a:ext cx="231277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231277" y="185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0800000">
        <a:off x="2014678" y="2681287"/>
        <a:ext cx="11563" cy="11563"/>
      </dsp:txXfrm>
    </dsp:sp>
    <dsp:sp modelId="{F64D4318-0CBB-4F35-8FFC-91AEEF799B69}">
      <dsp:nvSpPr>
        <dsp:cNvPr id="0" name=""/>
        <dsp:cNvSpPr/>
      </dsp:nvSpPr>
      <dsp:spPr>
        <a:xfrm>
          <a:off x="129262" y="2506207"/>
          <a:ext cx="2004345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Gerenciar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422792" y="2685263"/>
        <a:ext cx="1417285" cy="864556"/>
      </dsp:txXfrm>
    </dsp:sp>
    <dsp:sp modelId="{50B68BDC-4ABF-484B-9FF9-571A32389BE8}">
      <dsp:nvSpPr>
        <dsp:cNvPr id="0" name=""/>
        <dsp:cNvSpPr/>
      </dsp:nvSpPr>
      <dsp:spPr>
        <a:xfrm rot="12347118">
          <a:off x="1956716" y="1745976"/>
          <a:ext cx="175652" cy="37148"/>
        </a:xfrm>
        <a:custGeom>
          <a:avLst/>
          <a:gdLst/>
          <a:ahLst/>
          <a:cxnLst/>
          <a:rect l="0" t="0" r="0" b="0"/>
          <a:pathLst>
            <a:path>
              <a:moveTo>
                <a:pt x="0" y="18574"/>
              </a:moveTo>
              <a:lnTo>
                <a:pt x="175652" y="185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0800000">
        <a:off x="2040151" y="1760159"/>
        <a:ext cx="8782" cy="8782"/>
      </dsp:txXfrm>
    </dsp:sp>
    <dsp:sp modelId="{07BF50F2-2FEE-4F66-8B4B-8C3F77B1732E}">
      <dsp:nvSpPr>
        <dsp:cNvPr id="0" name=""/>
        <dsp:cNvSpPr/>
      </dsp:nvSpPr>
      <dsp:spPr>
        <a:xfrm>
          <a:off x="79926" y="720514"/>
          <a:ext cx="2137885" cy="1222668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chemeClr val="tx1"/>
              </a:solidFill>
            </a:rPr>
            <a:t>Disseminar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93012" y="899570"/>
        <a:ext cx="1511713" cy="864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EBDC-3397-48D5-A92C-7A9466910EF4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5E47-3D9A-427A-B653-358C40EA5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B93D4-F568-4575-A854-837ED55F031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48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03EF96-D2DB-4310-A7FB-D34FE7647C76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18941-D472-4046-8067-DFDD00276EC7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8C618DC-9AF9-4AD2-86F7-7E38E55693A3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3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AC31-E564-45CF-872E-FAF10288333D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8016F6-55DC-4CE9-979B-4B47A030E1B1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C3BC-EDFC-47F2-8B6F-7DAAA3A48AD7}" type="datetime10">
              <a:rPr lang="pt-BR" smtClean="0"/>
              <a:t>15:31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3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E30A-FCCA-496B-AE33-1A5B07D1102A}" type="datetime10">
              <a:rPr lang="pt-BR" smtClean="0"/>
              <a:t>15:31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A5E6-318F-482A-8CBD-398EDB2FA35B}" type="datetime10">
              <a:rPr lang="pt-BR" smtClean="0"/>
              <a:t>15:31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4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C07B-25E7-455F-835A-2108D02F492D}" type="datetime10">
              <a:rPr lang="pt-BR" smtClean="0"/>
              <a:t>15:31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5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49DF46E-483E-4EE3-8BFE-52FD86DAEE25}" type="datetime10">
              <a:rPr lang="pt-BR" smtClean="0"/>
              <a:t>15:31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A59-EE80-4EC4-9840-6B1DE6921982}" type="datetime10">
              <a:rPr lang="pt-BR" smtClean="0"/>
              <a:t>15:31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43B4BBD-113B-4786-A332-01BD784BAB98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2CE163C-BB9E-47AC-94C7-7BDC2143F0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9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pesquisa.fapesp.br/2019/09/05/o-impacto-da-circulacao-de-cerebros/#&amp;gid=1&amp;pid=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pesquisa.fapesp.br/2019/06/07/publicacoes-cientificas-e-colaboracoes-internacionai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owledge_societ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mugti.wordpress.com/2013/03/14/piramidedoconhecimento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unibo.it/en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das-telescopi.web.unq.edu.ar/wp-content/uploads/sites/82/2019/03/cabezal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91"/>
            <a:ext cx="121920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9621" y="2212254"/>
            <a:ext cx="11312165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dirty="0" smtClean="0"/>
              <a:t>Nuevas formas de internacionalización de la educación superior mediadas por recursos tecnológicos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302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AC31-E564-45CF-872E-FAF10288333D}" type="datetime10">
              <a:rPr lang="pt-BR" smtClean="0"/>
              <a:t>15:31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7" y="556180"/>
            <a:ext cx="10922653" cy="598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Evolução da </a:t>
            </a:r>
            <a:r>
              <a:rPr lang="pt-BR" sz="4000" dirty="0"/>
              <a:t>internacionalização!!!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081913"/>
              </p:ext>
            </p:extLst>
          </p:nvPr>
        </p:nvGraphicFramePr>
        <p:xfrm>
          <a:off x="965413" y="1968402"/>
          <a:ext cx="10444162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F3FD-047B-4E58-A7A0-C74E3D5670CA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estudos</a:t>
            </a:r>
            <a:r>
              <a:rPr lang="en-US" sz="5400" dirty="0"/>
              <a:t> </a:t>
            </a:r>
            <a:r>
              <a:rPr lang="en-US" sz="5400" dirty="0" err="1"/>
              <a:t>importantes</a:t>
            </a:r>
            <a:r>
              <a:rPr lang="en-US" sz="5400" dirty="0"/>
              <a:t>…</a:t>
            </a:r>
            <a:endParaRPr lang="pt-BR" sz="5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436" y="2415432"/>
            <a:ext cx="3518074" cy="39483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09" y="2415432"/>
            <a:ext cx="7383265" cy="394832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75895" y="6363760"/>
            <a:ext cx="1127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</a:t>
            </a:r>
            <a:r>
              <a:rPr lang="pt-BR" dirty="0"/>
              <a:t>: https://www.britishcouncil.org.br/atividades/educacao/internacionalizacao/universidades-para-o-mundo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2ADF-27EE-4CC6-AE9E-68115CACBD01}" type="datetime10">
              <a:rPr lang="pt-BR" smtClean="0"/>
              <a:t>15:31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Qual é o nosso cenário?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428690"/>
            <a:ext cx="6498877" cy="3678303"/>
          </a:xfrm>
        </p:spPr>
        <p:txBody>
          <a:bodyPr>
            <a:noAutofit/>
          </a:bodyPr>
          <a:lstStyle/>
          <a:p>
            <a:r>
              <a:rPr lang="pt-BR" sz="2200" dirty="0"/>
              <a:t>Nas últimas décadas, os programas de cooperação acadêmica foram incrementados. </a:t>
            </a:r>
          </a:p>
          <a:p>
            <a:r>
              <a:rPr lang="pt-BR" sz="2200" dirty="0"/>
              <a:t>Diversos países passaram a promover políticas de intercâmbio de estudantes nacionais e internacionais.</a:t>
            </a:r>
          </a:p>
          <a:p>
            <a:r>
              <a:rPr lang="pt-BR" sz="2200" dirty="0"/>
              <a:t>Programas de mobilidade estratégica do Governo com o objetivo de aumentar a cooperação com países em desenvolvimento.</a:t>
            </a:r>
          </a:p>
          <a:p>
            <a:r>
              <a:rPr lang="pt-BR" sz="2200" dirty="0" smtClean="0"/>
              <a:t>O </a:t>
            </a:r>
            <a:r>
              <a:rPr lang="pt-BR" sz="2200" dirty="0"/>
              <a:t>Brasil se destacou pelo desenvolvimento de políticas voltadas à ampliação de oportunidades tanto em nível de graduação, quanto de pós-graduação. (</a:t>
            </a:r>
            <a:r>
              <a:rPr lang="pt-BR" sz="2200" dirty="0" smtClean="0"/>
              <a:t>CsF e CAPES-PRINT)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69" y="2180496"/>
            <a:ext cx="453073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Alguns</a:t>
            </a:r>
            <a:r>
              <a:rPr lang="en-US" sz="5400" dirty="0" smtClean="0"/>
              <a:t> dados…</a:t>
            </a:r>
            <a:endParaRPr lang="pt-BR" sz="5400" dirty="0"/>
          </a:p>
        </p:txBody>
      </p:sp>
      <p:sp>
        <p:nvSpPr>
          <p:cNvPr id="4" name="Texto Explicativo em Elipse 3"/>
          <p:cNvSpPr/>
          <p:nvPr/>
        </p:nvSpPr>
        <p:spPr>
          <a:xfrm>
            <a:off x="731521" y="2129247"/>
            <a:ext cx="10476410" cy="39449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i="1"/>
              <a:t>Globalmente, o número de alunos matriculados no ensino superior fora do seu país de cidadania aumentou mais de três vezes, de 1,3 milhões em 1990 para quase 5 milhões em 2015 (Organização para Cooperação e Desenvolvimento Econômico, 2015).</a:t>
            </a:r>
            <a:endParaRPr lang="pt-BR" sz="30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FF69-78B8-4649-BB50-CBB1E4EA1056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701965"/>
            <a:ext cx="11444717" cy="58650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2772-837A-4638-8C44-DD3D624AC6B7}" type="datetime10">
              <a:rPr lang="pt-BR" smtClean="0"/>
              <a:t>15:31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:\Users\toshiba\Desktop\ScreenHunter_144 Mar. 25 16.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94" y="2096656"/>
            <a:ext cx="11029616" cy="45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Tendências de mobilidade global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837FE-8449-41D1-8213-E095F6AC736B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4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vistapesquisa.fapesp.br/wp-content/uploads/2019/09/018-025_CAPA_Fuga-de-cerebros_283-1-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7" y="186158"/>
            <a:ext cx="11387292" cy="58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347" y="6256421"/>
            <a:ext cx="9919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https://revistapesquisa.fapesp.br/2019/09/05/o-impacto-da-circulacao-de-cerebros/#&amp;gid=1&amp;pid=1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33" y="560754"/>
            <a:ext cx="11029616" cy="1013800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4000" cap="none" dirty="0" smtClean="0">
                <a:latin typeface="Arial" panose="020B0604020202020204" pitchFamily="34" charset="0"/>
              </a:rPr>
              <a:t>PUBLICAÇÕES CIENTÍFICAS INTERNACIONAIS</a:t>
            </a:r>
            <a:endParaRPr lang="en-US" altLang="en-US" sz="4000" cap="none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78" y="2026763"/>
            <a:ext cx="11029615" cy="4619134"/>
          </a:xfrm>
        </p:spPr>
        <p:txBody>
          <a:bodyPr>
            <a:normAutofit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Foram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publicados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56.396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trabalhos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científicos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com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autores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sediados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no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Brasil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, em 2018.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Desses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, 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21.506 (38%)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incluíam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coautores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de outros </a:t>
            </a:r>
            <a:r>
              <a:rPr lang="en-US" altLang="en-US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países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Os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índices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de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colaboração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internacional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apresentaram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crescimento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significativo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passando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de </a:t>
            </a:r>
            <a:r>
              <a:rPr lang="en-US" alt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25% para 38%, entre 2008 e 2018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, para 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Brasil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/>
            </a:r>
            <a:b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como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um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todo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. 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mesmo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movimento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se nota em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todas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as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regiões</a:t>
            </a:r>
            <a:r>
              <a:rPr lang="en-US" alt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do </a:t>
            </a:r>
            <a:r>
              <a:rPr lang="en-US" altLang="en-US" sz="2000" dirty="0" err="1">
                <a:solidFill>
                  <a:srgbClr val="333333"/>
                </a:solidFill>
                <a:latin typeface="Georgia" panose="02040502050405020303" pitchFamily="18" charset="0"/>
              </a:rPr>
              <a:t>mundo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 smtClean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No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mundo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, as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universidades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mais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ativas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em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colaborações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internacionais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se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localizam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em 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países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europeus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com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índices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acima</a:t>
            </a:r>
            <a:r>
              <a:rPr lang="en-US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de 55%.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 As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universidades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russas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são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exceção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entre as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europeias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 se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encontram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em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faixa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intermediária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 no </a:t>
            </a:r>
            <a:r>
              <a:rPr lang="en-US" altLang="en-US" sz="2000" dirty="0" err="1" smtClean="0">
                <a:solidFill>
                  <a:srgbClr val="333333"/>
                </a:solidFill>
                <a:latin typeface="Georgia" panose="02040502050405020303" pitchFamily="18" charset="0"/>
              </a:rPr>
              <a:t>indicador</a:t>
            </a:r>
            <a:r>
              <a:rPr lang="en-US" alt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hlinkClick r:id="rId2"/>
              </a:rPr>
              <a:t>https://revistapesquisa.fapesp.br/2019/06/07/publicacoes-cientificas-e-colaboracoes-internacionais</a:t>
            </a:r>
            <a:r>
              <a:rPr lang="en-US" sz="2000" dirty="0">
                <a:hlinkClick r:id="rId2"/>
              </a:rPr>
              <a:t>/</a:t>
            </a:r>
            <a:endParaRPr lang="en-US" alt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5778" y="628077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3501" y="6321262"/>
            <a:ext cx="2844799" cy="365125"/>
          </a:xfrm>
        </p:spPr>
        <p:txBody>
          <a:bodyPr/>
          <a:lstStyle/>
          <a:p>
            <a:fld id="{368FE7C6-BF37-4EF0-A05E-5CAEA8A26F27}" type="datetime10">
              <a:rPr lang="pt-BR" smtClean="0"/>
              <a:t>15:31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6280771"/>
            <a:ext cx="1052508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Internationalization is…</a:t>
            </a:r>
            <a:endParaRPr lang="en-US" sz="4400" dirty="0"/>
          </a:p>
        </p:txBody>
      </p:sp>
      <p:sp>
        <p:nvSpPr>
          <p:cNvPr id="6" name="Oval Callout 5"/>
          <p:cNvSpPr/>
          <p:nvPr/>
        </p:nvSpPr>
        <p:spPr>
          <a:xfrm>
            <a:off x="581192" y="1865745"/>
            <a:ext cx="11029615" cy="42672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the </a:t>
            </a:r>
            <a:r>
              <a:rPr lang="en-US" sz="3200" i="1" dirty="0">
                <a:solidFill>
                  <a:srgbClr val="FF0000"/>
                </a:solidFill>
              </a:rPr>
              <a:t>intentional</a:t>
            </a:r>
            <a:r>
              <a:rPr lang="en-US" sz="3200" i="1" dirty="0">
                <a:solidFill>
                  <a:schemeClr val="bg1"/>
                </a:solidFill>
              </a:rPr>
              <a:t> process of integrating an international, intercultural or global dimension into the purpose, functions and delivery of post- secondary education, in order to enhance the quality of education and research for all students and staff, and to make a meaningful contribution to society (de Wit et al., 2015, p. 29)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B672-AA1F-42EC-AFE4-EEAFB6B07E33}" type="datetime10">
              <a:rPr lang="pt-BR" smtClean="0"/>
              <a:t>15:31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das-telescopi.web.unq.edu.ar/wp-content/uploads/sites/82/2019/03/cabezal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10"/>
            <a:ext cx="121920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524000" y="2304618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Internacionalización disruptiva: ingeniería y gestión del conocimiento un enfoque para la Internacionalización de la Educación </a:t>
            </a:r>
            <a:r>
              <a:rPr lang="es-ES" dirty="0"/>
              <a:t>S</a:t>
            </a:r>
            <a:r>
              <a:rPr lang="es-ES" dirty="0" smtClean="0"/>
              <a:t>uperior.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0" y="502590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800" i="1" dirty="0" smtClean="0">
                <a:solidFill>
                  <a:srgbClr val="0070C0"/>
                </a:solidFill>
              </a:rPr>
              <a:t>Profa. Dra. Luciane Stallivieri </a:t>
            </a:r>
          </a:p>
          <a:p>
            <a:pPr algn="ctr"/>
            <a:r>
              <a:rPr lang="es-ES" sz="2800" i="1" dirty="0" err="1" smtClean="0">
                <a:solidFill>
                  <a:srgbClr val="0070C0"/>
                </a:solidFill>
              </a:rPr>
              <a:t>Universidade</a:t>
            </a:r>
            <a:r>
              <a:rPr lang="es-ES" sz="2800" i="1" dirty="0" smtClean="0">
                <a:solidFill>
                  <a:srgbClr val="0070C0"/>
                </a:solidFill>
              </a:rPr>
              <a:t> Federal de Santa Catarina</a:t>
            </a:r>
          </a:p>
          <a:p>
            <a:pPr algn="ctr"/>
            <a:r>
              <a:rPr lang="es-ES" sz="2800" i="1" dirty="0" smtClean="0">
                <a:solidFill>
                  <a:srgbClr val="0070C0"/>
                </a:solidFill>
              </a:rPr>
              <a:t> Brasil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Para que </a:t>
            </a:r>
            <a:r>
              <a:rPr lang="en-US" sz="5400" dirty="0" err="1"/>
              <a:t>internacionalizar</a:t>
            </a:r>
            <a:r>
              <a:rPr lang="en-US" sz="5400" dirty="0"/>
              <a:t>?</a:t>
            </a:r>
            <a:endParaRPr lang="pt-BR" sz="5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1959429"/>
            <a:ext cx="4355624" cy="477406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4" y="2394721"/>
            <a:ext cx="6517237" cy="3609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5305-1D78-45CA-BFA1-B9ED1FCF466C}" type="datetime10">
              <a:rPr lang="pt-BR" smtClean="0"/>
              <a:t>15:31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Questões</a:t>
            </a:r>
            <a:r>
              <a:rPr lang="en-US" sz="4400" dirty="0" smtClean="0"/>
              <a:t> </a:t>
            </a:r>
            <a:r>
              <a:rPr lang="en-US" sz="4400" dirty="0" err="1" smtClean="0"/>
              <a:t>norteadoras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6950824" cy="363304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Que </a:t>
            </a:r>
            <a:r>
              <a:rPr lang="en-US" sz="2800" dirty="0" err="1" smtClean="0"/>
              <a:t>tipo</a:t>
            </a:r>
            <a:r>
              <a:rPr lang="en-US" sz="2800" dirty="0" smtClean="0"/>
              <a:t> de </a:t>
            </a:r>
            <a:r>
              <a:rPr lang="en-US" sz="2800" dirty="0" err="1" smtClean="0"/>
              <a:t>internacionalização</a:t>
            </a:r>
            <a:r>
              <a:rPr lang="en-US" sz="2800" dirty="0" smtClean="0"/>
              <a:t> </a:t>
            </a:r>
            <a:r>
              <a:rPr lang="en-US" sz="2800" dirty="0" err="1" smtClean="0"/>
              <a:t>queremos</a:t>
            </a:r>
            <a:r>
              <a:rPr lang="en-US" sz="2800" dirty="0" smtClean="0"/>
              <a:t> para o </a:t>
            </a:r>
            <a:r>
              <a:rPr lang="en-US" sz="2800" dirty="0" err="1" smtClean="0"/>
              <a:t>futuro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Como </a:t>
            </a:r>
            <a:r>
              <a:rPr lang="en-US" sz="2800" dirty="0" err="1" smtClean="0"/>
              <a:t>estamos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preparando</a:t>
            </a:r>
            <a:r>
              <a:rPr lang="en-US" sz="2800" dirty="0" smtClean="0"/>
              <a:t> para </a:t>
            </a:r>
            <a:r>
              <a:rPr lang="en-US" sz="2800" dirty="0" err="1" smtClean="0"/>
              <a:t>alcançar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internacionalização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alta</a:t>
            </a:r>
            <a:r>
              <a:rPr lang="en-US" sz="2800" dirty="0" smtClean="0"/>
              <a:t> </a:t>
            </a:r>
            <a:r>
              <a:rPr lang="en-US" sz="2800" dirty="0" err="1" smtClean="0"/>
              <a:t>qualidade</a:t>
            </a:r>
            <a:r>
              <a:rPr lang="en-US" sz="2800" dirty="0" smtClean="0"/>
              <a:t>? (</a:t>
            </a:r>
            <a:r>
              <a:rPr lang="en-US" sz="2800" dirty="0" smtClean="0">
                <a:solidFill>
                  <a:srgbClr val="FF0000"/>
                </a:solidFill>
              </a:rPr>
              <a:t>High-quality internationalization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Como </a:t>
            </a:r>
            <a:r>
              <a:rPr lang="en-US" sz="2800" dirty="0" err="1" smtClean="0"/>
              <a:t>podemos</a:t>
            </a:r>
            <a:r>
              <a:rPr lang="en-US" sz="2800" dirty="0" smtClean="0"/>
              <a:t> </a:t>
            </a:r>
            <a:r>
              <a:rPr lang="en-US" sz="2800" dirty="0" err="1" smtClean="0"/>
              <a:t>avançar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utilizando</a:t>
            </a:r>
            <a:r>
              <a:rPr lang="en-US" sz="2800" dirty="0" smtClean="0"/>
              <a:t> as </a:t>
            </a:r>
            <a:r>
              <a:rPr lang="en-US" sz="2800" dirty="0" err="1" smtClean="0"/>
              <a:t>tecnologias</a:t>
            </a:r>
            <a:r>
              <a:rPr lang="en-US" sz="2800" dirty="0" smtClean="0"/>
              <a:t> e as </a:t>
            </a:r>
            <a:r>
              <a:rPr lang="en-US" sz="2800" dirty="0" err="1" smtClean="0"/>
              <a:t>técnicas</a:t>
            </a:r>
            <a:r>
              <a:rPr lang="en-US" sz="2800" dirty="0" smtClean="0"/>
              <a:t> e </a:t>
            </a:r>
            <a:r>
              <a:rPr lang="en-US" sz="2800" dirty="0" err="1" smtClean="0"/>
              <a:t>ferramentas</a:t>
            </a:r>
            <a:r>
              <a:rPr lang="en-US" sz="2800" dirty="0" smtClean="0"/>
              <a:t> de </a:t>
            </a:r>
            <a:r>
              <a:rPr lang="en-US" sz="2800" dirty="0" err="1">
                <a:solidFill>
                  <a:srgbClr val="FF0000"/>
                </a:solidFill>
              </a:rPr>
              <a:t>G</a:t>
            </a:r>
            <a:r>
              <a:rPr lang="en-US" sz="2800" dirty="0" err="1" smtClean="0">
                <a:solidFill>
                  <a:srgbClr val="FF0000"/>
                </a:solidFill>
              </a:rPr>
              <a:t>estão</a:t>
            </a:r>
            <a:r>
              <a:rPr lang="en-US" sz="2800" dirty="0" smtClean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</a:rPr>
              <a:t>onhecimento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27962" y="2149990"/>
            <a:ext cx="3883165" cy="388316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1614-E5DA-444B-8C2F-E5CC30BF4467}" type="datetime10">
              <a:rPr lang="pt-BR" smtClean="0"/>
              <a:t>15:31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Sociedade</a:t>
            </a:r>
            <a:r>
              <a:rPr lang="en-US" sz="4000" dirty="0" smtClean="0"/>
              <a:t> do </a:t>
            </a:r>
            <a:r>
              <a:rPr lang="en-US" sz="4000" dirty="0" err="1" smtClean="0"/>
              <a:t>conhecimento</a:t>
            </a:r>
            <a:endParaRPr lang="en-US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761342" y="2256146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</a:t>
            </a:r>
            <a:r>
              <a:rPr lang="en-US" dirty="0" err="1" smtClean="0"/>
              <a:t>agrícola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15636" y="2256147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industrial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69930" y="2256147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324224" y="2256148"/>
            <a:ext cx="2281286" cy="52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Sociedade</a:t>
            </a:r>
            <a:r>
              <a:rPr lang="en-US" dirty="0" smtClean="0"/>
              <a:t> do </a:t>
            </a:r>
            <a:r>
              <a:rPr lang="en-US" dirty="0" err="1" smtClean="0"/>
              <a:t>conhecimento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04974" y="5038627"/>
            <a:ext cx="2137654" cy="92853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agrícolas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15635" y="4277105"/>
            <a:ext cx="2062509" cy="10039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industriais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04660" y="3589254"/>
            <a:ext cx="2124940" cy="10416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da </a:t>
            </a:r>
            <a:r>
              <a:rPr lang="en-US" sz="2000" dirty="0" err="1" smtClean="0">
                <a:solidFill>
                  <a:schemeClr val="tx1"/>
                </a:solidFill>
              </a:rPr>
              <a:t>informação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51216" y="2971684"/>
            <a:ext cx="2334706" cy="100395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Produtos</a:t>
            </a:r>
            <a:r>
              <a:rPr lang="en-US" sz="2000" dirty="0" smtClean="0">
                <a:solidFill>
                  <a:schemeClr val="tx1"/>
                </a:solidFill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</a:rPr>
              <a:t>conhecimento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20330011" flipV="1">
            <a:off x="2801576" y="5520418"/>
            <a:ext cx="2083324" cy="801278"/>
          </a:xfrm>
          <a:prstGeom prst="curvedDownArrow">
            <a:avLst>
              <a:gd name="adj1" fmla="val 29340"/>
              <a:gd name="adj2" fmla="val 130000"/>
              <a:gd name="adj3" fmla="val 52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20080187" flipV="1">
            <a:off x="5381914" y="4880420"/>
            <a:ext cx="2083324" cy="801278"/>
          </a:xfrm>
          <a:prstGeom prst="curvedDownArrow">
            <a:avLst>
              <a:gd name="adj1" fmla="val 29340"/>
              <a:gd name="adj2" fmla="val 130000"/>
              <a:gd name="adj3" fmla="val 5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20084581" flipV="1">
            <a:off x="7866344" y="4230276"/>
            <a:ext cx="2083324" cy="801278"/>
          </a:xfrm>
          <a:prstGeom prst="curvedDownArrow">
            <a:avLst>
              <a:gd name="adj1" fmla="val 29340"/>
              <a:gd name="adj2" fmla="val 130000"/>
              <a:gd name="adj3" fmla="val 5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347114" y="5842034"/>
            <a:ext cx="170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T</a:t>
            </a:r>
            <a:r>
              <a:rPr lang="en-US" sz="2800" dirty="0" err="1" smtClean="0">
                <a:solidFill>
                  <a:schemeClr val="accent2"/>
                </a:solidFill>
              </a:rPr>
              <a:t>ecnologia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6790425" y="5222807"/>
            <a:ext cx="1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Networks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501445" y="4369305"/>
            <a:ext cx="1584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Inovação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80767" y="2520096"/>
            <a:ext cx="9427" cy="41270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0194" y="6589184"/>
            <a:ext cx="11044679" cy="861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1651466" y="4553482"/>
            <a:ext cx="377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Crescimento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econômico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8279750" y="5969817"/>
            <a:ext cx="337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Transformação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social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7F36-8B5C-4261-BA16-90801BD2AB8D}" type="datetime10">
              <a:rPr lang="pt-BR" smtClean="0"/>
              <a:t>15:31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21" grpId="0"/>
      <p:bldP spid="22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31273" y="5520087"/>
            <a:ext cx="10492509" cy="450417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Sociedade</a:t>
            </a:r>
            <a:r>
              <a:rPr lang="en-US" sz="4400" dirty="0">
                <a:solidFill>
                  <a:schemeClr val="bg1"/>
                </a:solidFill>
              </a:rPr>
              <a:t> do </a:t>
            </a:r>
            <a:r>
              <a:rPr lang="en-US" sz="4400" dirty="0" err="1">
                <a:solidFill>
                  <a:schemeClr val="bg1"/>
                </a:solidFill>
              </a:rPr>
              <a:t>conhecimento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m para conhecimento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3" y="748903"/>
            <a:ext cx="11259126" cy="42572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6CF4-DAA2-439B-918C-8C2EE1515B33}" type="datetime10">
              <a:rPr lang="pt-BR" smtClean="0"/>
              <a:t>15:31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err="1"/>
              <a:t>Knowledge</a:t>
            </a:r>
            <a:r>
              <a:rPr lang="pt-BR" sz="4400" dirty="0"/>
              <a:t> </a:t>
            </a:r>
            <a:r>
              <a:rPr lang="pt-BR" sz="4400" dirty="0" err="1"/>
              <a:t>society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576946"/>
            <a:ext cx="5966228" cy="3519501"/>
          </a:xfrm>
        </p:spPr>
        <p:txBody>
          <a:bodyPr>
            <a:noAutofit/>
          </a:bodyPr>
          <a:lstStyle/>
          <a:p>
            <a:r>
              <a:rPr lang="pt-BR" sz="2400" dirty="0"/>
              <a:t>Uma sociedade do conhecimento </a:t>
            </a:r>
            <a:r>
              <a:rPr lang="pt-BR" sz="2400" b="1" dirty="0">
                <a:solidFill>
                  <a:srgbClr val="FF0000"/>
                </a:solidFill>
              </a:rPr>
              <a:t>gera, compartilha e disponibiliza </a:t>
            </a:r>
            <a:r>
              <a:rPr lang="pt-BR" sz="2400" dirty="0"/>
              <a:t>a todos os membros da sociedade conhecimentos que podem ser usados para melhorar a condição humana.</a:t>
            </a:r>
          </a:p>
          <a:p>
            <a:r>
              <a:rPr lang="pt-BR" sz="2400" dirty="0"/>
              <a:t>Uma sociedade do conhecimento difere de uma sociedade da informação na medida em que a primeira serve para </a:t>
            </a:r>
            <a:r>
              <a:rPr lang="pt-BR" sz="2400" b="1" dirty="0">
                <a:solidFill>
                  <a:srgbClr val="FF0000"/>
                </a:solidFill>
              </a:rPr>
              <a:t>transformar a informação em recursos </a:t>
            </a:r>
            <a:r>
              <a:rPr lang="pt-BR" sz="2400" dirty="0"/>
              <a:t>que permitem que a sociedade tome medidas eficazes, enquanto a segunda apenas cria e dissemina os dados brutos.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4145" y="2096654"/>
            <a:ext cx="4848427" cy="36395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44145" y="5987934"/>
            <a:ext cx="30299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hlinkClick r:id="rId3"/>
              </a:rPr>
              <a:t>https://en.wikipedia.org/wiki/Knowledge_society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48D16-0A6A-4DC9-B67D-45EC5B18DCFB}" type="datetime10">
              <a:rPr lang="pt-BR" smtClean="0"/>
              <a:t>15:31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3.bp.blogspot.com/-FFM9CmFEf98/WTwI1-UXR-I/AAAAAAAADxo/oxeiWz-EeXwZ-DE4wsSk7lMQfhmEKKQhACLcB/s1600/explicittacit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1801092"/>
            <a:ext cx="11121281" cy="48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Gestão do conhecimento</a:t>
            </a:r>
            <a:endParaRPr lang="en-US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441E6-D536-4AEA-AC9F-3D98EDA9C6A9}" type="datetime10">
              <a:rPr lang="pt-BR" smtClean="0"/>
              <a:t>15:31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Pirâmide</a:t>
            </a:r>
            <a:r>
              <a:rPr lang="en-US" sz="4000" dirty="0" smtClean="0"/>
              <a:t> do </a:t>
            </a:r>
            <a:r>
              <a:rPr lang="en-US" sz="4000" dirty="0" err="1" smtClean="0"/>
              <a:t>conhecimento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2420" y="2228003"/>
            <a:ext cx="5361200" cy="363304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pt-BR" b="1" dirty="0">
                <a:solidFill>
                  <a:srgbClr val="FF0000"/>
                </a:solidFill>
              </a:rPr>
              <a:t>Dados:</a:t>
            </a:r>
            <a:r>
              <a:rPr lang="pt-BR" b="1" dirty="0"/>
              <a:t> </a:t>
            </a:r>
            <a:r>
              <a:rPr lang="pt-BR" dirty="0"/>
              <a:t>referem-se a uma recolha de informações organizadas, normalmente o resultado da experiência ou observação de outras informações dentro de um sistema de computador.</a:t>
            </a:r>
          </a:p>
          <a:p>
            <a:pPr fontAlgn="base"/>
            <a:r>
              <a:rPr lang="pt-BR" b="1" dirty="0">
                <a:solidFill>
                  <a:srgbClr val="FF0000"/>
                </a:solidFill>
              </a:rPr>
              <a:t>Informação</a:t>
            </a:r>
            <a:r>
              <a:rPr lang="pt-BR" b="1" dirty="0"/>
              <a:t>:</a:t>
            </a:r>
            <a:r>
              <a:rPr lang="pt-BR" dirty="0"/>
              <a:t> resultado do processamento, manipulação e organização de dados.</a:t>
            </a:r>
          </a:p>
          <a:p>
            <a:pPr fontAlgn="base"/>
            <a:r>
              <a:rPr lang="pt-BR" b="1" dirty="0">
                <a:solidFill>
                  <a:srgbClr val="FF0000"/>
                </a:solidFill>
              </a:rPr>
              <a:t>Conhecimento:</a:t>
            </a:r>
            <a:r>
              <a:rPr lang="pt-BR" b="1" dirty="0"/>
              <a:t> </a:t>
            </a:r>
            <a:r>
              <a:rPr lang="pt-BR" dirty="0"/>
              <a:t>permite uma vantagem de ganho e é devido a uma elaboração abstrata da informação.</a:t>
            </a:r>
          </a:p>
          <a:p>
            <a:pPr fontAlgn="base"/>
            <a:r>
              <a:rPr lang="pt-BR" b="1" dirty="0">
                <a:solidFill>
                  <a:srgbClr val="FF0000"/>
                </a:solidFill>
              </a:rPr>
              <a:t>Sabedoria:</a:t>
            </a:r>
            <a:r>
              <a:rPr lang="pt-BR" b="1" dirty="0"/>
              <a:t> </a:t>
            </a:r>
            <a:r>
              <a:rPr lang="pt-BR" dirty="0"/>
              <a:t>representa uma compreensão humana mais refinada e equilibrada de determinado conhecimento.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193" y="6283568"/>
            <a:ext cx="8100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https://fmugti.wordpress.com/2013/03/14/piramidedoconhecimento/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792D0-ED60-4CED-9370-C4661BFC61D0}" type="datetime10">
              <a:rPr lang="pt-BR" smtClean="0"/>
              <a:t>15:31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6325" y="674243"/>
            <a:ext cx="11029616" cy="988332"/>
          </a:xfrm>
        </p:spPr>
        <p:txBody>
          <a:bodyPr>
            <a:noAutofit/>
          </a:bodyPr>
          <a:lstStyle/>
          <a:p>
            <a:r>
              <a:rPr lang="en-US" sz="4400" dirty="0" err="1"/>
              <a:t>Ciclo</a:t>
            </a:r>
            <a:r>
              <a:rPr lang="en-US" sz="4400" dirty="0"/>
              <a:t> da </a:t>
            </a:r>
            <a:r>
              <a:rPr lang="en-US" sz="4400" dirty="0" err="1"/>
              <a:t>gestão</a:t>
            </a:r>
            <a:r>
              <a:rPr lang="en-US" sz="4400" dirty="0"/>
              <a:t> do </a:t>
            </a:r>
            <a:r>
              <a:rPr lang="en-US" sz="4400" dirty="0" err="1"/>
              <a:t>conhecimento</a:t>
            </a:r>
            <a:endParaRPr lang="pt-BR" sz="4400" dirty="0"/>
          </a:p>
        </p:txBody>
      </p:sp>
      <p:graphicFrame>
        <p:nvGraphicFramePr>
          <p:cNvPr id="8" name="Espaço Reservado para Conteúdo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81025" y="2227263"/>
          <a:ext cx="5924278" cy="443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Conteúdo 9"/>
          <p:cNvSpPr>
            <a:spLocks noGrp="1"/>
          </p:cNvSpPr>
          <p:nvPr>
            <p:ph sz="half" idx="2"/>
          </p:nvPr>
        </p:nvSpPr>
        <p:spPr>
          <a:xfrm>
            <a:off x="6400800" y="2311143"/>
            <a:ext cx="513272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Capturar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Novo conhecimento deve ser identificado como valioso e ser representado de uma forma razoável.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Refinar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Novo conhecimento deve ser colocado em um contexto para que possa ser discutível.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Armazenar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O conhecimento útil deve ser armazenado em um repositório com um formato razoável para outras pessoas possam acessá-lo.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Gerenciar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Assim como numa biblioteca, o conhecimento deve ser guardado e atualizado.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Disseminar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Conhecimento deve estar disponível em um formato útil para qualquer pessoa da organização que dele necessita em qualquer lugar e a qualquer hora.</a:t>
            </a:r>
          </a:p>
          <a:p>
            <a:pPr fontAlgn="base"/>
            <a:r>
              <a:rPr lang="pt-BR" sz="1400" b="1" dirty="0">
                <a:solidFill>
                  <a:schemeClr val="tx1"/>
                </a:solidFill>
                <a:latin typeface="Helvetica" panose="020B0604020202020204" pitchFamily="34" charset="0"/>
              </a:rPr>
              <a:t>Criar Conhecimento:</a:t>
            </a:r>
            <a:r>
              <a:rPr lang="pt-BR" sz="1400" dirty="0">
                <a:solidFill>
                  <a:schemeClr val="tx1"/>
                </a:solidFill>
                <a:latin typeface="Helvetica" panose="020B0604020202020204" pitchFamily="34" charset="0"/>
              </a:rPr>
              <a:t> É criado por uma pessoa a fim de determinar novas maneiras de fazer coisas ou desenvolver o Know-how.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887945" y="20186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6668" y="6399666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5812" y="6350361"/>
            <a:ext cx="2844799" cy="365125"/>
          </a:xfrm>
        </p:spPr>
        <p:txBody>
          <a:bodyPr/>
          <a:lstStyle/>
          <a:p>
            <a:fld id="{18F15D58-1EA3-46FB-8AC7-297B4AB21E52}" type="datetime10">
              <a:rPr lang="pt-BR" smtClean="0"/>
              <a:t>15:31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3971" y="6326565"/>
            <a:ext cx="1052510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3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build="p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 a zona de </a:t>
            </a:r>
            <a:r>
              <a:rPr lang="en-US" sz="4400" dirty="0" err="1" smtClean="0"/>
              <a:t>conforto</a:t>
            </a:r>
            <a:r>
              <a:rPr lang="en-US" sz="4400" dirty="0" smtClean="0"/>
              <a:t>?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744194" cy="3633047"/>
          </a:xfrm>
        </p:spPr>
        <p:txBody>
          <a:bodyPr>
            <a:noAutofit/>
          </a:bodyPr>
          <a:lstStyle/>
          <a:p>
            <a:r>
              <a:rPr lang="pt-BR" sz="3600" dirty="0"/>
              <a:t>Não é fácil romper com </a:t>
            </a:r>
            <a:r>
              <a:rPr lang="pt-BR" sz="3600" dirty="0" smtClean="0"/>
              <a:t>a zona conforto e partir para:</a:t>
            </a:r>
            <a:endParaRPr lang="pt-BR" sz="3600" dirty="0"/>
          </a:p>
          <a:p>
            <a:pPr lvl="1"/>
            <a:r>
              <a:rPr lang="pt-BR" sz="3200" dirty="0" smtClean="0">
                <a:solidFill>
                  <a:srgbClr val="FF0000"/>
                </a:solidFill>
              </a:rPr>
              <a:t>Desafio do Séc. XXI</a:t>
            </a:r>
          </a:p>
          <a:p>
            <a:pPr lvl="1"/>
            <a:r>
              <a:rPr lang="pt-BR" sz="3200" dirty="0" smtClean="0">
                <a:solidFill>
                  <a:srgbClr val="FF0000"/>
                </a:solidFill>
              </a:rPr>
              <a:t>Formar cidadãos globais</a:t>
            </a:r>
          </a:p>
          <a:p>
            <a:pPr lvl="1"/>
            <a:r>
              <a:rPr lang="pt-BR" sz="3200" dirty="0" smtClean="0">
                <a:solidFill>
                  <a:srgbClr val="FF0000"/>
                </a:solidFill>
              </a:rPr>
              <a:t>Atuação em mercados multiculturais</a:t>
            </a:r>
          </a:p>
        </p:txBody>
      </p:sp>
      <p:pic>
        <p:nvPicPr>
          <p:cNvPr id="11268" name="Picture 4" descr="Resultado de imagem para Break Out of Your Comfort Z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008909"/>
            <a:ext cx="5422900" cy="360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5C0-8C0D-4E44-84AB-F1A1C47526C2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Internacionalização</a:t>
            </a:r>
            <a:r>
              <a:rPr lang="en-US" sz="4400" dirty="0" smtClean="0"/>
              <a:t> do campus</a:t>
            </a: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C3BC-EDFC-47F2-8B6F-7DAAA3A48AD7}" type="datetime10">
              <a:rPr lang="pt-BR" smtClean="0"/>
              <a:t>15:31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2" descr="https://encrypted-tbn3.gstatic.com/images?q=tbn:ANd9GcSvr9TJa5xGxNAT_EE66j2sbz9-O-ENnRX0tTcQe4C_-EV4_ZGRj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864" y="2042860"/>
            <a:ext cx="10680569" cy="4815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2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difício, antigo&#10;&#10;Descrição gerada automaticamente">
            <a:extLst>
              <a:ext uri="{FF2B5EF4-FFF2-40B4-BE49-F238E27FC236}">
                <a16:creationId xmlns:a16="http://schemas.microsoft.com/office/drawing/2014/main" id="{072D47AC-8C66-4581-A8D5-4CC3DCB7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5" y="701965"/>
            <a:ext cx="11386263" cy="58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Ã£o foi fornecido texto alternativo para esta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640079"/>
            <a:ext cx="10737668" cy="602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dirty="0"/>
              <a:t>Razões mais importantes para internacionalizar</a:t>
            </a:r>
          </a:p>
        </p:txBody>
      </p:sp>
      <p:pic>
        <p:nvPicPr>
          <p:cNvPr id="702466" name="Picture 2" descr="C:\Users\toshiba\Desktop\ScreenHunter_76 Apr. 29 12.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94" y="1972490"/>
            <a:ext cx="11029616" cy="4637843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1018902" y="2858711"/>
            <a:ext cx="2939143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05D3-6E2E-404C-BC2A-8DD129993901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PISA Global </a:t>
            </a:r>
            <a:r>
              <a:rPr lang="pt-BR" sz="3600" dirty="0" err="1" smtClean="0"/>
              <a:t>competence</a:t>
            </a:r>
            <a:r>
              <a:rPr lang="pt-BR" sz="3600" dirty="0" smtClean="0"/>
              <a:t> framework (2018)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326386"/>
            <a:ext cx="5422390" cy="3633047"/>
          </a:xfrm>
        </p:spPr>
        <p:txBody>
          <a:bodyPr>
            <a:normAutofit/>
          </a:bodyPr>
          <a:lstStyle/>
          <a:p>
            <a:r>
              <a:rPr lang="pt-BR" sz="2400" dirty="0"/>
              <a:t>A competência global é a capacidade de examinar questões locais, globais e interculturais, compreender e apreciar as perspectivas e visões de mundo dos outros, engajar-se em interações abertas, apropriadas e eficazes com pessoas de diferentes culturas e agir pelo bem-estar </a:t>
            </a:r>
            <a:r>
              <a:rPr lang="pt-BR" sz="2400" dirty="0" smtClean="0"/>
              <a:t>coletivo e desenvolvimento </a:t>
            </a:r>
            <a:r>
              <a:rPr lang="pt-BR" sz="2400" dirty="0"/>
              <a:t>sustentável.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17" y="2039981"/>
            <a:ext cx="5422392" cy="45567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A8-9894-4F97-AE0A-D680DE1B9013}" type="datetime10">
              <a:rPr lang="pt-BR" smtClean="0"/>
              <a:t>15:31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PISA Global </a:t>
            </a:r>
            <a:r>
              <a:rPr lang="pt-BR" dirty="0" err="1"/>
              <a:t>competence</a:t>
            </a:r>
            <a:r>
              <a:rPr lang="pt-BR" dirty="0"/>
              <a:t> </a:t>
            </a:r>
            <a:r>
              <a:rPr lang="pt-BR" dirty="0" smtClean="0"/>
              <a:t>framework – four </a:t>
            </a:r>
            <a:r>
              <a:rPr lang="pt-BR" dirty="0" err="1" smtClean="0"/>
              <a:t>dimensions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5694218" y="2479467"/>
            <a:ext cx="5916591" cy="3633047"/>
          </a:xfrm>
        </p:spPr>
        <p:txBody>
          <a:bodyPr>
            <a:noAutofit/>
          </a:bodyPr>
          <a:lstStyle/>
          <a:p>
            <a:r>
              <a:rPr lang="pt-BR" sz="2400" dirty="0"/>
              <a:t>1: </a:t>
            </a:r>
            <a:r>
              <a:rPr lang="pt-BR" sz="2400" dirty="0" smtClean="0"/>
              <a:t>Examinar </a:t>
            </a:r>
            <a:r>
              <a:rPr lang="pt-BR" sz="2400" dirty="0"/>
              <a:t>questões de importância local, global e cultural.</a:t>
            </a:r>
          </a:p>
          <a:p>
            <a:r>
              <a:rPr lang="pt-BR" sz="2400" dirty="0"/>
              <a:t>2: </a:t>
            </a:r>
            <a:r>
              <a:rPr lang="pt-BR" sz="2400" dirty="0" smtClean="0"/>
              <a:t>Entender </a:t>
            </a:r>
            <a:r>
              <a:rPr lang="pt-BR" sz="2400" dirty="0"/>
              <a:t>e </a:t>
            </a:r>
            <a:r>
              <a:rPr lang="pt-BR" sz="2400" dirty="0" smtClean="0"/>
              <a:t>apreciar </a:t>
            </a:r>
            <a:r>
              <a:rPr lang="pt-BR" sz="2400" dirty="0"/>
              <a:t>as perspectivas e visões de mundo dos outros.</a:t>
            </a:r>
          </a:p>
          <a:p>
            <a:r>
              <a:rPr lang="pt-BR" sz="2400" dirty="0"/>
              <a:t>3: Envolver-se em interações abertas, apropriadas e eficazes entre culturas.</a:t>
            </a:r>
          </a:p>
          <a:p>
            <a:r>
              <a:rPr lang="pt-BR" sz="2400" dirty="0"/>
              <a:t>4: Agir pelo bem-estar coletivo </a:t>
            </a:r>
            <a:r>
              <a:rPr lang="pt-BR" sz="2400" dirty="0" smtClean="0"/>
              <a:t>e pelo </a:t>
            </a:r>
            <a:r>
              <a:rPr lang="pt-BR" sz="2400" dirty="0"/>
              <a:t>desenvolvimento sustentável.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94" y="2059678"/>
            <a:ext cx="5482454" cy="43043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08248" y="6363978"/>
            <a:ext cx="8258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https://www.oecd.org/pisa/Handbook-PISA-2018-Global-Competence.pdf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58F8-E771-487B-852E-36A3B527F411}" type="datetime10">
              <a:rPr lang="pt-BR" smtClean="0"/>
              <a:t>15:31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50" dirty="0"/>
              <a:t>T-</a:t>
            </a:r>
            <a:r>
              <a:rPr lang="pt-BR" sz="4050" dirty="0" err="1"/>
              <a:t>shaped</a:t>
            </a:r>
            <a:r>
              <a:rPr lang="pt-BR" sz="4050" dirty="0"/>
              <a:t> </a:t>
            </a:r>
            <a:r>
              <a:rPr lang="pt-BR" sz="4050" dirty="0" err="1"/>
              <a:t>professionals</a:t>
            </a:r>
            <a:endParaRPr lang="pt-BR" sz="405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655083" y="2950656"/>
            <a:ext cx="7251243" cy="2562226"/>
          </a:xfrm>
        </p:spPr>
        <p:txBody>
          <a:bodyPr>
            <a:noAutofit/>
          </a:bodyPr>
          <a:lstStyle/>
          <a:p>
            <a:r>
              <a:rPr lang="pt-BR" sz="2400" dirty="0"/>
              <a:t>O conceito de pessoas em forma de T é uma metáfora usada no recrutamento para </a:t>
            </a:r>
            <a:r>
              <a:rPr lang="pt-BR" sz="2400" b="1" dirty="0">
                <a:solidFill>
                  <a:srgbClr val="FF0000"/>
                </a:solidFill>
              </a:rPr>
              <a:t>descrever as habilidades </a:t>
            </a:r>
            <a:r>
              <a:rPr lang="pt-BR" sz="2400" dirty="0"/>
              <a:t>das pessoas na força de trabalho.</a:t>
            </a:r>
          </a:p>
          <a:p>
            <a:r>
              <a:rPr lang="pt-BR" sz="2400" dirty="0"/>
              <a:t>A barra vertical no T representa a </a:t>
            </a:r>
            <a:r>
              <a:rPr lang="pt-BR" sz="2400" b="1" dirty="0">
                <a:solidFill>
                  <a:srgbClr val="FF0000"/>
                </a:solidFill>
              </a:rPr>
              <a:t>profundidade de habilidades e conhecimentos</a:t>
            </a:r>
            <a:r>
              <a:rPr lang="pt-BR" sz="2400" dirty="0"/>
              <a:t> relacionados em um único campo.</a:t>
            </a:r>
          </a:p>
          <a:p>
            <a:r>
              <a:rPr lang="pt-BR" sz="2400" dirty="0"/>
              <a:t>A barra horizontal é a </a:t>
            </a:r>
            <a:r>
              <a:rPr lang="pt-BR" sz="2400" b="1" dirty="0">
                <a:solidFill>
                  <a:srgbClr val="FF0000"/>
                </a:solidFill>
              </a:rPr>
              <a:t>capacidade de colaborar em outras áreas </a:t>
            </a:r>
            <a:r>
              <a:rPr lang="pt-BR" sz="2400" dirty="0"/>
              <a:t>e de aplicar o conhecimento em áreas de especialização diferentes da sua.</a:t>
            </a:r>
          </a:p>
        </p:txBody>
      </p:sp>
      <p:pic>
        <p:nvPicPr>
          <p:cNvPr id="10" name="Picture 2" descr="Resultado de imagem para t-shaped professio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05" y="2834781"/>
            <a:ext cx="3577304" cy="30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8E3-42D3-4E1B-99C3-496FEB3C2FBA}" type="datetime10">
              <a:rPr lang="pt-BR" smtClean="0"/>
              <a:t>15:31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50" dirty="0"/>
              <a:t>Hard </a:t>
            </a:r>
            <a:r>
              <a:rPr lang="pt-BR" sz="4050" dirty="0" err="1"/>
              <a:t>skills</a:t>
            </a:r>
            <a:endParaRPr lang="pt-BR" sz="405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1193" y="2661047"/>
            <a:ext cx="5875025" cy="2692583"/>
          </a:xfrm>
        </p:spPr>
        <p:txBody>
          <a:bodyPr>
            <a:noAutofit/>
          </a:bodyPr>
          <a:lstStyle/>
          <a:p>
            <a:r>
              <a:rPr lang="pt-BR" sz="2800" dirty="0"/>
              <a:t>Habilidades duras podem ser ensinadas e são quantificáveis. </a:t>
            </a:r>
            <a:endParaRPr lang="pt-BR" sz="2800" dirty="0" smtClean="0"/>
          </a:p>
          <a:p>
            <a:r>
              <a:rPr lang="pt-BR" sz="2800" dirty="0" smtClean="0"/>
              <a:t>Muitas </a:t>
            </a:r>
            <a:r>
              <a:rPr lang="pt-BR" sz="2800" dirty="0"/>
              <a:t>vezes são aprendidos na escola, através de certificações ou em experiência de trabalho anterior.</a:t>
            </a:r>
          </a:p>
          <a:p>
            <a:r>
              <a:rPr lang="pt-BR" sz="2800" dirty="0"/>
              <a:t>As habilidades duras são específicas para cada trabalho e geralmente são a base dos requisitos do trabalho.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8025055" y="2944603"/>
            <a:ext cx="3585754" cy="2533279"/>
          </a:xfrm>
        </p:spPr>
        <p:txBody>
          <a:bodyPr>
            <a:noAutofit/>
          </a:bodyPr>
          <a:lstStyle/>
          <a:p>
            <a:r>
              <a:rPr lang="pt-BR" b="1" dirty="0"/>
              <a:t>Análise de dados</a:t>
            </a:r>
          </a:p>
          <a:p>
            <a:r>
              <a:rPr lang="pt-BR" b="1" dirty="0" err="1"/>
              <a:t>Copywriting</a:t>
            </a:r>
            <a:endParaRPr lang="pt-BR" b="1" dirty="0"/>
          </a:p>
          <a:p>
            <a:r>
              <a:rPr lang="pt-BR" b="1" dirty="0"/>
              <a:t>Línguas estrangeiras</a:t>
            </a:r>
          </a:p>
          <a:p>
            <a:r>
              <a:rPr lang="pt-BR" b="1" dirty="0"/>
              <a:t>Contabilidade</a:t>
            </a:r>
          </a:p>
          <a:p>
            <a:r>
              <a:rPr lang="pt-BR" b="1" dirty="0"/>
              <a:t>Idiomas de Computadores</a:t>
            </a:r>
          </a:p>
          <a:p>
            <a:r>
              <a:rPr lang="pt-BR" b="1" dirty="0"/>
              <a:t>Matemática</a:t>
            </a:r>
          </a:p>
          <a:p>
            <a:r>
              <a:rPr lang="pt-BR" b="1" dirty="0"/>
              <a:t>Design gráfico</a:t>
            </a:r>
          </a:p>
          <a:p>
            <a:r>
              <a:rPr lang="pt-BR" b="1" dirty="0"/>
              <a:t>Planejamento / Planejamento de Eventos</a:t>
            </a:r>
          </a:p>
          <a:p>
            <a:r>
              <a:rPr lang="pt-BR" b="1" dirty="0"/>
              <a:t>Marketing SEO / SEM</a:t>
            </a:r>
          </a:p>
          <a:p>
            <a:r>
              <a:rPr lang="pt-BR" b="1" dirty="0"/>
              <a:t>Escrituração contábil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BCE-7275-4165-AC7C-38EEB78BF060}" type="datetime10">
              <a:rPr lang="pt-BR" smtClean="0"/>
              <a:t>15:31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Soft </a:t>
            </a:r>
            <a:r>
              <a:rPr lang="pt-BR" sz="5400" dirty="0" err="1"/>
              <a:t>skills</a:t>
            </a:r>
            <a:endParaRPr lang="pt-BR" sz="54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217" y="2117947"/>
            <a:ext cx="4169917" cy="4020752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1169" y="2924690"/>
            <a:ext cx="3195764" cy="2533279"/>
          </a:xfrm>
        </p:spPr>
        <p:txBody>
          <a:bodyPr>
            <a:noAutofit/>
          </a:bodyPr>
          <a:lstStyle/>
          <a:p>
            <a:r>
              <a:rPr lang="pt-BR" sz="2000" dirty="0"/>
              <a:t>Atitude</a:t>
            </a:r>
          </a:p>
          <a:p>
            <a:r>
              <a:rPr lang="pt-BR" sz="2000" dirty="0"/>
              <a:t>Comunicação</a:t>
            </a:r>
          </a:p>
          <a:p>
            <a:r>
              <a:rPr lang="pt-BR" sz="2000" dirty="0"/>
              <a:t>Resolução de conflitos</a:t>
            </a:r>
          </a:p>
          <a:p>
            <a:r>
              <a:rPr lang="pt-BR" sz="2000" dirty="0"/>
              <a:t>Pensamento criativo ou criatividade</a:t>
            </a:r>
          </a:p>
          <a:p>
            <a:r>
              <a:rPr lang="pt-BR" sz="2000" dirty="0"/>
              <a:t>Pensamento crítico</a:t>
            </a:r>
          </a:p>
          <a:p>
            <a:r>
              <a:rPr lang="pt-BR" sz="2000" dirty="0"/>
              <a:t>Tomando uma decisão</a:t>
            </a:r>
          </a:p>
          <a:p>
            <a:r>
              <a:rPr lang="pt-BR" sz="2000" dirty="0"/>
              <a:t>Empatia</a:t>
            </a:r>
          </a:p>
          <a:p>
            <a:r>
              <a:rPr lang="pt-BR" sz="2000" dirty="0"/>
              <a:t>Gerenciamento de </a:t>
            </a:r>
            <a:r>
              <a:rPr lang="pt-BR" sz="2000" dirty="0" smtClean="0"/>
              <a:t>tempo</a:t>
            </a:r>
            <a:endParaRPr lang="pt-BR" sz="2000" dirty="0"/>
          </a:p>
          <a:p>
            <a:r>
              <a:rPr lang="pt-BR" sz="2000" dirty="0"/>
              <a:t>Flexibilidade ou resiliência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3" y="6138699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7385-5988-4299-A906-02B77958B6F3}" type="datetime10">
              <a:rPr lang="pt-BR" smtClean="0"/>
              <a:t>15:31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38968" y="2056686"/>
            <a:ext cx="27777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Liderança</a:t>
            </a:r>
          </a:p>
          <a:p>
            <a:endParaRPr lang="pt-BR" dirty="0"/>
          </a:p>
          <a:p>
            <a:r>
              <a:rPr lang="pt-BR" dirty="0"/>
              <a:t>Motivação</a:t>
            </a:r>
          </a:p>
          <a:p>
            <a:endParaRPr lang="pt-BR" dirty="0" smtClean="0"/>
          </a:p>
          <a:p>
            <a:r>
              <a:rPr lang="pt-BR" dirty="0" smtClean="0"/>
              <a:t>Networking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Paciência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Persuasão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Positividade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Solução </a:t>
            </a:r>
            <a:r>
              <a:rPr lang="pt-BR" dirty="0"/>
              <a:t>de problemas</a:t>
            </a:r>
          </a:p>
          <a:p>
            <a:endParaRPr lang="pt-BR" dirty="0" smtClean="0"/>
          </a:p>
          <a:p>
            <a:r>
              <a:rPr lang="pt-BR" dirty="0" smtClean="0"/>
              <a:t>Trabalho </a:t>
            </a:r>
            <a:r>
              <a:rPr lang="pt-BR" dirty="0"/>
              <a:t>em </a:t>
            </a:r>
            <a:r>
              <a:rPr lang="pt-BR" dirty="0" smtClean="0"/>
              <a:t>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1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learning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3" y="1942131"/>
            <a:ext cx="5136700" cy="43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24496" y="6512711"/>
            <a:ext cx="22063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Raleway"/>
              </a:rPr>
              <a:t>William </a:t>
            </a:r>
            <a:r>
              <a:rPr lang="en-US" sz="1200" b="1" dirty="0" err="1">
                <a:solidFill>
                  <a:srgbClr val="333333"/>
                </a:solidFill>
                <a:latin typeface="Raleway"/>
              </a:rPr>
              <a:t>Glasser</a:t>
            </a:r>
            <a:r>
              <a:rPr lang="en-US" sz="1200" dirty="0">
                <a:solidFill>
                  <a:srgbClr val="333333"/>
                </a:solidFill>
                <a:latin typeface="Raleway"/>
              </a:rPr>
              <a:t> (1925-2013)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/>
              <a:t>Pirâmide</a:t>
            </a:r>
            <a:r>
              <a:rPr lang="en-US" sz="4000" dirty="0" smtClean="0"/>
              <a:t> da </a:t>
            </a:r>
            <a:r>
              <a:rPr lang="en-US" sz="4000" dirty="0" err="1" smtClean="0"/>
              <a:t>aprendizagem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15579" y="2228003"/>
            <a:ext cx="4795230" cy="3633047"/>
          </a:xfrm>
        </p:spPr>
        <p:txBody>
          <a:bodyPr/>
          <a:lstStyle/>
          <a:p>
            <a:r>
              <a:rPr lang="pt-BR" b="1" dirty="0"/>
              <a:t>10% quando lemos;</a:t>
            </a:r>
            <a:endParaRPr lang="pt-BR" dirty="0"/>
          </a:p>
          <a:p>
            <a:r>
              <a:rPr lang="pt-BR" b="1" dirty="0"/>
              <a:t>20% quando ouvimos;</a:t>
            </a:r>
            <a:endParaRPr lang="pt-BR" dirty="0"/>
          </a:p>
          <a:p>
            <a:r>
              <a:rPr lang="pt-BR" b="1" dirty="0"/>
              <a:t>30% quando observamos;</a:t>
            </a:r>
            <a:endParaRPr lang="pt-BR" dirty="0"/>
          </a:p>
          <a:p>
            <a:r>
              <a:rPr lang="pt-BR" b="1" dirty="0"/>
              <a:t>50% quando vemos e ouvimos;</a:t>
            </a:r>
            <a:endParaRPr lang="pt-BR" dirty="0"/>
          </a:p>
          <a:p>
            <a:r>
              <a:rPr lang="pt-BR" b="1" dirty="0"/>
              <a:t>70% quando discutimos com outros;</a:t>
            </a:r>
            <a:endParaRPr lang="pt-BR" dirty="0"/>
          </a:p>
          <a:p>
            <a:r>
              <a:rPr lang="pt-BR" b="1" dirty="0"/>
              <a:t>80% quando fazemos;</a:t>
            </a:r>
            <a:endParaRPr lang="pt-BR" dirty="0"/>
          </a:p>
          <a:p>
            <a:r>
              <a:rPr lang="pt-BR" b="1" dirty="0"/>
              <a:t>95% quando ensinamos aos outros</a:t>
            </a:r>
            <a:r>
              <a:rPr lang="pt-BR" b="1" dirty="0" smtClean="0"/>
              <a:t>.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09" y="2076992"/>
            <a:ext cx="3917383" cy="2713814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696789" y="1502228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10800000">
            <a:off x="3457303" y="3840480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6338" y="3083268"/>
            <a:ext cx="3026071" cy="625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PRÉ-INTERCÂMBIO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607063" y="2977296"/>
            <a:ext cx="2898708" cy="668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PÓS-</a:t>
            </a:r>
            <a:r>
              <a:rPr lang="en-US" dirty="0"/>
              <a:t>I</a:t>
            </a:r>
            <a:r>
              <a:rPr lang="en-US" dirty="0" smtClean="0"/>
              <a:t>NTERCÂMBIO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10937" y="1464096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CAPTURAR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3789632" y="545768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CRIAR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6531271" y="483890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REFINAR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1486988" y="4489269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AVALIAR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930606" y="54353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COMPARTILHAR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612239" y="5395502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SISTEMATIZAR</a:t>
            </a:r>
            <a:endParaRPr lang="pt-BR" sz="1600" dirty="0"/>
          </a:p>
        </p:txBody>
      </p:sp>
      <p:sp>
        <p:nvSpPr>
          <p:cNvPr id="17" name="Elipse 16"/>
          <p:cNvSpPr/>
          <p:nvPr/>
        </p:nvSpPr>
        <p:spPr>
          <a:xfrm>
            <a:off x="9029540" y="44152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ORGANIZAR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8987789" y="1436913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ARMAZENAR</a:t>
            </a:r>
            <a:endParaRPr lang="pt-BR" sz="1600" dirty="0"/>
          </a:p>
        </p:txBody>
      </p:sp>
      <p:cxnSp>
        <p:nvCxnSpPr>
          <p:cNvPr id="29" name="Conector reto 28"/>
          <p:cNvCxnSpPr>
            <a:stCxn id="11" idx="6"/>
          </p:cNvCxnSpPr>
          <p:nvPr/>
        </p:nvCxnSpPr>
        <p:spPr>
          <a:xfrm>
            <a:off x="3666309" y="1902822"/>
            <a:ext cx="370386" cy="3570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084403" y="1436913"/>
            <a:ext cx="92843" cy="2503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7363099" y="1405343"/>
            <a:ext cx="46420" cy="2819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8525691" y="2117844"/>
            <a:ext cx="511902" cy="5048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424135" y="4253046"/>
            <a:ext cx="790462" cy="345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endCxn id="16" idx="0"/>
          </p:cNvCxnSpPr>
          <p:nvPr/>
        </p:nvCxnSpPr>
        <p:spPr>
          <a:xfrm>
            <a:off x="7409519" y="5158088"/>
            <a:ext cx="280406" cy="2374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867318" y="5194009"/>
            <a:ext cx="87626" cy="2413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endCxn id="14" idx="6"/>
          </p:cNvCxnSpPr>
          <p:nvPr/>
        </p:nvCxnSpPr>
        <p:spPr>
          <a:xfrm flipH="1">
            <a:off x="3642360" y="4754880"/>
            <a:ext cx="352605" cy="1915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4625983" y="1609316"/>
            <a:ext cx="3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SOCIEDADE DO CONHECIMENTO</a:t>
            </a:r>
            <a:endParaRPr lang="pt-BR" sz="1400" b="1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4885167" y="4713991"/>
            <a:ext cx="262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INTERNACIONALIZAÇÃO</a:t>
            </a:r>
            <a:endParaRPr lang="pt-BR" sz="14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466338" y="143691"/>
            <a:ext cx="1126384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TÉCNICAS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466338" y="6406633"/>
            <a:ext cx="11039433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FERRAMENTAS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3" grpId="0"/>
      <p:bldP spid="75" grpId="0"/>
      <p:bldP spid="80" grpId="0" animBg="1"/>
      <p:bldP spid="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834189"/>
            <a:ext cx="11121978" cy="57270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14B76FE-4738-420F-B4E4-7D4FA3C2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59" y="763571"/>
            <a:ext cx="4016333" cy="2889662"/>
          </a:xfrm>
          <a:prstGeom prst="rect">
            <a:avLst/>
          </a:prstGeom>
        </p:spPr>
      </p:pic>
      <p:pic>
        <p:nvPicPr>
          <p:cNvPr id="1026" name="Picture 2" descr="Resultado de imagem para molho a bolonhesa sua origem">
            <a:extLst>
              <a:ext uri="{FF2B5EF4-FFF2-40B4-BE49-F238E27FC236}">
                <a16:creationId xmlns:a16="http://schemas.microsoft.com/office/drawing/2014/main" id="{9494A489-A20D-43B2-8450-C3277E6B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23" y="3778111"/>
            <a:ext cx="3814470" cy="28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mapa antigo de bologna na italia">
            <a:extLst>
              <a:ext uri="{FF2B5EF4-FFF2-40B4-BE49-F238E27FC236}">
                <a16:creationId xmlns:a16="http://schemas.microsoft.com/office/drawing/2014/main" id="{357CC765-8735-4974-BA1E-6452D312F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0" r="13918"/>
          <a:stretch/>
        </p:blipFill>
        <p:spPr bwMode="auto">
          <a:xfrm>
            <a:off x="4434255" y="1985029"/>
            <a:ext cx="332349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Dobrada 2">
            <a:extLst>
              <a:ext uri="{FF2B5EF4-FFF2-40B4-BE49-F238E27FC236}">
                <a16:creationId xmlns:a16="http://schemas.microsoft.com/office/drawing/2014/main" id="{E5AD77D2-49A5-4A0F-B932-2F009FCDD630}"/>
              </a:ext>
            </a:extLst>
          </p:cNvPr>
          <p:cNvSpPr/>
          <p:nvPr/>
        </p:nvSpPr>
        <p:spPr>
          <a:xfrm rot="5400000">
            <a:off x="7535629" y="2026003"/>
            <a:ext cx="1187755" cy="24729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6" name="Seta: Dobrada 5">
            <a:extLst>
              <a:ext uri="{FF2B5EF4-FFF2-40B4-BE49-F238E27FC236}">
                <a16:creationId xmlns:a16="http://schemas.microsoft.com/office/drawing/2014/main" id="{2AAD2B49-F450-45B6-BE64-D33F32CBA3AC}"/>
              </a:ext>
            </a:extLst>
          </p:cNvPr>
          <p:cNvSpPr/>
          <p:nvPr/>
        </p:nvSpPr>
        <p:spPr>
          <a:xfrm rot="10800000" flipV="1">
            <a:off x="4288230" y="1023275"/>
            <a:ext cx="3010405" cy="16453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45B4E58-7DE4-44D5-A371-5AB4CBC50CE2}"/>
              </a:ext>
            </a:extLst>
          </p:cNvPr>
          <p:cNvSpPr/>
          <p:nvPr/>
        </p:nvSpPr>
        <p:spPr>
          <a:xfrm>
            <a:off x="5159181" y="5557729"/>
            <a:ext cx="18202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hlinkClick r:id="rId5"/>
              </a:rPr>
              <a:t>https://www.unibo.it/en</a:t>
            </a:r>
            <a:endParaRPr lang="pt-BR" sz="1350" dirty="0"/>
          </a:p>
          <a:p>
            <a:endParaRPr lang="pt-BR" sz="13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F2FADF-2407-458D-8A29-3B2C5C043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110" y="3985003"/>
            <a:ext cx="4000169" cy="81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8446" y="644496"/>
            <a:ext cx="2478498" cy="3133615"/>
          </a:xfrm>
          <a:prstGeom prst="rect">
            <a:avLst/>
          </a:prstGeom>
        </p:spPr>
      </p:pic>
      <p:pic>
        <p:nvPicPr>
          <p:cNvPr id="10" name="Picture 2" descr="C:\Users\toshiba\Desktop\ScreenHunter_74 Apr. 28 16.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959" y="4847492"/>
            <a:ext cx="3882332" cy="192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2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209" y="2076992"/>
            <a:ext cx="3917383" cy="2713814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696789" y="1502228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Baixo 6"/>
          <p:cNvSpPr/>
          <p:nvPr/>
        </p:nvSpPr>
        <p:spPr>
          <a:xfrm rot="10800000">
            <a:off x="3457303" y="3840480"/>
            <a:ext cx="5068388" cy="151529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6338" y="3083268"/>
            <a:ext cx="3026071" cy="6257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PRÉ-INTERCÂMBIO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607063" y="2977296"/>
            <a:ext cx="2898708" cy="668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PÓS-INTERCÂMBIO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510937" y="1464096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CAPTURAR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3789632" y="632570"/>
            <a:ext cx="2155372" cy="827597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CRIAR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13" name="Elipse 12"/>
          <p:cNvSpPr/>
          <p:nvPr/>
        </p:nvSpPr>
        <p:spPr>
          <a:xfrm>
            <a:off x="6531271" y="512171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REFINAR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1486988" y="4489269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AVALIAR</a:t>
            </a:r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3930606" y="54353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COMPARTILHAR</a:t>
            </a:r>
            <a:endParaRPr lang="pt-BR" sz="1400" dirty="0"/>
          </a:p>
        </p:txBody>
      </p:sp>
      <p:sp>
        <p:nvSpPr>
          <p:cNvPr id="16" name="Elipse 15"/>
          <p:cNvSpPr/>
          <p:nvPr/>
        </p:nvSpPr>
        <p:spPr>
          <a:xfrm>
            <a:off x="6612239" y="5395502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SISTEMATIZAR</a:t>
            </a:r>
            <a:endParaRPr lang="pt-BR" sz="1600" dirty="0"/>
          </a:p>
        </p:txBody>
      </p:sp>
      <p:sp>
        <p:nvSpPr>
          <p:cNvPr id="17" name="Elipse 16"/>
          <p:cNvSpPr/>
          <p:nvPr/>
        </p:nvSpPr>
        <p:spPr>
          <a:xfrm>
            <a:off x="9029540" y="4415247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ORGANIZAR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8987789" y="1436913"/>
            <a:ext cx="2155372" cy="9144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ARMAZENAR</a:t>
            </a:r>
            <a:endParaRPr lang="pt-BR" sz="1600" dirty="0"/>
          </a:p>
        </p:txBody>
      </p:sp>
      <p:cxnSp>
        <p:nvCxnSpPr>
          <p:cNvPr id="29" name="Conector reto 28"/>
          <p:cNvCxnSpPr>
            <a:stCxn id="11" idx="6"/>
          </p:cNvCxnSpPr>
          <p:nvPr/>
        </p:nvCxnSpPr>
        <p:spPr>
          <a:xfrm>
            <a:off x="3666309" y="1902822"/>
            <a:ext cx="370386" cy="3570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084403" y="1436913"/>
            <a:ext cx="92843" cy="2503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7363099" y="1405343"/>
            <a:ext cx="46420" cy="28194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8525691" y="2119718"/>
            <a:ext cx="511902" cy="50483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415314" y="4253046"/>
            <a:ext cx="790462" cy="345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endCxn id="16" idx="0"/>
          </p:cNvCxnSpPr>
          <p:nvPr/>
        </p:nvCxnSpPr>
        <p:spPr>
          <a:xfrm>
            <a:off x="7409519" y="5158088"/>
            <a:ext cx="280406" cy="23741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4867318" y="5194009"/>
            <a:ext cx="87626" cy="2413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endCxn id="14" idx="6"/>
          </p:cNvCxnSpPr>
          <p:nvPr/>
        </p:nvCxnSpPr>
        <p:spPr>
          <a:xfrm flipH="1">
            <a:off x="3642360" y="4754880"/>
            <a:ext cx="352605" cy="19158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4693683" y="1805635"/>
            <a:ext cx="306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GESTÃO DO CONHECIMENTO</a:t>
            </a:r>
            <a:endParaRPr lang="pt-BR" sz="1400" b="1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4885167" y="4713991"/>
            <a:ext cx="262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INTERNACIONALIZAÇÃO</a:t>
            </a:r>
            <a:endParaRPr lang="pt-BR" sz="14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466338" y="144889"/>
            <a:ext cx="11263844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TÉCNICAS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" name="CaixaDeTexto 80"/>
          <p:cNvSpPr txBox="1"/>
          <p:nvPr/>
        </p:nvSpPr>
        <p:spPr>
          <a:xfrm>
            <a:off x="466338" y="6406633"/>
            <a:ext cx="11039433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FERRAMENTAS DE GESTÃO DO CONHECIMENTO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40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42354" y="2155973"/>
            <a:ext cx="1238103" cy="585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Gestão</a:t>
            </a:r>
            <a:r>
              <a:rPr lang="en-US" dirty="0" smtClean="0"/>
              <a:t> da </a:t>
            </a:r>
            <a:r>
              <a:rPr lang="en-US" dirty="0" err="1" smtClean="0"/>
              <a:t>inovação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89759" y="1027521"/>
            <a:ext cx="1048762" cy="563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amarelas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630837" y="772998"/>
            <a:ext cx="1159497" cy="52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Redes</a:t>
            </a:r>
            <a:r>
              <a:rPr lang="en-US" dirty="0" smtClean="0"/>
              <a:t> de </a:t>
            </a:r>
            <a:r>
              <a:rPr lang="en-US" dirty="0" err="1" smtClean="0"/>
              <a:t>pessoas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8686643" y="1049705"/>
            <a:ext cx="1559847" cy="381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0298858" y="553899"/>
            <a:ext cx="1431324" cy="367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Práticas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10883602" y="1199270"/>
            <a:ext cx="1339240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Storytelling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0814115" y="2259874"/>
            <a:ext cx="1244338" cy="541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aprendidas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9037593" y="3837926"/>
            <a:ext cx="1458413" cy="49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10900900" y="3871029"/>
            <a:ext cx="1244338" cy="567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Mapas</a:t>
            </a:r>
            <a:r>
              <a:rPr lang="en-US" dirty="0" smtClean="0"/>
              <a:t> </a:t>
            </a:r>
            <a:r>
              <a:rPr lang="en-US" dirty="0" err="1" smtClean="0"/>
              <a:t>mentais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8946040" y="5491848"/>
            <a:ext cx="1433831" cy="507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Distribuição</a:t>
            </a:r>
            <a:r>
              <a:rPr lang="en-US" dirty="0" smtClean="0"/>
              <a:t> de </a:t>
            </a:r>
            <a:r>
              <a:rPr lang="en-US" dirty="0" err="1" smtClean="0"/>
              <a:t>conteúdo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10661715" y="5697541"/>
            <a:ext cx="1487873" cy="549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</a:t>
            </a:r>
            <a:r>
              <a:rPr lang="en-US" dirty="0" err="1" smtClean="0"/>
              <a:t>conferências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477223" y="4187003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Podcasts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090373" y="3863671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386499" y="5579979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Videocast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2139917" y="5697541"/>
            <a:ext cx="1244338" cy="39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3" grpId="0" animBg="1"/>
      <p:bldP spid="5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E94607-2281-8C40-9CFF-74609127F75D}"/>
              </a:ext>
            </a:extLst>
          </p:cNvPr>
          <p:cNvSpPr/>
          <p:nvPr/>
        </p:nvSpPr>
        <p:spPr>
          <a:xfrm>
            <a:off x="762000" y="1260262"/>
            <a:ext cx="1723708" cy="1489364"/>
          </a:xfrm>
          <a:prstGeom prst="roundRect">
            <a:avLst>
              <a:gd name="adj" fmla="val 89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176EF9B-5B26-C041-9EE3-65526F1A92F2}"/>
              </a:ext>
            </a:extLst>
          </p:cNvPr>
          <p:cNvSpPr/>
          <p:nvPr/>
        </p:nvSpPr>
        <p:spPr>
          <a:xfrm>
            <a:off x="2485708" y="1836215"/>
            <a:ext cx="512528" cy="33070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F74200-5F08-4143-9BE0-0B5DC9E11D72}"/>
              </a:ext>
            </a:extLst>
          </p:cNvPr>
          <p:cNvSpPr/>
          <p:nvPr/>
        </p:nvSpPr>
        <p:spPr>
          <a:xfrm>
            <a:off x="2998236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7766294-86F4-7D42-BD3D-A9B5D24BE40F}"/>
              </a:ext>
            </a:extLst>
          </p:cNvPr>
          <p:cNvSpPr/>
          <p:nvPr/>
        </p:nvSpPr>
        <p:spPr>
          <a:xfrm>
            <a:off x="4721943" y="1836215"/>
            <a:ext cx="512528" cy="33070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E9525A6-7F94-C44A-BAD2-ADF25CC9F41D}"/>
              </a:ext>
            </a:extLst>
          </p:cNvPr>
          <p:cNvSpPr/>
          <p:nvPr/>
        </p:nvSpPr>
        <p:spPr>
          <a:xfrm>
            <a:off x="5234471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4AE6E9D-3178-8A42-98AE-0E4470D886B6}"/>
              </a:ext>
            </a:extLst>
          </p:cNvPr>
          <p:cNvSpPr/>
          <p:nvPr/>
        </p:nvSpPr>
        <p:spPr>
          <a:xfrm>
            <a:off x="6957528" y="1836215"/>
            <a:ext cx="512528" cy="33070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B9A9CD-B553-D546-B507-A71418D67106}"/>
              </a:ext>
            </a:extLst>
          </p:cNvPr>
          <p:cNvSpPr/>
          <p:nvPr/>
        </p:nvSpPr>
        <p:spPr>
          <a:xfrm>
            <a:off x="7470057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DFD1EF2-7ABF-F849-B2A7-106BEC3986F0}"/>
              </a:ext>
            </a:extLst>
          </p:cNvPr>
          <p:cNvSpPr/>
          <p:nvPr/>
        </p:nvSpPr>
        <p:spPr>
          <a:xfrm>
            <a:off x="9193765" y="1836215"/>
            <a:ext cx="512528" cy="33070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629BBAB-388C-BC47-A469-35FCAC36F523}"/>
              </a:ext>
            </a:extLst>
          </p:cNvPr>
          <p:cNvSpPr/>
          <p:nvPr/>
        </p:nvSpPr>
        <p:spPr>
          <a:xfrm>
            <a:off x="9705643" y="1260262"/>
            <a:ext cx="1723708" cy="1489364"/>
          </a:xfrm>
          <a:prstGeom prst="roundRect">
            <a:avLst>
              <a:gd name="adj" fmla="val 897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89BC13-5819-B24D-A92A-79DF94C8BCC4}"/>
              </a:ext>
            </a:extLst>
          </p:cNvPr>
          <p:cNvSpPr/>
          <p:nvPr/>
        </p:nvSpPr>
        <p:spPr>
          <a:xfrm>
            <a:off x="3310299" y="4649857"/>
            <a:ext cx="5572052" cy="997527"/>
          </a:xfrm>
          <a:prstGeom prst="roundRect">
            <a:avLst>
              <a:gd name="adj" fmla="val 8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7DB0E74A-A206-AC4E-BBA8-1E904E73980A}"/>
              </a:ext>
            </a:extLst>
          </p:cNvPr>
          <p:cNvSpPr/>
          <p:nvPr/>
        </p:nvSpPr>
        <p:spPr>
          <a:xfrm>
            <a:off x="5797785" y="3725499"/>
            <a:ext cx="596430" cy="92435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0E0E5-6E2B-7543-B8B9-8BC332E5F602}"/>
              </a:ext>
            </a:extLst>
          </p:cNvPr>
          <p:cNvSpPr txBox="1"/>
          <p:nvPr/>
        </p:nvSpPr>
        <p:spPr>
          <a:xfrm>
            <a:off x="838821" y="1832330"/>
            <a:ext cx="1570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BALANCE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F52CA-5487-214A-AD46-E8384680E024}"/>
              </a:ext>
            </a:extLst>
          </p:cNvPr>
          <p:cNvSpPr txBox="1"/>
          <p:nvPr/>
        </p:nvSpPr>
        <p:spPr>
          <a:xfrm>
            <a:off x="3075057" y="1863108"/>
            <a:ext cx="15700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ACCOUNTABILITY</a:t>
            </a:r>
            <a:endParaRPr lang="en-US" sz="1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732ED-584C-3742-992E-40F6E182EB75}"/>
              </a:ext>
            </a:extLst>
          </p:cNvPr>
          <p:cNvSpPr txBox="1"/>
          <p:nvPr/>
        </p:nvSpPr>
        <p:spPr>
          <a:xfrm>
            <a:off x="5310966" y="1863107"/>
            <a:ext cx="15700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SUSTAINABILITY</a:t>
            </a:r>
            <a:endParaRPr lang="en-US" sz="1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484D2E-1439-CB40-BC5D-1510C28581B8}"/>
              </a:ext>
            </a:extLst>
          </p:cNvPr>
          <p:cNvSpPr txBox="1"/>
          <p:nvPr/>
        </p:nvSpPr>
        <p:spPr>
          <a:xfrm>
            <a:off x="7546878" y="1832330"/>
            <a:ext cx="1570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INCLUSION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66B094-5856-0041-88BD-638F26ED1A2D}"/>
              </a:ext>
            </a:extLst>
          </p:cNvPr>
          <p:cNvSpPr txBox="1"/>
          <p:nvPr/>
        </p:nvSpPr>
        <p:spPr>
          <a:xfrm>
            <a:off x="9783114" y="1832331"/>
            <a:ext cx="1570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COMPLIANCE</a:t>
            </a:r>
            <a:endParaRPr lang="en-US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546415-F683-0C40-9566-9B683875358C}"/>
              </a:ext>
            </a:extLst>
          </p:cNvPr>
          <p:cNvSpPr txBox="1"/>
          <p:nvPr/>
        </p:nvSpPr>
        <p:spPr>
          <a:xfrm>
            <a:off x="3310299" y="4671567"/>
            <a:ext cx="557205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Internacionalização</a:t>
            </a:r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da 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Educação</a:t>
            </a:r>
            <a:r>
              <a:rPr lang="en-US" sz="2800" b="1" dirty="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Superior</a:t>
            </a:r>
            <a:endParaRPr lang="en-US" sz="2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7C7DA-A5C9-0744-827A-5321EA51026E}"/>
              </a:ext>
            </a:extLst>
          </p:cNvPr>
          <p:cNvSpPr txBox="1"/>
          <p:nvPr/>
        </p:nvSpPr>
        <p:spPr>
          <a:xfrm>
            <a:off x="1635244" y="504137"/>
            <a:ext cx="893225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INTERNACIONALIZAÇÃO RESPONSÁVEL</a:t>
            </a:r>
            <a:endParaRPr lang="en-US" sz="3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3079B7-0C32-CB42-BBC0-DB9013E2B6D0}"/>
              </a:ext>
            </a:extLst>
          </p:cNvPr>
          <p:cNvSpPr txBox="1"/>
          <p:nvPr/>
        </p:nvSpPr>
        <p:spPr>
          <a:xfrm>
            <a:off x="3676106" y="2912155"/>
            <a:ext cx="483978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BASIC PARADIGMS</a:t>
            </a:r>
            <a:endParaRPr lang="en-US" sz="4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12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9"/>
          <p:cNvPicPr/>
          <p:nvPr/>
        </p:nvPicPr>
        <p:blipFill>
          <a:blip r:embed="rId2"/>
          <a:stretch>
            <a:fillRect/>
          </a:stretch>
        </p:blipFill>
        <p:spPr>
          <a:xfrm>
            <a:off x="2364510" y="2055042"/>
            <a:ext cx="7370618" cy="48029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Novos</a:t>
            </a:r>
            <a:r>
              <a:rPr lang="en-US" sz="3200" dirty="0" smtClean="0"/>
              <a:t> </a:t>
            </a:r>
            <a:r>
              <a:rPr lang="en-US" sz="3200" dirty="0" err="1" smtClean="0"/>
              <a:t>paradigmas</a:t>
            </a:r>
            <a:r>
              <a:rPr lang="en-US" sz="3200" dirty="0" smtClean="0"/>
              <a:t> para </a:t>
            </a:r>
            <a:r>
              <a:rPr lang="en-US" sz="3200" dirty="0" err="1" smtClean="0"/>
              <a:t>internacionalização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DF7-CD30-47A2-8093-0F22C7BEE603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s://fbcdn-sphotos-f-a.akamaihd.net/hphotos-ak-xpf1/v/t1.0-9/10300028_257855931070582_2971046287924350487_n.jpg?oh=c2b81f87e83a3aff13bfb185078d39d2&amp;oe=54D0AE25&amp;__gda__=1418908751_55c093d99e8d1330f9cefd9370c42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339" y="1862138"/>
            <a:ext cx="8767322" cy="475702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Por onde começar?</a:t>
            </a:r>
          </a:p>
        </p:txBody>
      </p:sp>
    </p:spTree>
    <p:extLst>
      <p:ext uri="{BB962C8B-B14F-4D97-AF65-F5344CB8AC3E}">
        <p14:creationId xmlns:p14="http://schemas.microsoft.com/office/powerpoint/2010/main" val="6365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Mind maps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576795"/>
            <a:ext cx="5422390" cy="3633047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/>
              <a:t>Mapa mental</a:t>
            </a:r>
            <a:r>
              <a:rPr lang="pt-BR" sz="2000" dirty="0"/>
              <a:t>, ou </a:t>
            </a:r>
            <a:r>
              <a:rPr lang="pt-BR" sz="2000" b="1" dirty="0"/>
              <a:t>mapa da </a:t>
            </a:r>
            <a:r>
              <a:rPr lang="pt-BR" sz="2000" b="1" dirty="0" smtClean="0"/>
              <a:t>mente</a:t>
            </a:r>
            <a:r>
              <a:rPr lang="pt-BR" sz="2000" baseline="30000" dirty="0"/>
              <a:t> </a:t>
            </a:r>
            <a:r>
              <a:rPr lang="pt-BR" sz="2000" dirty="0" smtClean="0"/>
              <a:t>é </a:t>
            </a:r>
            <a:r>
              <a:rPr lang="pt-BR" sz="2000" dirty="0"/>
              <a:t>o nome dado para um tipo de diagrama, sistematizado pelo psicólogo inglês Tony Buzan, voltado para a gestão de informações, de conhecimento e de </a:t>
            </a:r>
            <a:r>
              <a:rPr lang="pt-BR" sz="2000" dirty="0" smtClean="0"/>
              <a:t>capital </a:t>
            </a:r>
            <a:r>
              <a:rPr lang="pt-BR" sz="2000" dirty="0"/>
              <a:t>intelectual; para a compreensão e solução de problemas; na memorização e aprendizado; na criação de manuais, livros e palestras; como ferramenta de </a:t>
            </a:r>
            <a:r>
              <a:rPr lang="pt-BR" sz="2000" i="1" dirty="0"/>
              <a:t>brainstorming</a:t>
            </a:r>
            <a:r>
              <a:rPr lang="pt-BR" sz="2000" dirty="0"/>
              <a:t> (tempestade de ideias); e no auxílio da gestão estratégica de uma empresa ou negócio</a:t>
            </a:r>
            <a:r>
              <a:rPr lang="pt-BR" sz="2000" dirty="0" smtClean="0"/>
              <a:t>.</a:t>
            </a:r>
          </a:p>
          <a:p>
            <a:pPr algn="just"/>
            <a:r>
              <a:rPr lang="en-US" sz="2000" dirty="0" err="1" smtClean="0"/>
              <a:t>Exemplos</a:t>
            </a:r>
            <a:r>
              <a:rPr lang="en-US" sz="2000" dirty="0" smtClean="0"/>
              <a:t>: </a:t>
            </a:r>
            <a:r>
              <a:rPr lang="en-US" sz="2000" dirty="0" err="1" smtClean="0"/>
              <a:t>Programa</a:t>
            </a:r>
            <a:r>
              <a:rPr lang="en-US" sz="2000" dirty="0" smtClean="0"/>
              <a:t> Visio, INTELIMAP, </a:t>
            </a:r>
            <a:r>
              <a:rPr lang="en-US" sz="2000" dirty="0"/>
              <a:t>Labyrinth</a:t>
            </a:r>
            <a:r>
              <a:rPr lang="en-US" sz="2000" dirty="0" smtClean="0"/>
              <a:t>. </a:t>
            </a:r>
            <a:r>
              <a:rPr lang="en-US" sz="2000" dirty="0" err="1"/>
              <a:t>ConceptDraw</a:t>
            </a:r>
            <a:r>
              <a:rPr lang="en-US" sz="2000" dirty="0"/>
              <a:t> MINDMAP </a:t>
            </a:r>
            <a:r>
              <a:rPr lang="en-US" sz="2000" dirty="0" smtClean="0"/>
              <a:t>Professional, </a:t>
            </a:r>
            <a:r>
              <a:rPr lang="en-US" sz="2000" dirty="0" err="1"/>
              <a:t>GoConqr</a:t>
            </a:r>
            <a:r>
              <a:rPr lang="en-US" sz="2000" dirty="0"/>
              <a:t> </a:t>
            </a:r>
            <a:r>
              <a:rPr lang="en-US" sz="2000" dirty="0" err="1" smtClean="0"/>
              <a:t>Brasil</a:t>
            </a:r>
            <a:r>
              <a:rPr lang="en-US" sz="2000" dirty="0" smtClean="0"/>
              <a:t>, www.memorize.ninja, </a:t>
            </a:r>
            <a:r>
              <a:rPr lang="en-US" sz="2000" dirty="0" err="1" smtClean="0"/>
              <a:t>mindmeister</a:t>
            </a:r>
            <a:r>
              <a:rPr lang="en-US" sz="2000" dirty="0" smtClean="0"/>
              <a:t>, etc…</a:t>
            </a:r>
            <a:endParaRPr lang="en-US" sz="2000" dirty="0"/>
          </a:p>
        </p:txBody>
      </p:sp>
      <p:pic>
        <p:nvPicPr>
          <p:cNvPr id="4098" name="Picture 2" descr="Resultado de imagem para mind m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235388"/>
            <a:ext cx="5210175" cy="42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B625F-A874-4319-9BE7-AD3B1B1B8513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mentoring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702" y="2430335"/>
            <a:ext cx="5786847" cy="3416300"/>
          </a:xfrm>
        </p:spPr>
        <p:txBody>
          <a:bodyPr>
            <a:noAutofit/>
          </a:bodyPr>
          <a:lstStyle/>
          <a:p>
            <a:r>
              <a:rPr lang="pt-BR" dirty="0"/>
              <a:t>Pense em uma </a:t>
            </a:r>
            <a:r>
              <a:rPr lang="pt-BR" b="1" dirty="0">
                <a:solidFill>
                  <a:srgbClr val="FF0000"/>
                </a:solidFill>
              </a:rPr>
              <a:t>pessoa de sucesso </a:t>
            </a:r>
            <a:r>
              <a:rPr lang="pt-BR" dirty="0"/>
              <a:t>que você conhece, admira e gostaria de aprender;</a:t>
            </a:r>
          </a:p>
          <a:p>
            <a:r>
              <a:rPr lang="pt-BR" dirty="0"/>
              <a:t>Descubra se ele ou ela estaria disposto a fazer com que você os faça sombra por algumas horas por semana, a fim de </a:t>
            </a:r>
            <a:r>
              <a:rPr lang="pt-BR" b="1" dirty="0">
                <a:solidFill>
                  <a:srgbClr val="FF0000"/>
                </a:solidFill>
              </a:rPr>
              <a:t>aprender com a experiência deles.</a:t>
            </a:r>
          </a:p>
          <a:p>
            <a:r>
              <a:rPr lang="pt-BR" dirty="0"/>
              <a:t>Tenha em mente que você não precisa seguir um programa formal de orientação, pois simplesmente ter um colega experiente com quem você pode ir com suas </a:t>
            </a:r>
            <a:r>
              <a:rPr lang="pt-BR" dirty="0" err="1"/>
              <a:t>idéias</a:t>
            </a:r>
            <a:r>
              <a:rPr lang="pt-BR" dirty="0"/>
              <a:t> ou perguntas, e quem está disposto a lhe dar </a:t>
            </a:r>
            <a:r>
              <a:rPr lang="pt-BR" b="1" dirty="0">
                <a:solidFill>
                  <a:srgbClr val="FF0000"/>
                </a:solidFill>
              </a:rPr>
              <a:t>feedback honesto</a:t>
            </a:r>
            <a:r>
              <a:rPr lang="pt-BR" dirty="0"/>
              <a:t>, pode ser extremamente benéfico para o desenvolvimento de sua carreira. </a:t>
            </a:r>
          </a:p>
        </p:txBody>
      </p:sp>
      <p:pic>
        <p:nvPicPr>
          <p:cNvPr id="4" name="Picture 4" descr="Resultado de imagem para men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0" y="2430335"/>
            <a:ext cx="4831081" cy="40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CBDE-6732-47B9-9073-01F43AF6BA30}" type="datetime10">
              <a:rPr lang="pt-BR" smtClean="0"/>
              <a:t>15:31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53143" y="2603500"/>
            <a:ext cx="6387737" cy="3416301"/>
          </a:xfrm>
        </p:spPr>
        <p:txBody>
          <a:bodyPr>
            <a:noAutofit/>
          </a:bodyPr>
          <a:lstStyle/>
          <a:p>
            <a:r>
              <a:rPr lang="pt-BR" sz="2400" dirty="0"/>
              <a:t>"Poucos amigos, amigos importantes." </a:t>
            </a:r>
            <a:r>
              <a:rPr lang="pt-BR" sz="2400" b="1" dirty="0">
                <a:solidFill>
                  <a:srgbClr val="FF0000"/>
                </a:solidFill>
              </a:rPr>
              <a:t>Networking</a:t>
            </a:r>
            <a:r>
              <a:rPr lang="pt-BR" sz="2400" dirty="0"/>
              <a:t> !!!</a:t>
            </a:r>
          </a:p>
          <a:p>
            <a:r>
              <a:rPr lang="pt-BR" sz="2400" dirty="0" smtClean="0"/>
              <a:t>Ter </a:t>
            </a:r>
            <a:r>
              <a:rPr lang="pt-BR" sz="2400" dirty="0"/>
              <a:t>bons contatos em diferentes partes do planeta.</a:t>
            </a:r>
          </a:p>
          <a:p>
            <a:r>
              <a:rPr lang="pt-BR" sz="2400" dirty="0" smtClean="0"/>
              <a:t>Manter </a:t>
            </a:r>
            <a:r>
              <a:rPr lang="pt-BR" sz="2400" dirty="0"/>
              <a:t>seus contatos ativos.</a:t>
            </a:r>
          </a:p>
          <a:p>
            <a:r>
              <a:rPr lang="pt-BR" sz="2400" dirty="0" smtClean="0"/>
              <a:t>Dizer </a:t>
            </a:r>
            <a:r>
              <a:rPr lang="pt-BR" sz="2400" dirty="0"/>
              <a:t>aos seus contatos sobre o que você está desenvolvendo.</a:t>
            </a:r>
          </a:p>
          <a:p>
            <a:r>
              <a:rPr lang="pt-BR" sz="2400" dirty="0" smtClean="0"/>
              <a:t>Envolver </a:t>
            </a:r>
            <a:r>
              <a:rPr lang="pt-BR" sz="2400" dirty="0"/>
              <a:t>seus contatos em suas atividades (pesquisa, publicações, projetos, etc.).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1417" y="2298700"/>
            <a:ext cx="4242322" cy="3862613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global network</a:t>
            </a:r>
            <a:endParaRPr lang="pt-BR" sz="4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193" y="632126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DF0C-9F20-4D16-BBD3-9B7C5DA9B67C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0375" y="2105071"/>
            <a:ext cx="6401519" cy="3001621"/>
          </a:xfrm>
        </p:spPr>
        <p:txBody>
          <a:bodyPr>
            <a:norm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Avatar</a:t>
            </a:r>
            <a:r>
              <a:rPr lang="pt-BR" sz="2800" dirty="0"/>
              <a:t> é um cyber-</a:t>
            </a:r>
            <a:r>
              <a:rPr lang="pt-BR" sz="2800" dirty="0" err="1"/>
              <a:t>worker</a:t>
            </a:r>
            <a:r>
              <a:rPr lang="pt-BR" sz="2800" dirty="0"/>
              <a:t> totalmente digital, uma figura gráfica de complexidade variada que empresta sua vida simulada ao "identificar" o transporte de internautas para os mundos paralelos do ciberespaço.</a:t>
            </a:r>
          </a:p>
        </p:txBody>
      </p:sp>
      <p:sp>
        <p:nvSpPr>
          <p:cNvPr id="6" name="AutoShape 2" descr="Resultado de imagem para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716" y="2318155"/>
            <a:ext cx="2346703" cy="851626"/>
          </a:xfrm>
          <a:prstGeom prst="rect">
            <a:avLst/>
          </a:prstGeom>
        </p:spPr>
      </p:pic>
      <p:pic>
        <p:nvPicPr>
          <p:cNvPr id="7172" name="Picture 4" descr="Resultado de imagem para twe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7" y="3605882"/>
            <a:ext cx="1062174" cy="106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Resultado de imagem para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367" y="3795655"/>
            <a:ext cx="1035323" cy="1035323"/>
          </a:xfrm>
          <a:prstGeom prst="rect">
            <a:avLst/>
          </a:prstGeom>
        </p:spPr>
      </p:pic>
      <p:sp>
        <p:nvSpPr>
          <p:cNvPr id="10" name="AutoShape 8" descr="Resultado de imagem para researchgate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430" y="5443126"/>
            <a:ext cx="2157221" cy="110737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820" y="5162046"/>
            <a:ext cx="3161150" cy="112658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301" y="5318682"/>
            <a:ext cx="1725175" cy="89023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virtual avatar</a:t>
            </a:r>
            <a:endParaRPr lang="pt-BR" sz="4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191" y="632126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66D5-9AA4-49DE-B918-F8CFCDFB9E6F}" type="datetime10">
              <a:rPr lang="pt-BR" smtClean="0"/>
              <a:t>15:31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6024" y="947920"/>
            <a:ext cx="10776856" cy="728480"/>
          </a:xfrm>
        </p:spPr>
        <p:txBody>
          <a:bodyPr>
            <a:noAutofit/>
          </a:bodyPr>
          <a:lstStyle/>
          <a:p>
            <a:r>
              <a:rPr lang="pt-BR" sz="3200" dirty="0"/>
              <a:t>Seu currículo chega mais cedo do que você!</a:t>
            </a:r>
          </a:p>
        </p:txBody>
      </p:sp>
      <p:pic>
        <p:nvPicPr>
          <p:cNvPr id="1026" name="Picture 2" descr="Resultado de imagem para curricul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57" y="2403566"/>
            <a:ext cx="4924697" cy="41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5652363" cy="3377705"/>
          </a:xfrm>
        </p:spPr>
        <p:txBody>
          <a:bodyPr>
            <a:noAutofit/>
          </a:bodyPr>
          <a:lstStyle/>
          <a:p>
            <a:r>
              <a:rPr lang="pt-BR" sz="2800" dirty="0" smtClean="0"/>
              <a:t>Manter </a:t>
            </a:r>
            <a:r>
              <a:rPr lang="pt-BR" sz="2800" dirty="0"/>
              <a:t>seu currículo atualizado.</a:t>
            </a:r>
          </a:p>
          <a:p>
            <a:r>
              <a:rPr lang="pt-BR" sz="2800" dirty="0" smtClean="0"/>
              <a:t>Escrever </a:t>
            </a:r>
            <a:r>
              <a:rPr lang="pt-BR" sz="2800" dirty="0"/>
              <a:t>o CV em diferentes idiomas. (três páginas)</a:t>
            </a:r>
          </a:p>
          <a:p>
            <a:r>
              <a:rPr lang="pt-BR" sz="2800" dirty="0" smtClean="0"/>
              <a:t>Procurar </a:t>
            </a:r>
            <a:r>
              <a:rPr lang="pt-BR" sz="2800" dirty="0"/>
              <a:t>o formato aceito em diferentes países.</a:t>
            </a:r>
          </a:p>
          <a:p>
            <a:r>
              <a:rPr lang="pt-BR" sz="2800" dirty="0"/>
              <a:t>Fortalecer seu currículo com atividades apropriadas.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350" y="6479325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F831-9FB0-4246-A5E1-1926D1F7CE44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1703" y="2603500"/>
            <a:ext cx="5917474" cy="3416301"/>
          </a:xfrm>
        </p:spPr>
        <p:txBody>
          <a:bodyPr>
            <a:noAutofit/>
          </a:bodyPr>
          <a:lstStyle/>
          <a:p>
            <a:r>
              <a:rPr lang="pt-BR" sz="2400" dirty="0" smtClean="0"/>
              <a:t>Conferir </a:t>
            </a:r>
            <a:r>
              <a:rPr lang="pt-BR" sz="2400" dirty="0"/>
              <a:t>onde estão os </a:t>
            </a:r>
            <a:r>
              <a:rPr lang="pt-BR" sz="2400" b="1" dirty="0">
                <a:solidFill>
                  <a:srgbClr val="FF0000"/>
                </a:solidFill>
              </a:rPr>
              <a:t>melhores centros </a:t>
            </a:r>
            <a:r>
              <a:rPr lang="pt-BR" sz="2400" dirty="0"/>
              <a:t>e os melhores profissionais ou pesquisadores.</a:t>
            </a:r>
          </a:p>
          <a:p>
            <a:r>
              <a:rPr lang="pt-BR" sz="2400" dirty="0" smtClean="0"/>
              <a:t>Formar </a:t>
            </a:r>
            <a:r>
              <a:rPr lang="pt-BR" sz="2400" b="1" dirty="0">
                <a:solidFill>
                  <a:srgbClr val="FF0000"/>
                </a:solidFill>
              </a:rPr>
              <a:t>grupo de pesquisa </a:t>
            </a:r>
            <a:r>
              <a:rPr lang="pt-BR" sz="2400" dirty="0"/>
              <a:t>e </a:t>
            </a:r>
            <a:r>
              <a:rPr lang="pt-BR" sz="2400" dirty="0" smtClean="0"/>
              <a:t>lançar </a:t>
            </a:r>
            <a:r>
              <a:rPr lang="pt-BR" sz="2400" dirty="0"/>
              <a:t>seu projeto.</a:t>
            </a:r>
          </a:p>
          <a:p>
            <a:r>
              <a:rPr lang="pt-BR" sz="2400" dirty="0" smtClean="0"/>
              <a:t>Identificar </a:t>
            </a:r>
            <a:r>
              <a:rPr lang="pt-BR" sz="2400" dirty="0"/>
              <a:t>os dados e informações sobre </a:t>
            </a:r>
            <a:r>
              <a:rPr lang="pt-BR" sz="2400" b="1" dirty="0">
                <a:solidFill>
                  <a:srgbClr val="FF0000"/>
                </a:solidFill>
              </a:rPr>
              <a:t>revistas de qualidade</a:t>
            </a:r>
            <a:r>
              <a:rPr lang="pt-BR" sz="2400" dirty="0"/>
              <a:t>.</a:t>
            </a:r>
          </a:p>
          <a:p>
            <a:r>
              <a:rPr lang="pt-BR" sz="2400" dirty="0" smtClean="0"/>
              <a:t>Preparar </a:t>
            </a:r>
            <a:r>
              <a:rPr lang="pt-BR" sz="2400" dirty="0"/>
              <a:t>suas publicações para que o </a:t>
            </a:r>
            <a:r>
              <a:rPr lang="pt-BR" sz="2400" b="1" dirty="0">
                <a:solidFill>
                  <a:srgbClr val="FF0000"/>
                </a:solidFill>
              </a:rPr>
              <a:t>mundo possa ler você </a:t>
            </a:r>
            <a:r>
              <a:rPr lang="pt-BR" sz="2400" dirty="0"/>
              <a:t>!!!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5566" y="2603500"/>
            <a:ext cx="4689565" cy="383648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Pesquisar</a:t>
            </a:r>
            <a:r>
              <a:rPr lang="en-US" sz="4000" dirty="0" smtClean="0"/>
              <a:t> e </a:t>
            </a:r>
            <a:r>
              <a:rPr lang="en-US" sz="4000" dirty="0" err="1" smtClean="0"/>
              <a:t>publicar</a:t>
            </a:r>
            <a:r>
              <a:rPr lang="en-US" sz="4000" dirty="0" smtClean="0"/>
              <a:t> </a:t>
            </a:r>
            <a:r>
              <a:rPr lang="en-US" sz="4000" dirty="0" err="1" smtClean="0"/>
              <a:t>internacionalmente</a:t>
            </a:r>
            <a:endParaRPr lang="pt-BR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1193" y="6257426"/>
            <a:ext cx="6917210" cy="365125"/>
          </a:xfrm>
        </p:spPr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F816-23EE-48A8-8721-76F782D26DBE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Sobre</a:t>
            </a:r>
            <a:r>
              <a:rPr lang="en-US" sz="4000" dirty="0" smtClean="0"/>
              <a:t> o que </a:t>
            </a:r>
            <a:r>
              <a:rPr lang="en-US" sz="4000" dirty="0" err="1" smtClean="0"/>
              <a:t>vamos</a:t>
            </a:r>
            <a:r>
              <a:rPr lang="en-US" sz="4000" dirty="0" smtClean="0"/>
              <a:t> </a:t>
            </a:r>
            <a:r>
              <a:rPr lang="en-US" sz="4000" dirty="0" err="1" smtClean="0"/>
              <a:t>conversar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3" y="2416539"/>
            <a:ext cx="6206106" cy="3633047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Contextualização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Globalização</a:t>
            </a:r>
            <a:r>
              <a:rPr lang="en-US" sz="2000" dirty="0" smtClean="0"/>
              <a:t> e </a:t>
            </a:r>
            <a:r>
              <a:rPr lang="en-US" sz="2000" dirty="0" err="1"/>
              <a:t>I</a:t>
            </a:r>
            <a:r>
              <a:rPr lang="en-US" sz="2000" dirty="0" err="1" smtClean="0"/>
              <a:t>nternacionalização</a:t>
            </a:r>
            <a:endParaRPr lang="en-US" sz="2000" dirty="0" smtClean="0"/>
          </a:p>
          <a:p>
            <a:r>
              <a:rPr lang="en-US" sz="2000" dirty="0" err="1" smtClean="0"/>
              <a:t>Evolução</a:t>
            </a:r>
            <a:r>
              <a:rPr lang="en-US" sz="2000" dirty="0" smtClean="0"/>
              <a:t> da </a:t>
            </a:r>
            <a:r>
              <a:rPr lang="en-US" sz="2000" dirty="0" err="1"/>
              <a:t>I</a:t>
            </a:r>
            <a:r>
              <a:rPr lang="en-US" sz="2000" dirty="0" err="1" smtClean="0"/>
              <a:t>nternacionalização</a:t>
            </a:r>
            <a:endParaRPr lang="en-US" sz="2000" dirty="0" smtClean="0"/>
          </a:p>
          <a:p>
            <a:r>
              <a:rPr lang="en-US" sz="2000" dirty="0" err="1" smtClean="0"/>
              <a:t>Internacionalização</a:t>
            </a:r>
            <a:r>
              <a:rPr lang="en-US" sz="2000" dirty="0" smtClean="0"/>
              <a:t> disruptiva</a:t>
            </a:r>
          </a:p>
          <a:p>
            <a:r>
              <a:rPr lang="en-US" sz="2000" dirty="0" err="1" smtClean="0"/>
              <a:t>Novos</a:t>
            </a:r>
            <a:r>
              <a:rPr lang="en-US" sz="2000" dirty="0" smtClean="0"/>
              <a:t> </a:t>
            </a:r>
            <a:r>
              <a:rPr lang="en-US" sz="2000" dirty="0" err="1" smtClean="0"/>
              <a:t>paradigmas</a:t>
            </a:r>
            <a:r>
              <a:rPr lang="en-US" sz="2000" dirty="0" smtClean="0"/>
              <a:t> para a </a:t>
            </a:r>
            <a:r>
              <a:rPr lang="en-US" sz="2000" dirty="0" err="1"/>
              <a:t>I</a:t>
            </a:r>
            <a:r>
              <a:rPr lang="en-US" sz="2000" dirty="0" err="1" smtClean="0"/>
              <a:t>nternacionalização</a:t>
            </a:r>
            <a:r>
              <a:rPr lang="en-US" sz="2000" dirty="0" smtClean="0"/>
              <a:t> (BASIC)</a:t>
            </a:r>
          </a:p>
          <a:p>
            <a:r>
              <a:rPr lang="en-US" sz="2000" dirty="0" err="1" smtClean="0"/>
              <a:t>Sociedade</a:t>
            </a:r>
            <a:r>
              <a:rPr lang="en-US" sz="2000" dirty="0" smtClean="0"/>
              <a:t> do </a:t>
            </a:r>
            <a:r>
              <a:rPr lang="en-US" sz="2000" dirty="0" err="1" smtClean="0"/>
              <a:t>Conhecimento</a:t>
            </a:r>
            <a:endParaRPr lang="en-US" sz="2000" dirty="0" smtClean="0"/>
          </a:p>
          <a:p>
            <a:r>
              <a:rPr lang="en-US" sz="2000" dirty="0" err="1" smtClean="0"/>
              <a:t>Gestão</a:t>
            </a:r>
            <a:r>
              <a:rPr lang="en-US" sz="2000" dirty="0" smtClean="0"/>
              <a:t> do </a:t>
            </a:r>
            <a:r>
              <a:rPr lang="en-US" sz="2000" dirty="0" err="1" smtClean="0"/>
              <a:t>Conhecimento</a:t>
            </a:r>
            <a:r>
              <a:rPr lang="en-US" sz="2000" dirty="0" smtClean="0"/>
              <a:t> (</a:t>
            </a:r>
            <a:r>
              <a:rPr lang="en-US" sz="2000" dirty="0" err="1" smtClean="0"/>
              <a:t>Técnicas</a:t>
            </a:r>
            <a:r>
              <a:rPr lang="en-US" sz="2000" dirty="0" smtClean="0"/>
              <a:t> e </a:t>
            </a:r>
            <a:r>
              <a:rPr lang="en-US" sz="2000" dirty="0" err="1" smtClean="0"/>
              <a:t>Ferramentas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Road Map da </a:t>
            </a:r>
            <a:r>
              <a:rPr lang="en-US" sz="2000" dirty="0" err="1" smtClean="0"/>
              <a:t>Internacionalização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Responsável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8939" y="2507530"/>
            <a:ext cx="5141694" cy="354205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1408" y="6294162"/>
            <a:ext cx="2844799" cy="365125"/>
          </a:xfrm>
        </p:spPr>
        <p:txBody>
          <a:bodyPr/>
          <a:lstStyle/>
          <a:p>
            <a:fld id="{D5DAC07B-25E7-455F-835A-2108D02F492D}" type="datetime10">
              <a:rPr lang="pt-BR" smtClean="0"/>
              <a:t>15:31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0936" y="6307712"/>
            <a:ext cx="691721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Profa</a:t>
            </a:r>
            <a:r>
              <a:rPr lang="en-US" dirty="0" smtClean="0"/>
              <a:t>. Dra. Luciane Stallivieri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299" y="6294161"/>
            <a:ext cx="1052510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online community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6389" y="2603500"/>
            <a:ext cx="5483723" cy="3771173"/>
          </a:xfrm>
        </p:spPr>
        <p:txBody>
          <a:bodyPr>
            <a:noAutofit/>
          </a:bodyPr>
          <a:lstStyle/>
          <a:p>
            <a:r>
              <a:rPr lang="pt-BR" sz="2400" dirty="0"/>
              <a:t>A tecnologia tornou a </a:t>
            </a:r>
            <a:r>
              <a:rPr lang="pt-BR" sz="2400" b="1" dirty="0">
                <a:solidFill>
                  <a:srgbClr val="FF0000"/>
                </a:solidFill>
              </a:rPr>
              <a:t>rede mais fácil </a:t>
            </a:r>
            <a:r>
              <a:rPr lang="pt-BR" sz="2400" dirty="0"/>
              <a:t>do que nunca, e as comunidades e plataformas online tornaram-se ferramentas importantes para o desenvolvimento profissional.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Participar de um grupo específico </a:t>
            </a:r>
            <a:r>
              <a:rPr lang="pt-BR" sz="2400" dirty="0"/>
              <a:t>no </a:t>
            </a:r>
            <a:r>
              <a:rPr lang="pt-BR" sz="2400" dirty="0" err="1"/>
              <a:t>LinkedIn</a:t>
            </a:r>
            <a:r>
              <a:rPr lang="pt-BR" sz="2400" dirty="0"/>
              <a:t> ou inscrever-se em fóruns on-line e fóruns de discussão permitirá que você troque ideias com indivíduos de pensamento semelhante e participe de discussões </a:t>
            </a:r>
            <a:r>
              <a:rPr lang="pt-BR" sz="2400" dirty="0" smtClean="0"/>
              <a:t>relevantes</a:t>
            </a:r>
            <a:r>
              <a:rPr lang="pt-BR" sz="2400" dirty="0"/>
              <a:t>.</a:t>
            </a:r>
            <a:endParaRPr lang="pt-BR" sz="2400" dirty="0" smtClean="0"/>
          </a:p>
        </p:txBody>
      </p:sp>
      <p:pic>
        <p:nvPicPr>
          <p:cNvPr id="1026" name="Picture 2" descr="Resultado de imagem para online commun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603500"/>
            <a:ext cx="5402096" cy="37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7B629-9E8F-4413-B0DE-C4D355158F65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habilidades intercultur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77" y="2312125"/>
            <a:ext cx="5255623" cy="45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2918" y="2312125"/>
            <a:ext cx="6516868" cy="4351338"/>
          </a:xfrm>
        </p:spPr>
        <p:txBody>
          <a:bodyPr>
            <a:noAutofit/>
          </a:bodyPr>
          <a:lstStyle/>
          <a:p>
            <a:r>
              <a:rPr lang="pt-BR" sz="2400" dirty="0"/>
              <a:t>Associar-se a </a:t>
            </a:r>
            <a:r>
              <a:rPr lang="pt-BR" sz="2400" dirty="0">
                <a:solidFill>
                  <a:srgbClr val="FF0000"/>
                </a:solidFill>
              </a:rPr>
              <a:t>duas</a:t>
            </a:r>
            <a:r>
              <a:rPr lang="pt-BR" sz="2400" dirty="0"/>
              <a:t> empresas significa necessariamente harmonizar pelo menos </a:t>
            </a:r>
            <a:r>
              <a:rPr lang="pt-BR" sz="2400" dirty="0">
                <a:solidFill>
                  <a:srgbClr val="FF0000"/>
                </a:solidFill>
              </a:rPr>
              <a:t>quatro culturas</a:t>
            </a:r>
            <a:r>
              <a:rPr lang="pt-BR" sz="2400" dirty="0"/>
              <a:t>: as culturas organizacionais de cada uma das empresas, influenciadas diretamente pelas culturas locais do país de origem da empresa internacional e da cultura brasileira.</a:t>
            </a:r>
          </a:p>
          <a:p>
            <a:r>
              <a:rPr lang="pt-BR" sz="2400" dirty="0"/>
              <a:t>Estudos mostram que, na década de 1990, do total de casos de fracasso em fusões, aquisições e joint ventures internacionais, 80% estavam diretamente relacionados à </a:t>
            </a:r>
            <a:r>
              <a:rPr lang="pt-BR" sz="2400" dirty="0">
                <a:solidFill>
                  <a:srgbClr val="FF0000"/>
                </a:solidFill>
              </a:rPr>
              <a:t>má gestão intercultural</a:t>
            </a:r>
            <a:r>
              <a:rPr lang="pt-BR" sz="2400" dirty="0"/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intercultural </a:t>
            </a:r>
            <a:r>
              <a:rPr lang="pt-BR" sz="4400" dirty="0" err="1"/>
              <a:t>skills</a:t>
            </a:r>
            <a:endParaRPr lang="pt-BR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A9B3-2B43-431D-8D6E-F7F1A60BE886}" type="datetime10">
              <a:rPr lang="pt-BR" smtClean="0"/>
              <a:t>15:31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770708" y="2506662"/>
            <a:ext cx="6048103" cy="3416301"/>
          </a:xfrm>
        </p:spPr>
        <p:txBody>
          <a:bodyPr>
            <a:noAutofit/>
          </a:bodyPr>
          <a:lstStyle/>
          <a:p>
            <a:r>
              <a:rPr lang="pt-BR" sz="2800" dirty="0" smtClean="0"/>
              <a:t>Analisar </a:t>
            </a:r>
            <a:r>
              <a:rPr lang="pt-BR" sz="2800" dirty="0"/>
              <a:t>o mundo a partir de diferentes perspectivas.</a:t>
            </a:r>
          </a:p>
          <a:p>
            <a:r>
              <a:rPr lang="pt-BR" sz="2800" dirty="0" smtClean="0"/>
              <a:t>Identificar </a:t>
            </a:r>
            <a:r>
              <a:rPr lang="pt-BR" sz="2800" dirty="0"/>
              <a:t>suas prioridades.</a:t>
            </a:r>
          </a:p>
          <a:p>
            <a:r>
              <a:rPr lang="pt-BR" sz="2800" dirty="0" smtClean="0"/>
              <a:t>Desenvolver </a:t>
            </a:r>
            <a:r>
              <a:rPr lang="pt-BR" sz="2800" dirty="0"/>
              <a:t>seu</a:t>
            </a:r>
          </a:p>
          <a:p>
            <a:pPr lvl="2"/>
            <a:r>
              <a:rPr lang="pt-BR" sz="2400" b="1" dirty="0" err="1">
                <a:solidFill>
                  <a:srgbClr val="FF0000"/>
                </a:solidFill>
              </a:rPr>
              <a:t>Coworking</a:t>
            </a:r>
            <a:endParaRPr lang="pt-BR" sz="2400" b="1" dirty="0">
              <a:solidFill>
                <a:srgbClr val="FF0000"/>
              </a:solidFill>
            </a:endParaRPr>
          </a:p>
          <a:p>
            <a:pPr lvl="2"/>
            <a:r>
              <a:rPr lang="pt-BR" sz="2400" b="1" dirty="0" err="1">
                <a:solidFill>
                  <a:srgbClr val="FF0000"/>
                </a:solidFill>
              </a:rPr>
              <a:t>Colearning</a:t>
            </a:r>
            <a:endParaRPr lang="pt-BR" sz="2400" b="1" dirty="0">
              <a:solidFill>
                <a:srgbClr val="FF0000"/>
              </a:solidFill>
            </a:endParaRPr>
          </a:p>
          <a:p>
            <a:pPr lvl="2"/>
            <a:r>
              <a:rPr lang="pt-BR" sz="2400" b="1" dirty="0">
                <a:solidFill>
                  <a:srgbClr val="FF0000"/>
                </a:solidFill>
              </a:rPr>
              <a:t>Coprodução</a:t>
            </a:r>
          </a:p>
          <a:p>
            <a:r>
              <a:rPr lang="pt-BR" sz="2800" dirty="0"/>
              <a:t>Pense global. Aja localmente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9218" name="Picture 2" descr="Resultado de imagem para think broad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51" y="2506662"/>
            <a:ext cx="47990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err="1" smtClean="0"/>
              <a:t>Think</a:t>
            </a:r>
            <a:r>
              <a:rPr lang="pt-BR" sz="5400" dirty="0" smtClean="0"/>
              <a:t> </a:t>
            </a:r>
            <a:r>
              <a:rPr lang="pt-BR" sz="5400" dirty="0" err="1" smtClean="0"/>
              <a:t>broadly</a:t>
            </a:r>
            <a:r>
              <a:rPr lang="pt-BR" sz="5400" dirty="0" smtClean="0"/>
              <a:t>!!!</a:t>
            </a:r>
            <a:endParaRPr lang="pt-BR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00" y="527901"/>
            <a:ext cx="11092873" cy="63300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ornadas-telescopi.web.unq.edu.ar/wp-content/uploads/sites/82/2019/03/cabezal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7"/>
            <a:ext cx="121920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A2A3-BA01-4736-9CF4-A53BF84DE078}" type="datetime10">
              <a:rPr lang="pt-BR" smtClean="0"/>
              <a:t>15:31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1" y="1701501"/>
            <a:ext cx="11290299" cy="49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Muito obrigada!!!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-907972" y="4963886"/>
            <a:ext cx="10993546" cy="1332743"/>
          </a:xfrm>
        </p:spPr>
        <p:txBody>
          <a:bodyPr>
            <a:noAutofit/>
          </a:bodyPr>
          <a:lstStyle/>
          <a:p>
            <a:pPr algn="r"/>
            <a:r>
              <a:rPr lang="pt-BR" dirty="0" smtClean="0">
                <a:solidFill>
                  <a:schemeClr val="bg1"/>
                </a:solidFill>
              </a:rPr>
              <a:t>Profa. Dra. Luciane Stallivieri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E-mail: lustalliv@gmail.com</a:t>
            </a:r>
          </a:p>
          <a:p>
            <a:pPr algn="r"/>
            <a:r>
              <a:rPr lang="pt-BR" dirty="0" smtClean="0">
                <a:solidFill>
                  <a:schemeClr val="bg1"/>
                </a:solidFill>
              </a:rPr>
              <a:t>Cel.: +5548988066346</a:t>
            </a:r>
          </a:p>
          <a:p>
            <a:pPr algn="r"/>
            <a:r>
              <a:rPr lang="pt-BR" dirty="0">
                <a:solidFill>
                  <a:schemeClr val="bg1"/>
                </a:solidFill>
              </a:rPr>
              <a:t>https://www.facebook.com/luciane.stallivieri</a:t>
            </a:r>
            <a:endParaRPr lang="pt-BR" dirty="0" smtClean="0">
              <a:solidFill>
                <a:schemeClr val="bg1"/>
              </a:solidFill>
            </a:endParaRPr>
          </a:p>
          <a:p>
            <a:pPr algn="r"/>
            <a:endParaRPr lang="pt-BR" dirty="0" smtClean="0">
              <a:solidFill>
                <a:schemeClr val="bg1"/>
              </a:solidFill>
            </a:endParaRPr>
          </a:p>
          <a:p>
            <a:pPr algn="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10" descr="Resultado de imagem para em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3" y="5382971"/>
            <a:ext cx="405990" cy="2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m para whatsap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45" y="5688184"/>
            <a:ext cx="329542" cy="3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Resultado de imagem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01" y="6021451"/>
            <a:ext cx="275178" cy="2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imagem pode conter: 1 pessoa, árvore, atividades ao ar livre e close-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783" y="4963885"/>
            <a:ext cx="1228957" cy="133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085574" y="0"/>
            <a:ext cx="1801626" cy="43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3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8174182" y="862622"/>
            <a:ext cx="3611418" cy="36855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Econômico</a:t>
            </a:r>
            <a:endParaRPr lang="pt-BR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Político</a:t>
            </a:r>
            <a:endParaRPr lang="pt-BR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Technológico</a:t>
            </a:r>
            <a:r>
              <a:rPr lang="pt-BR" sz="3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 </a:t>
            </a:r>
            <a:endParaRPr lang="pt-BR" sz="360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3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Cultural</a:t>
            </a:r>
            <a:endParaRPr lang="pt-BR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62622"/>
            <a:ext cx="7063379" cy="377560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03548" y="4548083"/>
            <a:ext cx="8341375" cy="990390"/>
          </a:xfrm>
          <a:prstGeom prst="rect">
            <a:avLst/>
          </a:prstGeom>
        </p:spPr>
        <p:txBody>
          <a:bodyPr vert="horz" lIns="34290" tIns="34290" rIns="3429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1800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5856" y="4880749"/>
            <a:ext cx="11009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Processo abrangente, disseminado principalmente no século XX, que aproxima as economias e influencia os processos sociais, econômicos, políticos, tecnológicos e culturais das nações. A história, as tradições e as prioridades dos países definem o modo como a globalização nos afeta. (KNIGHT; DE WIT, 1997, KNIGHT, 2004).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8900" y="6417845"/>
            <a:ext cx="6917210" cy="365125"/>
          </a:xfrm>
        </p:spPr>
        <p:txBody>
          <a:bodyPr/>
          <a:lstStyle/>
          <a:p>
            <a:r>
              <a:rPr lang="en-US" smtClean="0"/>
              <a:t>@Profa. Dra. Luciane Stallivieri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53712" y="6417844"/>
            <a:ext cx="2844799" cy="365125"/>
          </a:xfrm>
        </p:spPr>
        <p:txBody>
          <a:bodyPr/>
          <a:lstStyle/>
          <a:p>
            <a:fld id="{2AB5B01B-3435-4C88-9AAC-810BD0961989}" type="datetime10">
              <a:rPr lang="pt-BR" smtClean="0"/>
              <a:t>15:31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5800" y="6417843"/>
            <a:ext cx="1052510" cy="365125"/>
          </a:xfrm>
        </p:spPr>
        <p:txBody>
          <a:bodyPr/>
          <a:lstStyle/>
          <a:p>
            <a:fld id="{F2CE163C-BB9E-47AC-94C7-7BDC2143F0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E o que é a Internacionalização?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457200" y="2096949"/>
            <a:ext cx="11153608" cy="38490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“A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internacionalização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das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instituições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é o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processo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introdução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dimensão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internacional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na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cultura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na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estratégia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b="1" i="1" dirty="0" err="1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institucional</a:t>
            </a:r>
            <a:r>
              <a:rPr lang="en-GB" sz="2800" b="1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,</a:t>
            </a:r>
            <a:r>
              <a:rPr lang="en-GB" sz="2800" i="1" dirty="0">
                <a:solidFill>
                  <a:srgbClr val="FFFF00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nas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funções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formação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,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investigação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extensão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no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processo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oferta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e de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capacidades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da </a:t>
            </a:r>
            <a:r>
              <a:rPr lang="en-GB" sz="2800" i="1" dirty="0" err="1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universidade</a:t>
            </a:r>
            <a:r>
              <a:rPr lang="en-GB" sz="28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”.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7104" y="6142364"/>
            <a:ext cx="2486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ea typeface="Lucida Sans Unicode" pitchFamily="32" charset="0"/>
                <a:cs typeface="Arial" panose="020B0604020202020204" pitchFamily="34" charset="0"/>
                <a:sym typeface="Hind"/>
              </a:rPr>
              <a:t>Fonte: SEBASTIÁN, J. 2004.</a:t>
            </a:r>
          </a:p>
        </p:txBody>
      </p:sp>
    </p:spTree>
    <p:extLst>
      <p:ext uri="{BB962C8B-B14F-4D97-AF65-F5344CB8AC3E}">
        <p14:creationId xmlns:p14="http://schemas.microsoft.com/office/powerpoint/2010/main" val="28948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014" y="664869"/>
            <a:ext cx="7886700" cy="994172"/>
          </a:xfrm>
        </p:spPr>
        <p:txBody>
          <a:bodyPr>
            <a:no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mundo mudou!!!</a:t>
            </a:r>
            <a:b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internacionalização mudou!!!</a:t>
            </a:r>
          </a:p>
        </p:txBody>
      </p:sp>
      <p:pic>
        <p:nvPicPr>
          <p:cNvPr id="7" name="Picture 2" descr="https://scontent-a-iad.xx.fbcdn.net/hphotos-xaf1/v/t1.0-9/998335_605908879429886_556319060_n.jpg?oh=6fc29984642fbbc783f1e94475136a7f&amp;oe=546A55E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" t="14418" r="4918" b="16331"/>
          <a:stretch/>
        </p:blipFill>
        <p:spPr bwMode="auto">
          <a:xfrm>
            <a:off x="443346" y="2125265"/>
            <a:ext cx="11166764" cy="4608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idx="1"/>
          </p:nvPr>
        </p:nvSpPr>
        <p:spPr>
          <a:xfrm>
            <a:off x="410009" y="590844"/>
            <a:ext cx="11029615" cy="1012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5400" dirty="0" smtClean="0">
                <a:solidFill>
                  <a:schemeClr val="bg1"/>
                </a:solidFill>
              </a:rPr>
              <a:t>Três Gerações da Internacionalização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568606" y="2199739"/>
            <a:ext cx="3417507" cy="399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Cooperação</a:t>
            </a:r>
            <a:r>
              <a:rPr lang="en-US" dirty="0"/>
              <a:t> </a:t>
            </a:r>
            <a:r>
              <a:rPr lang="en-US" dirty="0" err="1"/>
              <a:t>assistemática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Individual e </a:t>
            </a:r>
            <a:r>
              <a:rPr lang="en-US" dirty="0" err="1" smtClean="0"/>
              <a:t>esporádica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Frágil</a:t>
            </a:r>
            <a:r>
              <a:rPr lang="en-US" dirty="0"/>
              <a:t> </a:t>
            </a:r>
            <a:r>
              <a:rPr lang="en-US" dirty="0" err="1"/>
              <a:t>envolvimento</a:t>
            </a:r>
            <a:r>
              <a:rPr lang="en-US" dirty="0"/>
              <a:t> das </a:t>
            </a:r>
            <a:r>
              <a:rPr lang="en-US" dirty="0" err="1"/>
              <a:t>instituições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Colaboração</a:t>
            </a:r>
            <a:r>
              <a:rPr lang="en-US" dirty="0"/>
              <a:t> </a:t>
            </a:r>
            <a:r>
              <a:rPr lang="en-US" dirty="0" err="1"/>
              <a:t>focada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investigação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Poucos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</a:t>
            </a:r>
            <a:r>
              <a:rPr lang="en-US" dirty="0" err="1"/>
              <a:t>envolvidos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difundidos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Inexistência</a:t>
            </a:r>
            <a:r>
              <a:rPr lang="en-US" dirty="0"/>
              <a:t> de </a:t>
            </a:r>
            <a:r>
              <a:rPr lang="en-US" dirty="0" err="1" smtClean="0"/>
              <a:t>infraestrutura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Ida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 smtClean="0"/>
              <a:t>volta</a:t>
            </a:r>
            <a:endParaRPr lang="en-US" dirty="0"/>
          </a:p>
        </p:txBody>
      </p:sp>
      <p:sp>
        <p:nvSpPr>
          <p:cNvPr id="8" name="Retângulo Arredondado 7"/>
          <p:cNvSpPr/>
          <p:nvPr/>
        </p:nvSpPr>
        <p:spPr>
          <a:xfrm>
            <a:off x="4369764" y="2183662"/>
            <a:ext cx="3453699" cy="399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Sistemática</a:t>
            </a:r>
            <a:r>
              <a:rPr lang="en-US" dirty="0"/>
              <a:t>  e </a:t>
            </a:r>
            <a:r>
              <a:rPr lang="en-US" dirty="0" err="1"/>
              <a:t>organizada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 smtClean="0"/>
              <a:t>governos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E</a:t>
            </a:r>
            <a:r>
              <a:rPr lang="en-US" dirty="0" err="1" smtClean="0"/>
              <a:t>struturas</a:t>
            </a:r>
            <a:r>
              <a:rPr lang="en-US" dirty="0" smtClean="0"/>
              <a:t> </a:t>
            </a:r>
            <a:r>
              <a:rPr lang="en-US" dirty="0"/>
              <a:t>para a </a:t>
            </a:r>
            <a:r>
              <a:rPr lang="en-US" dirty="0" err="1"/>
              <a:t>gestão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Definição</a:t>
            </a:r>
            <a:r>
              <a:rPr lang="en-US" dirty="0"/>
              <a:t> </a:t>
            </a:r>
            <a:r>
              <a:rPr lang="en-US" dirty="0" err="1"/>
              <a:t>orçamentária</a:t>
            </a:r>
            <a:r>
              <a:rPr lang="en-US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Capacitação</a:t>
            </a:r>
            <a:r>
              <a:rPr lang="en-US" dirty="0"/>
              <a:t> dos </a:t>
            </a:r>
            <a:r>
              <a:rPr lang="en-US" dirty="0" err="1"/>
              <a:t>gestores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Multiplicação</a:t>
            </a:r>
            <a:r>
              <a:rPr lang="en-US" dirty="0"/>
              <a:t> de </a:t>
            </a:r>
            <a:r>
              <a:rPr lang="en-US" dirty="0" err="1" smtClean="0"/>
              <a:t>acordos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/>
              <a:t>Aumento</a:t>
            </a:r>
            <a:r>
              <a:rPr lang="en-US" dirty="0"/>
              <a:t> da </a:t>
            </a:r>
            <a:r>
              <a:rPr lang="en-US" dirty="0" err="1" smtClean="0"/>
              <a:t>mobilidade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Redes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/>
              <a:t>Multiplicação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endParaRPr lang="en-US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/>
              <a:t>Ida e </a:t>
            </a:r>
            <a:r>
              <a:rPr lang="en-US" dirty="0" err="1"/>
              <a:t>volta</a:t>
            </a:r>
            <a:endParaRPr lang="pt-BR" dirty="0"/>
          </a:p>
        </p:txBody>
      </p:sp>
      <p:sp>
        <p:nvSpPr>
          <p:cNvPr id="9" name="Retângulo Arredondado 8"/>
          <p:cNvSpPr/>
          <p:nvPr/>
        </p:nvSpPr>
        <p:spPr>
          <a:xfrm>
            <a:off x="8150370" y="2141627"/>
            <a:ext cx="3533542" cy="3996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Amadurecimento</a:t>
            </a:r>
            <a:r>
              <a:rPr lang="en-US" dirty="0"/>
              <a:t> dos </a:t>
            </a:r>
            <a:r>
              <a:rPr lang="en-US" dirty="0" err="1" smtClean="0"/>
              <a:t>conceitos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Aprofundamento</a:t>
            </a:r>
            <a:r>
              <a:rPr lang="en-US" dirty="0" smtClean="0"/>
              <a:t> </a:t>
            </a:r>
            <a:r>
              <a:rPr lang="en-US" dirty="0"/>
              <a:t>das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 smtClean="0"/>
              <a:t>interinstitucionais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acordos</a:t>
            </a:r>
            <a:r>
              <a:rPr lang="en-US" dirty="0"/>
              <a:t> com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 smtClean="0"/>
              <a:t>definição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/>
              <a:t>concretos</a:t>
            </a:r>
            <a:r>
              <a:rPr lang="en-US" dirty="0"/>
              <a:t> com a </a:t>
            </a:r>
            <a:r>
              <a:rPr lang="en-US" dirty="0" err="1" smtClean="0"/>
              <a:t>mobilidade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Cooperação</a:t>
            </a:r>
            <a:r>
              <a:rPr lang="en-US" dirty="0"/>
              <a:t> para o </a:t>
            </a:r>
            <a:r>
              <a:rPr lang="en-US" dirty="0" err="1" smtClean="0"/>
              <a:t>desenvolvimento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projetos</a:t>
            </a:r>
            <a:r>
              <a:rPr lang="en-US" dirty="0"/>
              <a:t> de </a:t>
            </a:r>
            <a:r>
              <a:rPr lang="en-US" dirty="0" err="1" smtClean="0"/>
              <a:t>investigação</a:t>
            </a:r>
            <a:endParaRPr lang="en-US" dirty="0"/>
          </a:p>
        </p:txBody>
      </p:sp>
      <p:sp>
        <p:nvSpPr>
          <p:cNvPr id="12" name="Seta Circular 11"/>
          <p:cNvSpPr/>
          <p:nvPr/>
        </p:nvSpPr>
        <p:spPr>
          <a:xfrm>
            <a:off x="3716388" y="2110459"/>
            <a:ext cx="978408" cy="978408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Circular 14"/>
          <p:cNvSpPr/>
          <p:nvPr/>
        </p:nvSpPr>
        <p:spPr>
          <a:xfrm rot="10800000" flipH="1">
            <a:off x="7400599" y="5354937"/>
            <a:ext cx="988052" cy="1007723"/>
          </a:xfrm>
          <a:prstGeom prst="circular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2334038" y="5796327"/>
            <a:ext cx="1904095" cy="64696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Primeira</a:t>
            </a:r>
            <a:r>
              <a:rPr lang="pt-BR" dirty="0" smtClean="0">
                <a:solidFill>
                  <a:schemeClr val="tx1"/>
                </a:solidFill>
              </a:rPr>
              <a:t> Geração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Texto Explicativo em Seta para Cima 17"/>
          <p:cNvSpPr/>
          <p:nvPr/>
        </p:nvSpPr>
        <p:spPr>
          <a:xfrm>
            <a:off x="10001509" y="5715699"/>
            <a:ext cx="1904095" cy="64696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Terceira Geração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0" name="Texto Explicativo em Seta para Baixo 19"/>
          <p:cNvSpPr/>
          <p:nvPr/>
        </p:nvSpPr>
        <p:spPr>
          <a:xfrm>
            <a:off x="6099878" y="1982824"/>
            <a:ext cx="1828800" cy="64340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</a:rPr>
              <a:t>Segunda Geração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68606" y="6351501"/>
            <a:ext cx="6917210" cy="365125"/>
          </a:xfrm>
        </p:spPr>
        <p:txBody>
          <a:bodyPr/>
          <a:lstStyle/>
          <a:p>
            <a:r>
              <a:rPr lang="pt-BR" dirty="0" smtClean="0"/>
              <a:t>@Profa. Dra. Luciane Stallivieri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40397" y="6321262"/>
            <a:ext cx="2844799" cy="365125"/>
          </a:xfrm>
        </p:spPr>
        <p:txBody>
          <a:bodyPr/>
          <a:lstStyle/>
          <a:p>
            <a:fld id="{CE15DBE5-3E6E-426C-B5A7-BC5251A73556}" type="datetime10">
              <a:rPr lang="pt-BR" smtClean="0"/>
              <a:t>15:31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163C-BB9E-47AC-94C7-7BDC2143F0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608</TotalTime>
  <Words>1940</Words>
  <Application>Microsoft Office PowerPoint</Application>
  <PresentationFormat>Widescreen</PresentationFormat>
  <Paragraphs>403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</vt:lpstr>
      <vt:lpstr>Calibri</vt:lpstr>
      <vt:lpstr>Georgia</vt:lpstr>
      <vt:lpstr>Gill Sans MT</vt:lpstr>
      <vt:lpstr>Helvetica</vt:lpstr>
      <vt:lpstr>Hind</vt:lpstr>
      <vt:lpstr>Lato Light</vt:lpstr>
      <vt:lpstr>Lucida Sans Unicode</vt:lpstr>
      <vt:lpstr>Poppins</vt:lpstr>
      <vt:lpstr>Raleway</vt:lpstr>
      <vt:lpstr>Tw Cen MT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Sobre o que vamos conversar?</vt:lpstr>
      <vt:lpstr>PowerPoint Presentation</vt:lpstr>
      <vt:lpstr>E o que é a Internacionalização?</vt:lpstr>
      <vt:lpstr>O mundo mudou!!! A internacionalização mudou!!!</vt:lpstr>
      <vt:lpstr>PowerPoint Presentation</vt:lpstr>
      <vt:lpstr>PowerPoint Presentation</vt:lpstr>
      <vt:lpstr>Evolução da internacionalização!!!</vt:lpstr>
      <vt:lpstr>estudos importantes…</vt:lpstr>
      <vt:lpstr>Qual é o nosso cenário?</vt:lpstr>
      <vt:lpstr>Alguns dados…</vt:lpstr>
      <vt:lpstr>PowerPoint Presentation</vt:lpstr>
      <vt:lpstr>Tendências de mobilidade global</vt:lpstr>
      <vt:lpstr>PowerPoint Presentation</vt:lpstr>
      <vt:lpstr>PUBLICAÇÕES CIENTÍFICAS INTERNACIONAIS</vt:lpstr>
      <vt:lpstr>Internationalization is…</vt:lpstr>
      <vt:lpstr>Para que internacionalizar?</vt:lpstr>
      <vt:lpstr>Questões norteadoras</vt:lpstr>
      <vt:lpstr>Sociedade do conhecimento</vt:lpstr>
      <vt:lpstr>PowerPoint Presentation</vt:lpstr>
      <vt:lpstr>Knowledge society</vt:lpstr>
      <vt:lpstr>Gestão do conhecimento</vt:lpstr>
      <vt:lpstr>Pirâmide do conhecimento</vt:lpstr>
      <vt:lpstr>Ciclo da gestão do conhecimento</vt:lpstr>
      <vt:lpstr>E a zona de conforto?</vt:lpstr>
      <vt:lpstr>Internacionalização do campus</vt:lpstr>
      <vt:lpstr>PowerPoint Presentation</vt:lpstr>
      <vt:lpstr>Razões mais importantes para internacionalizar</vt:lpstr>
      <vt:lpstr>PISA Global competence framework (2018)</vt:lpstr>
      <vt:lpstr>PISA Global competence framework – four dimensions</vt:lpstr>
      <vt:lpstr>T-shaped professionals</vt:lpstr>
      <vt:lpstr>Hard skills</vt:lpstr>
      <vt:lpstr>Soft skills</vt:lpstr>
      <vt:lpstr>Pirâmide da aprendizagem</vt:lpstr>
      <vt:lpstr>PowerPoint Presentation</vt:lpstr>
      <vt:lpstr>PowerPoint Presentation</vt:lpstr>
      <vt:lpstr>PowerPoint Presentation</vt:lpstr>
      <vt:lpstr>PowerPoint Presentation</vt:lpstr>
      <vt:lpstr>Novos paradigmas para internacionalização</vt:lpstr>
      <vt:lpstr>Por onde começar?</vt:lpstr>
      <vt:lpstr>Mind maps</vt:lpstr>
      <vt:lpstr>mentoring</vt:lpstr>
      <vt:lpstr>global network</vt:lpstr>
      <vt:lpstr>virtual avatar</vt:lpstr>
      <vt:lpstr>Seu currículo chega mais cedo do que você!</vt:lpstr>
      <vt:lpstr>Pesquisar e publicar internacionalmente</vt:lpstr>
      <vt:lpstr>online community</vt:lpstr>
      <vt:lpstr>intercultural skills</vt:lpstr>
      <vt:lpstr>Think broadly!!!</vt:lpstr>
      <vt:lpstr>PowerPoint Presentation</vt:lpstr>
      <vt:lpstr>PowerPoint Presentation</vt:lpstr>
      <vt:lpstr>Muito obrigada!!!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4: Nuevas formas de internacionalización de la educación superior mediadas por recursos tecnológicos</dc:title>
  <dc:creator>luciane stallivieri</dc:creator>
  <cp:lastModifiedBy>luciane stallivieri</cp:lastModifiedBy>
  <cp:revision>51</cp:revision>
  <dcterms:created xsi:type="dcterms:W3CDTF">2019-09-12T00:02:06Z</dcterms:created>
  <dcterms:modified xsi:type="dcterms:W3CDTF">2019-09-24T18:32:26Z</dcterms:modified>
</cp:coreProperties>
</file>