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0" r:id="rId2"/>
    <p:sldId id="256" r:id="rId3"/>
    <p:sldId id="278" r:id="rId4"/>
    <p:sldId id="276" r:id="rId5"/>
    <p:sldId id="277" r:id="rId6"/>
    <p:sldId id="257" r:id="rId7"/>
    <p:sldId id="258" r:id="rId8"/>
    <p:sldId id="273" r:id="rId9"/>
    <p:sldId id="275" r:id="rId10"/>
    <p:sldId id="274" r:id="rId11"/>
    <p:sldId id="281" r:id="rId12"/>
    <p:sldId id="271" r:id="rId13"/>
  </p:sldIdLst>
  <p:sldSz cx="12192000" cy="6858000"/>
  <p:notesSz cx="6858000" cy="9144000"/>
  <p:embeddedFontLst>
    <p:embeddedFont>
      <p:font typeface="Calibri Light" panose="020F0302020204030204" pitchFamily="34" charset="0"/>
      <p:regular r:id="rId14"/>
      <p: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ontserrat BOLD" panose="020B0604020202020204" charset="0"/>
      <p:bold r:id="rId20"/>
    </p:embeddedFont>
    <p:embeddedFont>
      <p:font typeface="Georgia" panose="02040502050405020303" pitchFamily="18" charset="0"/>
      <p:regular r:id="rId21"/>
      <p:bold r:id="rId22"/>
      <p:italic r:id="rId23"/>
      <p:boldItalic r:id="rId24"/>
    </p:embeddedFont>
    <p:embeddedFont>
      <p:font typeface="Montserrat" panose="020B0604020202020204" charset="0"/>
      <p:regular r:id="rId25"/>
      <p:bold r:id="rId26"/>
      <p:italic r:id="rId27"/>
      <p:boldItalic r:id="rId28"/>
    </p:embeddedFont>
    <p:embeddedFont>
      <p:font typeface="Montserrat Medium" panose="020B0604020202020204" charset="0"/>
      <p:regular r:id="rId29"/>
      <p:italic r:id="rId30"/>
    </p:embeddedFont>
    <p:embeddedFont>
      <p:font typeface="Open Sans Light" panose="020B0604020202020204" charset="0"/>
      <p:regular r:id="rId31"/>
      <p:bold r:id="rId32"/>
      <p:italic r:id="rId33"/>
      <p:boldItalic r:id="rId34"/>
    </p:embeddedFont>
  </p:embeddedFontLst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0A10"/>
    <a:srgbClr val="18A8B2"/>
    <a:srgbClr val="ED7D31"/>
    <a:srgbClr val="FFE7E7"/>
    <a:srgbClr val="FFC000"/>
    <a:srgbClr val="A5A5A5"/>
    <a:srgbClr val="5B9BD5"/>
    <a:srgbClr val="CCCC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76" y="84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222D-D408-4B62-96BF-C2C470F8F626}" type="datetimeFigureOut">
              <a:rPr lang="es-AR" smtClean="0"/>
              <a:t>24/9/2019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87-D92F-4ACD-A6AC-4672996A421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51147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222D-D408-4B62-96BF-C2C470F8F626}" type="datetimeFigureOut">
              <a:rPr lang="es-AR" smtClean="0"/>
              <a:t>24/9/2019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87-D92F-4ACD-A6AC-4672996A421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40951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222D-D408-4B62-96BF-C2C470F8F626}" type="datetimeFigureOut">
              <a:rPr lang="es-AR" smtClean="0"/>
              <a:t>24/9/2019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87-D92F-4ACD-A6AC-4672996A421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60906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222D-D408-4B62-96BF-C2C470F8F626}" type="datetimeFigureOut">
              <a:rPr lang="es-AR" smtClean="0"/>
              <a:t>24/9/2019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87-D92F-4ACD-A6AC-4672996A421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8712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222D-D408-4B62-96BF-C2C470F8F626}" type="datetimeFigureOut">
              <a:rPr lang="es-AR" smtClean="0"/>
              <a:t>24/9/2019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87-D92F-4ACD-A6AC-4672996A421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75429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222D-D408-4B62-96BF-C2C470F8F626}" type="datetimeFigureOut">
              <a:rPr lang="es-AR" smtClean="0"/>
              <a:t>24/9/2019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87-D92F-4ACD-A6AC-4672996A421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71435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222D-D408-4B62-96BF-C2C470F8F626}" type="datetimeFigureOut">
              <a:rPr lang="es-AR" smtClean="0"/>
              <a:t>24/9/2019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87-D92F-4ACD-A6AC-4672996A421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3876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222D-D408-4B62-96BF-C2C470F8F626}" type="datetimeFigureOut">
              <a:rPr lang="es-AR" smtClean="0"/>
              <a:t>24/9/2019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87-D92F-4ACD-A6AC-4672996A421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99871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222D-D408-4B62-96BF-C2C470F8F626}" type="datetimeFigureOut">
              <a:rPr lang="es-AR" smtClean="0"/>
              <a:t>24/9/2019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87-D92F-4ACD-A6AC-4672996A421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68704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222D-D408-4B62-96BF-C2C470F8F626}" type="datetimeFigureOut">
              <a:rPr lang="es-AR" smtClean="0"/>
              <a:t>24/9/2019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87-D92F-4ACD-A6AC-4672996A421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09219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0222D-D408-4B62-96BF-C2C470F8F626}" type="datetimeFigureOut">
              <a:rPr lang="es-AR" smtClean="0"/>
              <a:t>24/9/2019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DD7787-D92F-4ACD-A6AC-4672996A421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9700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0222D-D408-4B62-96BF-C2C470F8F626}" type="datetimeFigureOut">
              <a:rPr lang="es-AR" smtClean="0"/>
              <a:t>24/9/2019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D7787-D92F-4ACD-A6AC-4672996A421A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1380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mailto:mluparelli@gruponucleo.com.ar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04800" y="2284164"/>
            <a:ext cx="5330352" cy="4221015"/>
            <a:chOff x="304800" y="2284164"/>
            <a:chExt cx="5330352" cy="4221015"/>
          </a:xfrm>
        </p:grpSpPr>
        <p:sp>
          <p:nvSpPr>
            <p:cNvPr id="5" name="CuadroTexto 4"/>
            <p:cNvSpPr txBox="1"/>
            <p:nvPr/>
          </p:nvSpPr>
          <p:spPr>
            <a:xfrm>
              <a:off x="304800" y="2284164"/>
              <a:ext cx="533035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AR" sz="4000" dirty="0">
                  <a:latin typeface="Montserrat" panose="02000505000000020004" pitchFamily="2" charset="0"/>
                </a:rPr>
                <a:t>LA TECNOLOGÍA</a:t>
              </a:r>
            </a:p>
            <a:p>
              <a:r>
                <a:rPr lang="es-AR" sz="4000" b="1" dirty="0">
                  <a:solidFill>
                    <a:srgbClr val="18A8B2"/>
                  </a:solidFill>
                  <a:latin typeface="Montserrat" panose="02000505000000020004" pitchFamily="2" charset="0"/>
                </a:rPr>
                <a:t>EN LA EDUCACIÓN</a:t>
              </a:r>
            </a:p>
          </p:txBody>
        </p:sp>
        <p:cxnSp>
          <p:nvCxnSpPr>
            <p:cNvPr id="6" name="Conector recto 5"/>
            <p:cNvCxnSpPr/>
            <p:nvPr/>
          </p:nvCxnSpPr>
          <p:spPr>
            <a:xfrm flipH="1">
              <a:off x="409574" y="3790950"/>
              <a:ext cx="990601" cy="0"/>
            </a:xfrm>
            <a:prstGeom prst="line">
              <a:avLst/>
            </a:prstGeom>
            <a:ln w="38100">
              <a:solidFill>
                <a:srgbClr val="18A8B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uadroTexto 6"/>
            <p:cNvSpPr txBox="1"/>
            <p:nvPr/>
          </p:nvSpPr>
          <p:spPr>
            <a:xfrm>
              <a:off x="409574" y="5721209"/>
              <a:ext cx="44672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b="1" dirty="0" smtClean="0">
                  <a:latin typeface="Montserrat" panose="02000505000000020004" pitchFamily="2" charset="0"/>
                </a:rPr>
                <a:t>Martín </a:t>
              </a:r>
              <a:r>
                <a:rPr lang="es-ES" sz="1100" b="1" dirty="0">
                  <a:latin typeface="Montserrat" panose="02000505000000020004" pitchFamily="2" charset="0"/>
                </a:rPr>
                <a:t>Luparelli – Responsable de Educación Tecnológica</a:t>
              </a:r>
              <a:endParaRPr lang="es-AR" sz="1100" b="1" dirty="0">
                <a:latin typeface="Montserrat" panose="02000505000000020004" pitchFamily="2" charset="0"/>
              </a:endParaRP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410814" y="6243569"/>
              <a:ext cx="41338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 smtClean="0">
                  <a:latin typeface="Montserrat" panose="02000505000000020004" pitchFamily="2" charset="0"/>
                </a:rPr>
                <a:t>Septiembre  </a:t>
              </a:r>
              <a:r>
                <a:rPr lang="es-ES" sz="1100" dirty="0">
                  <a:latin typeface="Montserrat" panose="02000505000000020004" pitchFamily="2" charset="0"/>
                </a:rPr>
                <a:t>2019</a:t>
              </a:r>
              <a:endParaRPr lang="es-AR" sz="1100" dirty="0">
                <a:latin typeface="Montserrat" panose="02000505000000020004" pitchFamily="2" charset="0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70558"/>
            <a:ext cx="1688924" cy="168892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020" y="1162482"/>
            <a:ext cx="6340980" cy="3566801"/>
          </a:xfrm>
          <a:prstGeom prst="rect">
            <a:avLst/>
          </a:prstGeom>
        </p:spPr>
      </p:pic>
      <p:cxnSp>
        <p:nvCxnSpPr>
          <p:cNvPr id="11" name="Conector recto 10"/>
          <p:cNvCxnSpPr/>
          <p:nvPr/>
        </p:nvCxnSpPr>
        <p:spPr>
          <a:xfrm flipH="1">
            <a:off x="5851021" y="5211977"/>
            <a:ext cx="6340979" cy="0"/>
          </a:xfrm>
          <a:prstGeom prst="line">
            <a:avLst/>
          </a:prstGeom>
          <a:ln w="38100">
            <a:solidFill>
              <a:srgbClr val="18A8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05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248900"/>
            <a:ext cx="523875" cy="522625"/>
          </a:xfrm>
          <a:prstGeom prst="rect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CuadroTexto 4"/>
          <p:cNvSpPr txBox="1"/>
          <p:nvPr/>
        </p:nvSpPr>
        <p:spPr>
          <a:xfrm>
            <a:off x="523875" y="325546"/>
            <a:ext cx="6172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>
                <a:latin typeface="Montserrat" panose="02000505000000020004" pitchFamily="2" charset="0"/>
              </a:rPr>
              <a:t>CONCEPTOS Y/O ALGUNAS  </a:t>
            </a:r>
            <a:r>
              <a:rPr lang="es-AR" sz="2000" b="1" dirty="0">
                <a:solidFill>
                  <a:srgbClr val="18A8B2"/>
                </a:solidFill>
                <a:latin typeface="Montserrat" panose="02000505000000020004" pitchFamily="2" charset="0"/>
              </a:rPr>
              <a:t>REFLEXIONES</a:t>
            </a:r>
          </a:p>
        </p:txBody>
      </p:sp>
      <p:cxnSp>
        <p:nvCxnSpPr>
          <p:cNvPr id="6" name="Conector recto 5"/>
          <p:cNvCxnSpPr/>
          <p:nvPr/>
        </p:nvCxnSpPr>
        <p:spPr>
          <a:xfrm flipH="1">
            <a:off x="11692827" y="771525"/>
            <a:ext cx="499173" cy="0"/>
          </a:xfrm>
          <a:prstGeom prst="line">
            <a:avLst/>
          </a:prstGeom>
          <a:ln w="19050">
            <a:solidFill>
              <a:srgbClr val="18A8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910" y="-37458"/>
            <a:ext cx="1095340" cy="109534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523876" y="1491468"/>
            <a:ext cx="754710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b="1" dirty="0">
                <a:solidFill>
                  <a:srgbClr val="ED7D31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Analfabeto.</a:t>
            </a:r>
            <a:endParaRPr lang="es-MX" dirty="0">
              <a:solidFill>
                <a:srgbClr val="ED7D31"/>
              </a:solidFill>
            </a:endParaRPr>
          </a:p>
          <a:p>
            <a:r>
              <a:rPr lang="es-MX" dirty="0">
                <a:solidFill>
                  <a:schemeClr val="dk1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Analfabeto no va a ser quien no sepa cosas, sino quien no sepa cómo usar esas cosas. </a:t>
            </a:r>
            <a:endParaRPr lang="es-MX" sz="2000" dirty="0">
              <a:solidFill>
                <a:schemeClr val="dk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  <a:p>
            <a:endParaRPr lang="es-AR" dirty="0"/>
          </a:p>
        </p:txBody>
      </p:sp>
      <p:sp>
        <p:nvSpPr>
          <p:cNvPr id="10" name="CuadroTexto 9"/>
          <p:cNvSpPr txBox="1"/>
          <p:nvPr/>
        </p:nvSpPr>
        <p:spPr>
          <a:xfrm>
            <a:off x="523874" y="3125383"/>
            <a:ext cx="7547106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b="1" dirty="0">
                <a:solidFill>
                  <a:srgbClr val="ED7D31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El objetivo del maestro. </a:t>
            </a:r>
            <a:endParaRPr lang="es-MX" dirty="0">
              <a:solidFill>
                <a:srgbClr val="ED7D31"/>
              </a:solidFill>
            </a:endParaRPr>
          </a:p>
          <a:p>
            <a:r>
              <a:rPr lang="es-MX" b="1" dirty="0">
                <a:solidFill>
                  <a:schemeClr val="dk1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El maestro ya no se limita sólo a trasmitir conocimiento.</a:t>
            </a:r>
          </a:p>
          <a:p>
            <a:r>
              <a:rPr lang="es-MX" dirty="0">
                <a:solidFill>
                  <a:schemeClr val="dk1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Hoy en día y dado los avances de la tecnología, </a:t>
            </a:r>
            <a:r>
              <a:rPr lang="es-MX" b="1" dirty="0">
                <a:solidFill>
                  <a:schemeClr val="dk1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va a ir muchas veces a la par con los chicos</a:t>
            </a:r>
            <a:r>
              <a:rPr lang="es-MX" dirty="0">
                <a:solidFill>
                  <a:schemeClr val="dk1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, compartiendo experiencias  y ambos se equivocarán y, por ende, </a:t>
            </a:r>
            <a:r>
              <a:rPr lang="es-MX" b="1" dirty="0">
                <a:solidFill>
                  <a:schemeClr val="dk1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aprenderán juntos</a:t>
            </a:r>
            <a:r>
              <a:rPr lang="es-MX" dirty="0">
                <a:solidFill>
                  <a:schemeClr val="dk1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.</a:t>
            </a:r>
          </a:p>
          <a:p>
            <a:r>
              <a:rPr lang="es-MX" dirty="0">
                <a:solidFill>
                  <a:schemeClr val="dk1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El desafío es no perder autoridad y que actué como </a:t>
            </a:r>
            <a:r>
              <a:rPr lang="es-MX" b="1" dirty="0">
                <a:solidFill>
                  <a:schemeClr val="dk1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mentor</a:t>
            </a:r>
          </a:p>
          <a:p>
            <a:r>
              <a:rPr lang="es-MX" b="1" dirty="0">
                <a:solidFill>
                  <a:schemeClr val="dk1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y guía</a:t>
            </a:r>
            <a:r>
              <a:rPr lang="es-MX" dirty="0">
                <a:solidFill>
                  <a:schemeClr val="dk1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, gracias a su experiencia acumulada.  </a:t>
            </a:r>
            <a:r>
              <a:rPr lang="es-MX" b="1" dirty="0">
                <a:solidFill>
                  <a:schemeClr val="dk1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(aprendizaje basado en proyectos)</a:t>
            </a:r>
            <a:endParaRPr lang="es-MX" sz="2000" b="1" dirty="0">
              <a:solidFill>
                <a:schemeClr val="dk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  <a:p>
            <a:endParaRPr lang="es-MX" sz="2000" dirty="0">
              <a:solidFill>
                <a:schemeClr val="dk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  <a:p>
            <a:endParaRPr lang="es-AR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"/>
          <a:stretch/>
        </p:blipFill>
        <p:spPr>
          <a:xfrm>
            <a:off x="8842484" y="1332848"/>
            <a:ext cx="3349516" cy="231092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484" y="3761097"/>
            <a:ext cx="3349516" cy="2791263"/>
          </a:xfrm>
          <a:prstGeom prst="rect">
            <a:avLst/>
          </a:prstGeom>
        </p:spPr>
      </p:pic>
      <p:cxnSp>
        <p:nvCxnSpPr>
          <p:cNvPr id="11" name="Conector recto 10"/>
          <p:cNvCxnSpPr/>
          <p:nvPr/>
        </p:nvCxnSpPr>
        <p:spPr>
          <a:xfrm flipH="1">
            <a:off x="523874" y="6539194"/>
            <a:ext cx="8153595" cy="0"/>
          </a:xfrm>
          <a:prstGeom prst="line">
            <a:avLst/>
          </a:prstGeom>
          <a:ln w="38100">
            <a:solidFill>
              <a:srgbClr val="18A8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9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" name="Picture 6" descr="Recurso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106" y="1892703"/>
            <a:ext cx="8827364" cy="4733287"/>
          </a:xfrm>
          <a:prstGeom prst="rect">
            <a:avLst/>
          </a:prstGeom>
        </p:spPr>
      </p:pic>
      <p:pic>
        <p:nvPicPr>
          <p:cNvPr id="8" name="Picture 7" descr="Recurso 3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845" y="246562"/>
            <a:ext cx="3687977" cy="821833"/>
          </a:xfrm>
          <a:prstGeom prst="rect">
            <a:avLst/>
          </a:prstGeom>
        </p:spPr>
      </p:pic>
      <p:sp>
        <p:nvSpPr>
          <p:cNvPr id="3" name="Rectángulo 3"/>
          <p:cNvSpPr/>
          <p:nvPr/>
        </p:nvSpPr>
        <p:spPr>
          <a:xfrm>
            <a:off x="0" y="395432"/>
            <a:ext cx="523875" cy="522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CuadroTexto 4"/>
          <p:cNvSpPr txBox="1"/>
          <p:nvPr/>
        </p:nvSpPr>
        <p:spPr>
          <a:xfrm>
            <a:off x="804747" y="374390"/>
            <a:ext cx="6172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000" dirty="0" smtClean="0">
                <a:solidFill>
                  <a:schemeClr val="bg1"/>
                </a:solidFill>
                <a:latin typeface="Montserrat" panose="02000505000000020004" pitchFamily="2" charset="0"/>
              </a:rPr>
              <a:t>SOLUCIONES </a:t>
            </a:r>
            <a:r>
              <a:rPr lang="es-AR" sz="3000" b="1" dirty="0" smtClean="0">
                <a:solidFill>
                  <a:schemeClr val="bg1"/>
                </a:solidFill>
                <a:latin typeface="Montserrat" panose="02000505000000020004" pitchFamily="2" charset="0"/>
              </a:rPr>
              <a:t>INTEGRALES</a:t>
            </a:r>
            <a:endParaRPr lang="es-AR" sz="3000" b="1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56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TextBox 1"/>
          <p:cNvSpPr txBox="1"/>
          <p:nvPr/>
        </p:nvSpPr>
        <p:spPr>
          <a:xfrm>
            <a:off x="4869382" y="2494419"/>
            <a:ext cx="6629400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b="1" dirty="0" smtClean="0">
                <a:solidFill>
                  <a:schemeClr val="bg1"/>
                </a:solidFill>
                <a:latin typeface="Montserrat" panose="02000505000000020004" pitchFamily="2" charset="0"/>
              </a:rPr>
              <a:t>Martin </a:t>
            </a:r>
            <a:r>
              <a:rPr lang="en-GB" sz="4500" b="1" dirty="0" err="1" smtClean="0">
                <a:solidFill>
                  <a:schemeClr val="bg1"/>
                </a:solidFill>
                <a:latin typeface="Montserrat" panose="02000505000000020004" pitchFamily="2" charset="0"/>
              </a:rPr>
              <a:t>Luparelli</a:t>
            </a:r>
            <a:endParaRPr lang="en-GB" sz="4500" b="1" dirty="0" smtClean="0">
              <a:solidFill>
                <a:schemeClr val="bg1"/>
              </a:solidFill>
              <a:latin typeface="Montserrat" panose="02000505000000020004" pitchFamily="2" charset="0"/>
            </a:endParaRPr>
          </a:p>
          <a:p>
            <a:r>
              <a:rPr lang="en-GB" sz="3200" b="1" dirty="0" smtClean="0">
                <a:solidFill>
                  <a:schemeClr val="bg1"/>
                </a:solidFill>
                <a:latin typeface="Montserrat" panose="02000505000000020004" pitchFamily="2" charset="0"/>
              </a:rPr>
              <a:t>Responsible </a:t>
            </a:r>
            <a:r>
              <a:rPr lang="en-GB" sz="3200" b="1" dirty="0" err="1" smtClean="0">
                <a:solidFill>
                  <a:schemeClr val="bg1"/>
                </a:solidFill>
                <a:latin typeface="Montserrat" panose="02000505000000020004" pitchFamily="2" charset="0"/>
              </a:rPr>
              <a:t>Comercial</a:t>
            </a:r>
            <a:r>
              <a:rPr lang="en-GB" sz="3200" b="1" dirty="0" smtClean="0">
                <a:solidFill>
                  <a:schemeClr val="bg1"/>
                </a:solidFill>
                <a:latin typeface="Montserrat" panose="02000505000000020004" pitchFamily="2" charset="0"/>
              </a:rPr>
              <a:t> de Educacion Tecnologica</a:t>
            </a:r>
          </a:p>
          <a:p>
            <a:r>
              <a:rPr lang="en-GB" sz="3200" b="1" dirty="0" smtClean="0">
                <a:solidFill>
                  <a:schemeClr val="bg1"/>
                </a:solidFill>
                <a:latin typeface="Montserrat" panose="02000505000000020004" pitchFamily="2" charset="0"/>
                <a:hlinkClick r:id="rId2"/>
              </a:rPr>
              <a:t>mluparelli@gruponucleo.com.ar</a:t>
            </a:r>
            <a:endParaRPr lang="en-GB" sz="3200" b="1" dirty="0" smtClean="0">
              <a:solidFill>
                <a:schemeClr val="bg1"/>
              </a:solidFill>
              <a:latin typeface="Montserrat" panose="02000505000000020004" pitchFamily="2" charset="0"/>
            </a:endParaRPr>
          </a:p>
          <a:p>
            <a:r>
              <a:rPr lang="en-GB" sz="3200" b="1" dirty="0" smtClean="0">
                <a:solidFill>
                  <a:schemeClr val="bg1"/>
                </a:solidFill>
                <a:latin typeface="Montserrat" panose="02000505000000020004" pitchFamily="2" charset="0"/>
              </a:rPr>
              <a:t>+54 9 11 3331 2013</a:t>
            </a:r>
            <a:endParaRPr lang="en-GB" sz="3200" b="1" dirty="0">
              <a:solidFill>
                <a:schemeClr val="bg1"/>
              </a:solidFill>
              <a:latin typeface="Montserrat" panose="02000505000000020004" pitchFamily="2" charset="0"/>
            </a:endParaRPr>
          </a:p>
        </p:txBody>
      </p:sp>
      <p:cxnSp>
        <p:nvCxnSpPr>
          <p:cNvPr id="10" name="Conector recto 9"/>
          <p:cNvCxnSpPr/>
          <p:nvPr/>
        </p:nvCxnSpPr>
        <p:spPr>
          <a:xfrm flipH="1">
            <a:off x="764477" y="6234486"/>
            <a:ext cx="99060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0" y="248900"/>
            <a:ext cx="523875" cy="522625"/>
          </a:xfrm>
          <a:prstGeom prst="rect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0" y="248900"/>
            <a:ext cx="3388290" cy="3388290"/>
          </a:xfrm>
          <a:prstGeom prst="rect">
            <a:avLst/>
          </a:prstGeom>
        </p:spPr>
      </p:pic>
      <p:sp>
        <p:nvSpPr>
          <p:cNvPr id="7" name="TextBox 1"/>
          <p:cNvSpPr txBox="1"/>
          <p:nvPr/>
        </p:nvSpPr>
        <p:spPr>
          <a:xfrm>
            <a:off x="838200" y="5444002"/>
            <a:ext cx="6629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0" b="1" dirty="0">
                <a:solidFill>
                  <a:schemeClr val="bg1"/>
                </a:solidFill>
                <a:latin typeface="Montserrat" panose="02000505000000020004" pitchFamily="2" charset="0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238653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" t="15408" r="24018" b="67764"/>
          <a:stretch/>
        </p:blipFill>
        <p:spPr>
          <a:xfrm>
            <a:off x="0" y="0"/>
            <a:ext cx="12191999" cy="2280369"/>
          </a:xfrm>
          <a:prstGeom prst="rect">
            <a:avLst/>
          </a:prstGeom>
        </p:spPr>
      </p:pic>
      <p:sp>
        <p:nvSpPr>
          <p:cNvPr id="11" name="Marcador de contenido 2"/>
          <p:cNvSpPr txBox="1">
            <a:spLocks/>
          </p:cNvSpPr>
          <p:nvPr/>
        </p:nvSpPr>
        <p:spPr>
          <a:xfrm>
            <a:off x="3295649" y="3194696"/>
            <a:ext cx="8467725" cy="3215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s-MX" sz="1500" b="1" dirty="0" smtClean="0">
                <a:solidFill>
                  <a:srgbClr val="D10A10"/>
                </a:solidFill>
                <a:latin typeface="Montserrat" panose="00000500000000000000" pitchFamily="2" charset="0"/>
              </a:rPr>
              <a:t>Grupo Núcleo </a:t>
            </a:r>
            <a:r>
              <a:rPr lang="es-MX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es una empresa fundada en 1996</a:t>
            </a:r>
            <a:r>
              <a:rPr lang="es-MX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, líder  en el segmento de Tecnología</a:t>
            </a:r>
            <a:r>
              <a:rPr lang="es-MX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, distribuidor de las principales marcas.</a:t>
            </a:r>
          </a:p>
          <a:p>
            <a:pPr algn="l">
              <a:lnSpc>
                <a:spcPct val="120000"/>
              </a:lnSpc>
            </a:pPr>
            <a:r>
              <a:rPr lang="es-MX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Estructura modelo  </a:t>
            </a:r>
            <a:r>
              <a:rPr lang="es-MX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especializada en brindar servicios que involucran </a:t>
            </a:r>
            <a:r>
              <a:rPr lang="es-MX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Ingeniería, Desarrollo de Infraestructura, Desarrollo de Aplicaciones y puesta en marcha</a:t>
            </a:r>
            <a:r>
              <a:rPr lang="es-MX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 de diversos proyectos tecnológicos, garantizando una </a:t>
            </a:r>
            <a:r>
              <a:rPr lang="es-MX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eficiente respuesta y ejecución </a:t>
            </a:r>
            <a:r>
              <a:rPr lang="es-MX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de las necesidades de nuestros clientes.</a:t>
            </a:r>
          </a:p>
          <a:p>
            <a:pPr algn="l">
              <a:lnSpc>
                <a:spcPct val="120000"/>
              </a:lnSpc>
            </a:pPr>
            <a:r>
              <a:rPr lang="es-MX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/>
            </a:r>
            <a:br>
              <a:rPr lang="es-MX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</a:br>
            <a:r>
              <a:rPr lang="es-MX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Grupo Núcleo creó su Unidad de Tecnología Educativa, ADN</a:t>
            </a:r>
            <a:r>
              <a:rPr lang="es-MX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, cuyo objetivo principal es el de Desarrollar </a:t>
            </a:r>
            <a:r>
              <a:rPr lang="es-MX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Soluciones Integrales </a:t>
            </a:r>
            <a:r>
              <a:rPr lang="es-MX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para la implementación de proyectos que integren los conceptos de educación </a:t>
            </a:r>
            <a:r>
              <a:rPr lang="es-MX" sz="1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STEAM</a:t>
            </a:r>
            <a:r>
              <a:rPr lang="es-MX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rPr>
              <a:t>.</a:t>
            </a:r>
            <a:endParaRPr lang="es-AR" sz="1500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83" y="5175671"/>
            <a:ext cx="988353" cy="98835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5" y="3547121"/>
            <a:ext cx="2133600" cy="1013443"/>
          </a:xfrm>
          <a:prstGeom prst="rect">
            <a:avLst/>
          </a:prstGeom>
        </p:spPr>
      </p:pic>
      <p:cxnSp>
        <p:nvCxnSpPr>
          <p:cNvPr id="19" name="Conector recto de flecha 18"/>
          <p:cNvCxnSpPr/>
          <p:nvPr/>
        </p:nvCxnSpPr>
        <p:spPr>
          <a:xfrm flipH="1">
            <a:off x="1843660" y="4751289"/>
            <a:ext cx="6956" cy="424382"/>
          </a:xfrm>
          <a:prstGeom prst="straightConnector1">
            <a:avLst/>
          </a:prstGeom>
          <a:ln w="28575">
            <a:solidFill>
              <a:srgbClr val="D10A1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58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248900"/>
            <a:ext cx="523875" cy="522625"/>
          </a:xfrm>
          <a:prstGeom prst="rect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CuadroTexto 8"/>
          <p:cNvSpPr txBox="1"/>
          <p:nvPr/>
        </p:nvSpPr>
        <p:spPr>
          <a:xfrm>
            <a:off x="523875" y="325546"/>
            <a:ext cx="2789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>
                <a:latin typeface="Montserrat" panose="02000505000000020004" pitchFamily="2" charset="0"/>
              </a:rPr>
              <a:t>LA</a:t>
            </a:r>
            <a:r>
              <a:rPr lang="es-AR" sz="2000" b="1" dirty="0">
                <a:solidFill>
                  <a:srgbClr val="18A8B2"/>
                </a:solidFill>
                <a:latin typeface="Montserrat" panose="02000505000000020004" pitchFamily="2" charset="0"/>
              </a:rPr>
              <a:t> AGENDA</a:t>
            </a:r>
          </a:p>
        </p:txBody>
      </p:sp>
      <p:cxnSp>
        <p:nvCxnSpPr>
          <p:cNvPr id="12" name="Conector recto 11"/>
          <p:cNvCxnSpPr/>
          <p:nvPr/>
        </p:nvCxnSpPr>
        <p:spPr>
          <a:xfrm flipH="1">
            <a:off x="11692827" y="771525"/>
            <a:ext cx="499173" cy="0"/>
          </a:xfrm>
          <a:prstGeom prst="line">
            <a:avLst/>
          </a:prstGeom>
          <a:ln w="19050">
            <a:solidFill>
              <a:srgbClr val="18A8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910" y="-37458"/>
            <a:ext cx="1095340" cy="1095340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485" y="1312606"/>
            <a:ext cx="3956516" cy="2664819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484" y="4122100"/>
            <a:ext cx="3956515" cy="222438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0B1B991-082F-4EBC-95EC-72B552807BB3}"/>
              </a:ext>
            </a:extLst>
          </p:cNvPr>
          <p:cNvSpPr/>
          <p:nvPr/>
        </p:nvSpPr>
        <p:spPr>
          <a:xfrm>
            <a:off x="775129" y="2046902"/>
            <a:ext cx="5012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>
                <a:latin typeface="Montserrat" panose="02000505000000020004" pitchFamily="2" charset="0"/>
              </a:rPr>
              <a:t>EDUCACIÓN </a:t>
            </a:r>
            <a:r>
              <a:rPr lang="es-AR" b="1" dirty="0">
                <a:solidFill>
                  <a:srgbClr val="18A8B2"/>
                </a:solidFill>
                <a:latin typeface="Montserrat" panose="02000505000000020004" pitchFamily="2" charset="0"/>
              </a:rPr>
              <a:t>ARGENTINA</a:t>
            </a:r>
            <a:r>
              <a:rPr lang="es-AR" dirty="0">
                <a:latin typeface="Montserrat" panose="02000505000000020004" pitchFamily="2" charset="0"/>
              </a:rPr>
              <a:t> EN NÚMEROS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8E032B5-87FD-4528-B72D-E1691723CB1F}"/>
              </a:ext>
            </a:extLst>
          </p:cNvPr>
          <p:cNvSpPr txBox="1"/>
          <p:nvPr/>
        </p:nvSpPr>
        <p:spPr>
          <a:xfrm>
            <a:off x="775129" y="2911623"/>
            <a:ext cx="2789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>
                <a:latin typeface="Montserrat" panose="02000505000000020004" pitchFamily="2" charset="0"/>
              </a:rPr>
              <a:t>SITUACIÓN </a:t>
            </a:r>
            <a:r>
              <a:rPr lang="es-AR" sz="2000" b="1" dirty="0">
                <a:solidFill>
                  <a:srgbClr val="18A8B2"/>
                </a:solidFill>
                <a:latin typeface="Montserrat" panose="02000505000000020004" pitchFamily="2" charset="0"/>
              </a:rPr>
              <a:t>ACTUAL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9BE701E-39FC-42AB-888B-FF7F2F9B32A4}"/>
              </a:ext>
            </a:extLst>
          </p:cNvPr>
          <p:cNvSpPr/>
          <p:nvPr/>
        </p:nvSpPr>
        <p:spPr>
          <a:xfrm>
            <a:off x="775129" y="3810388"/>
            <a:ext cx="4663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>
                <a:latin typeface="Montserrat" panose="02000505000000020004" pitchFamily="2" charset="0"/>
              </a:rPr>
              <a:t>NUEVOS CONCEPTOS </a:t>
            </a:r>
            <a:r>
              <a:rPr lang="es-AR" b="1" dirty="0">
                <a:solidFill>
                  <a:srgbClr val="18A8B2"/>
                </a:solidFill>
                <a:latin typeface="Montserrat" panose="02000505000000020004" pitchFamily="2" charset="0"/>
              </a:rPr>
              <a:t>PEDAGÓGICOS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BDCE145-3D25-4747-BD36-7D9FD52C7AC5}"/>
              </a:ext>
            </a:extLst>
          </p:cNvPr>
          <p:cNvSpPr txBox="1"/>
          <p:nvPr/>
        </p:nvSpPr>
        <p:spPr>
          <a:xfrm>
            <a:off x="775129" y="4678375"/>
            <a:ext cx="6172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>
                <a:latin typeface="Montserrat" panose="02000505000000020004" pitchFamily="2" charset="0"/>
              </a:rPr>
              <a:t>CONCEPTOS Y/O ALGUNAS  </a:t>
            </a:r>
            <a:r>
              <a:rPr lang="es-AR" sz="2000" b="1" dirty="0">
                <a:solidFill>
                  <a:srgbClr val="18A8B2"/>
                </a:solidFill>
                <a:latin typeface="Montserrat" panose="02000505000000020004" pitchFamily="2" charset="0"/>
              </a:rPr>
              <a:t>REFLEXIONES</a:t>
            </a:r>
          </a:p>
        </p:txBody>
      </p:sp>
    </p:spTree>
    <p:extLst>
      <p:ext uri="{BB962C8B-B14F-4D97-AF65-F5344CB8AC3E}">
        <p14:creationId xmlns:p14="http://schemas.microsoft.com/office/powerpoint/2010/main" val="203264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/>
          <p:cNvSpPr/>
          <p:nvPr/>
        </p:nvSpPr>
        <p:spPr>
          <a:xfrm>
            <a:off x="6490042" y="4944921"/>
            <a:ext cx="4927072" cy="1446548"/>
          </a:xfrm>
          <a:prstGeom prst="rect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1" t="75900" r="67034" b="1"/>
          <a:stretch/>
        </p:blipFill>
        <p:spPr>
          <a:xfrm>
            <a:off x="523875" y="2268888"/>
            <a:ext cx="1604867" cy="243128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248900"/>
            <a:ext cx="523875" cy="522625"/>
          </a:xfrm>
          <a:prstGeom prst="rect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CuadroTexto 5"/>
          <p:cNvSpPr txBox="1"/>
          <p:nvPr/>
        </p:nvSpPr>
        <p:spPr>
          <a:xfrm>
            <a:off x="1849763" y="3275013"/>
            <a:ext cx="971550" cy="276999"/>
          </a:xfrm>
          <a:prstGeom prst="rect">
            <a:avLst/>
          </a:prstGeom>
          <a:solidFill>
            <a:srgbClr val="18A8B2"/>
          </a:solidFill>
        </p:spPr>
        <p:txBody>
          <a:bodyPr wrap="square" rtlCol="0">
            <a:spAutoFit/>
          </a:bodyPr>
          <a:lstStyle/>
          <a:p>
            <a:r>
              <a:rPr lang="es-AR" sz="1200" b="1" dirty="0">
                <a:solidFill>
                  <a:schemeClr val="bg1"/>
                </a:solidFill>
              </a:rPr>
              <a:t>ARGENTINA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23875" y="325546"/>
            <a:ext cx="6399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>
                <a:latin typeface="Montserrat" panose="02000505000000020004" pitchFamily="2" charset="0"/>
              </a:rPr>
              <a:t>EDUCACIÓN </a:t>
            </a:r>
            <a:r>
              <a:rPr lang="es-AR" sz="2000" b="1" dirty="0">
                <a:solidFill>
                  <a:srgbClr val="18A8B2"/>
                </a:solidFill>
                <a:latin typeface="Montserrat" panose="02000505000000020004" pitchFamily="2" charset="0"/>
              </a:rPr>
              <a:t>ARGENTINA</a:t>
            </a:r>
            <a:r>
              <a:rPr lang="es-AR" sz="2000" dirty="0">
                <a:latin typeface="Montserrat" panose="02000505000000020004" pitchFamily="2" charset="0"/>
              </a:rPr>
              <a:t> EN NÚMEROS</a:t>
            </a:r>
          </a:p>
        </p:txBody>
      </p:sp>
      <p:cxnSp>
        <p:nvCxnSpPr>
          <p:cNvPr id="8" name="Conector recto 7"/>
          <p:cNvCxnSpPr/>
          <p:nvPr/>
        </p:nvCxnSpPr>
        <p:spPr>
          <a:xfrm flipH="1">
            <a:off x="11692827" y="771525"/>
            <a:ext cx="499173" cy="0"/>
          </a:xfrm>
          <a:prstGeom prst="line">
            <a:avLst/>
          </a:prstGeom>
          <a:ln w="19050">
            <a:solidFill>
              <a:srgbClr val="18A8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910" y="-37458"/>
            <a:ext cx="1095340" cy="109534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23875" y="1312606"/>
            <a:ext cx="4682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Montserrat" panose="00000500000000000000" pitchFamily="2" charset="0"/>
              </a:rPr>
              <a:t>MATEMÁTICA EN SECUNDARIO</a:t>
            </a:r>
            <a:endParaRPr lang="es-AR" dirty="0">
              <a:latin typeface="Montserrat" panose="00000500000000000000" pitchFamily="2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224620" y="3216140"/>
            <a:ext cx="2103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rgbClr val="1D2E38"/>
                </a:solidFill>
                <a:highlight>
                  <a:srgbClr val="FFFFFF"/>
                </a:highlight>
                <a:latin typeface="Montserrat Medium" panose="00000600000000000000" pitchFamily="2" charset="0"/>
                <a:ea typeface="Arial"/>
                <a:cs typeface="Arial"/>
                <a:sym typeface="Arial"/>
              </a:rPr>
              <a:t>Alumnos que alcanzaron nivel avanzado</a:t>
            </a:r>
            <a:endParaRPr lang="es-AR" sz="1600" dirty="0">
              <a:latin typeface="Montserrat Medium" panose="00000600000000000000" pitchFamily="2" charset="0"/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3692817" y="1899925"/>
            <a:ext cx="1176256" cy="1176256"/>
          </a:xfrm>
          <a:prstGeom prst="ellipse">
            <a:avLst/>
          </a:prstGeom>
          <a:noFill/>
          <a:ln w="28575">
            <a:solidFill>
              <a:srgbClr val="18A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Elipse 12"/>
          <p:cNvSpPr/>
          <p:nvPr/>
        </p:nvSpPr>
        <p:spPr>
          <a:xfrm>
            <a:off x="6016892" y="1899924"/>
            <a:ext cx="1176256" cy="1176256"/>
          </a:xfrm>
          <a:prstGeom prst="ellipse">
            <a:avLst/>
          </a:prstGeom>
          <a:noFill/>
          <a:ln w="28575">
            <a:solidFill>
              <a:srgbClr val="18A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CuadroTexto 13"/>
          <p:cNvSpPr txBox="1"/>
          <p:nvPr/>
        </p:nvSpPr>
        <p:spPr>
          <a:xfrm>
            <a:off x="3692817" y="2258654"/>
            <a:ext cx="1176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8A8B2"/>
                </a:solidFill>
                <a:latin typeface="Montserrat BOLD" panose="00000800000000000000" pitchFamily="2" charset="0"/>
              </a:rPr>
              <a:t>5%</a:t>
            </a:r>
            <a:endParaRPr lang="es-AR" sz="2400" b="1" dirty="0">
              <a:solidFill>
                <a:srgbClr val="18A8B2"/>
              </a:solidFill>
              <a:latin typeface="Montserrat BOLD" panose="00000800000000000000" pitchFamily="2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016892" y="2258654"/>
            <a:ext cx="1176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8A8B2"/>
                </a:solidFill>
                <a:latin typeface="Montserrat BOLD" panose="00000800000000000000" pitchFamily="2" charset="0"/>
              </a:rPr>
              <a:t>41%</a:t>
            </a:r>
            <a:endParaRPr lang="es-AR" sz="2400" b="1" dirty="0">
              <a:solidFill>
                <a:srgbClr val="18A8B2"/>
              </a:solidFill>
              <a:latin typeface="Montserrat BOLD" panose="00000800000000000000" pitchFamily="2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507187" y="3216140"/>
            <a:ext cx="21956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rgbClr val="1D2E38"/>
                </a:solidFill>
                <a:highlight>
                  <a:srgbClr val="FFFFFF"/>
                </a:highlight>
                <a:latin typeface="Montserrat Medium" panose="00000600000000000000" pitchFamily="2" charset="0"/>
                <a:ea typeface="Arial"/>
                <a:cs typeface="Arial"/>
                <a:sym typeface="Arial"/>
              </a:rPr>
              <a:t>Alumnos  que</a:t>
            </a:r>
          </a:p>
          <a:p>
            <a:pPr algn="ctr"/>
            <a:r>
              <a:rPr lang="es-ES" sz="1600" dirty="0">
                <a:solidFill>
                  <a:srgbClr val="1D2E38"/>
                </a:solidFill>
                <a:highlight>
                  <a:srgbClr val="FFFFFF"/>
                </a:highlight>
                <a:latin typeface="Montserrat Medium" panose="00000600000000000000" pitchFamily="2" charset="0"/>
                <a:ea typeface="Arial"/>
                <a:cs typeface="Arial"/>
                <a:sym typeface="Arial"/>
              </a:rPr>
              <a:t>se situaron</a:t>
            </a:r>
          </a:p>
          <a:p>
            <a:pPr algn="ctr"/>
            <a:r>
              <a:rPr lang="es-ES" sz="1600" dirty="0">
                <a:solidFill>
                  <a:srgbClr val="1D2E38"/>
                </a:solidFill>
                <a:highlight>
                  <a:srgbClr val="FFFFFF"/>
                </a:highlight>
                <a:latin typeface="Montserrat Medium" panose="00000600000000000000" pitchFamily="2" charset="0"/>
                <a:ea typeface="Arial"/>
                <a:cs typeface="Arial"/>
                <a:sym typeface="Arial"/>
              </a:rPr>
              <a:t>por debajo del</a:t>
            </a:r>
          </a:p>
          <a:p>
            <a:pPr algn="ctr"/>
            <a:r>
              <a:rPr lang="es-ES" sz="1600" dirty="0">
                <a:solidFill>
                  <a:srgbClr val="1D2E38"/>
                </a:solidFill>
                <a:highlight>
                  <a:srgbClr val="FFFFFF"/>
                </a:highlight>
                <a:latin typeface="Montserrat Medium" panose="00000600000000000000" pitchFamily="2" charset="0"/>
                <a:ea typeface="Arial"/>
                <a:cs typeface="Arial"/>
                <a:sym typeface="Arial"/>
              </a:rPr>
              <a:t>nivel básico</a:t>
            </a:r>
            <a:endParaRPr lang="es-AR" sz="1600" dirty="0">
              <a:latin typeface="Montserrat Medium" panose="00000600000000000000" pitchFamily="2" charset="0"/>
            </a:endParaRPr>
          </a:p>
        </p:txBody>
      </p:sp>
      <p:cxnSp>
        <p:nvCxnSpPr>
          <p:cNvPr id="18" name="Conector recto 17"/>
          <p:cNvCxnSpPr/>
          <p:nvPr/>
        </p:nvCxnSpPr>
        <p:spPr>
          <a:xfrm>
            <a:off x="3069771" y="2267137"/>
            <a:ext cx="0" cy="2354083"/>
          </a:xfrm>
          <a:prstGeom prst="line">
            <a:avLst/>
          </a:prstGeom>
          <a:ln w="28575">
            <a:solidFill>
              <a:srgbClr val="18A8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ipse 28"/>
          <p:cNvSpPr/>
          <p:nvPr/>
        </p:nvSpPr>
        <p:spPr>
          <a:xfrm>
            <a:off x="8340968" y="1899924"/>
            <a:ext cx="1176256" cy="1176256"/>
          </a:xfrm>
          <a:prstGeom prst="ellipse">
            <a:avLst/>
          </a:prstGeom>
          <a:noFill/>
          <a:ln w="28575">
            <a:solidFill>
              <a:srgbClr val="18A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0" name="CuadroTexto 29"/>
          <p:cNvSpPr txBox="1"/>
          <p:nvPr/>
        </p:nvSpPr>
        <p:spPr>
          <a:xfrm>
            <a:off x="8340968" y="2258654"/>
            <a:ext cx="1176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18A8B2"/>
                </a:solidFill>
                <a:latin typeface="Montserrat BOLD" panose="00000800000000000000" pitchFamily="2" charset="0"/>
              </a:rPr>
              <a:t>36,2%</a:t>
            </a:r>
            <a:endParaRPr lang="es-AR" sz="2400" b="1" dirty="0">
              <a:solidFill>
                <a:srgbClr val="18A8B2"/>
              </a:solidFill>
              <a:latin typeface="Montserrat BOLD" panose="00000800000000000000" pitchFamily="2" charset="0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7718928" y="3216140"/>
            <a:ext cx="24506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>
                <a:solidFill>
                  <a:srgbClr val="1D2E38"/>
                </a:solidFill>
                <a:highlight>
                  <a:srgbClr val="FFFFFF"/>
                </a:highlight>
                <a:latin typeface="Montserrat Medium" panose="00000600000000000000" pitchFamily="2" charset="0"/>
                <a:ea typeface="Arial"/>
                <a:cs typeface="Arial"/>
                <a:sym typeface="Arial"/>
              </a:rPr>
              <a:t>Estudiantes argentinos evaluados que repitieron alguna vez de grado</a:t>
            </a:r>
            <a:endParaRPr lang="es-AR" sz="1600" dirty="0">
              <a:latin typeface="Montserrat Medium" panose="00000600000000000000" pitchFamily="2" charset="0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6745728" y="5197689"/>
            <a:ext cx="447312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>
                <a:solidFill>
                  <a:schemeClr val="bg1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Marcados niveles de repetición:</a:t>
            </a:r>
          </a:p>
          <a:p>
            <a:r>
              <a:rPr lang="es-MX" sz="1400" dirty="0">
                <a:solidFill>
                  <a:schemeClr val="bg1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este porcentaje es muy superior al promedio de la OCDE, y se sitúa por encima de la mayoría de los países de América Latina evaluados en PISA.</a:t>
            </a:r>
          </a:p>
          <a:p>
            <a:endParaRPr lang="es-MX" dirty="0">
              <a:solidFill>
                <a:srgbClr val="000000"/>
              </a:solidFill>
              <a:latin typeface="Montserrat" panose="00000500000000000000" pitchFamily="2" charset="0"/>
              <a:ea typeface="Arial"/>
              <a:cs typeface="Arial"/>
              <a:sym typeface="Arial"/>
            </a:endParaRPr>
          </a:p>
          <a:p>
            <a:endParaRPr lang="es-AR" dirty="0"/>
          </a:p>
        </p:txBody>
      </p:sp>
      <p:cxnSp>
        <p:nvCxnSpPr>
          <p:cNvPr id="46" name="Conector recto de flecha 45"/>
          <p:cNvCxnSpPr/>
          <p:nvPr/>
        </p:nvCxnSpPr>
        <p:spPr>
          <a:xfrm>
            <a:off x="8944247" y="4397285"/>
            <a:ext cx="0" cy="354564"/>
          </a:xfrm>
          <a:prstGeom prst="straightConnector1">
            <a:avLst/>
          </a:prstGeom>
          <a:ln w="57150">
            <a:solidFill>
              <a:srgbClr val="18A8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76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248900"/>
            <a:ext cx="523875" cy="522625"/>
          </a:xfrm>
          <a:prstGeom prst="rect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CuadroTexto 8"/>
          <p:cNvSpPr txBox="1"/>
          <p:nvPr/>
        </p:nvSpPr>
        <p:spPr>
          <a:xfrm>
            <a:off x="523875" y="325546"/>
            <a:ext cx="6399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>
                <a:latin typeface="Montserrat" panose="02000505000000020004" pitchFamily="2" charset="0"/>
              </a:rPr>
              <a:t>EDUCACIÓN </a:t>
            </a:r>
            <a:r>
              <a:rPr lang="es-AR" sz="2000" b="1" dirty="0">
                <a:latin typeface="Montserrat" panose="02000505000000020004" pitchFamily="2" charset="0"/>
              </a:rPr>
              <a:t>ARGENTINA</a:t>
            </a:r>
            <a:r>
              <a:rPr lang="es-AR" sz="2000" dirty="0">
                <a:latin typeface="Montserrat" panose="02000505000000020004" pitchFamily="2" charset="0"/>
              </a:rPr>
              <a:t> EN NÚMEROS</a:t>
            </a:r>
          </a:p>
        </p:txBody>
      </p:sp>
      <p:cxnSp>
        <p:nvCxnSpPr>
          <p:cNvPr id="10" name="Conector recto 9"/>
          <p:cNvCxnSpPr/>
          <p:nvPr/>
        </p:nvCxnSpPr>
        <p:spPr>
          <a:xfrm flipH="1">
            <a:off x="11692827" y="771525"/>
            <a:ext cx="499173" cy="0"/>
          </a:xfrm>
          <a:prstGeom prst="line">
            <a:avLst/>
          </a:prstGeom>
          <a:ln w="19050">
            <a:solidFill>
              <a:srgbClr val="18A8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910" y="-37458"/>
            <a:ext cx="1095340" cy="1095340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523874" y="1502266"/>
            <a:ext cx="599346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ED7D31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FALTA DE CONFIANZA EN SUS CAPACIDADES</a:t>
            </a:r>
            <a:endParaRPr lang="es-MX" sz="1600" b="1" dirty="0">
              <a:solidFill>
                <a:srgbClr val="ED7D31"/>
              </a:solidFill>
              <a:latin typeface="Montserrat" panose="00000500000000000000" pitchFamily="2" charset="0"/>
            </a:endParaRPr>
          </a:p>
          <a:p>
            <a:r>
              <a:rPr lang="es-MX" sz="1600" dirty="0">
                <a:solidFill>
                  <a:srgbClr val="2B2B2D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   </a:t>
            </a:r>
            <a:r>
              <a:rPr lang="es-MX" sz="1600" dirty="0">
                <a:solidFill>
                  <a:srgbClr val="000000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Argentina pertenece al conjunto de países cuyos estudiantes expresan los más </a:t>
            </a:r>
            <a:r>
              <a:rPr lang="es-MX" sz="1600" b="1" dirty="0">
                <a:solidFill>
                  <a:srgbClr val="000000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bajos niveles de confianza en sus capacidades.</a:t>
            </a:r>
            <a:endParaRPr lang="es-AR" sz="1600" dirty="0"/>
          </a:p>
          <a:p>
            <a:endParaRPr lang="es-MX" sz="1600" dirty="0">
              <a:solidFill>
                <a:srgbClr val="2B2B2D"/>
              </a:solidFill>
              <a:latin typeface="Montserrat Medium" panose="00000600000000000000" pitchFamily="2" charset="0"/>
              <a:ea typeface="Open Sans Light"/>
              <a:cs typeface="Open Sans Light"/>
              <a:sym typeface="Open Sans Light"/>
            </a:endParaRPr>
          </a:p>
          <a:p>
            <a:r>
              <a:rPr lang="es-MX" sz="1600" b="1" dirty="0">
                <a:solidFill>
                  <a:srgbClr val="ED7D31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PROBLEMA DE DISCIPLINA MÁS SALIENTE</a:t>
            </a:r>
          </a:p>
          <a:p>
            <a:r>
              <a:rPr lang="es-MX" sz="1600" dirty="0">
                <a:solidFill>
                  <a:srgbClr val="2B2B2D"/>
                </a:solidFill>
                <a:latin typeface="Montserrat Medium" panose="00000600000000000000" pitchFamily="2" charset="0"/>
                <a:ea typeface="Open Sans Light"/>
                <a:cs typeface="Open Sans Light"/>
                <a:sym typeface="Open Sans Light"/>
              </a:rPr>
              <a:t>   </a:t>
            </a:r>
            <a:r>
              <a:rPr lang="es-MX" sz="1600" dirty="0">
                <a:latin typeface="Montserrat" panose="00000500000000000000" pitchFamily="2" charset="0"/>
                <a:sym typeface="Arial"/>
              </a:rPr>
              <a:t>De acuerdo con lo reportado por los estudiantes, el ruido y el </a:t>
            </a:r>
            <a:r>
              <a:rPr lang="es-MX" sz="1600" b="1" dirty="0">
                <a:latin typeface="Montserrat" panose="00000500000000000000" pitchFamily="2" charset="0"/>
                <a:sym typeface="Arial"/>
              </a:rPr>
              <a:t>desorden en las clases </a:t>
            </a:r>
            <a:r>
              <a:rPr lang="es-MX" sz="1600" dirty="0">
                <a:latin typeface="Montserrat" panose="00000500000000000000" pitchFamily="2" charset="0"/>
                <a:sym typeface="Arial"/>
              </a:rPr>
              <a:t>y que los estudiantes no escuchan lo que los profesores explican. </a:t>
            </a:r>
          </a:p>
          <a:p>
            <a:r>
              <a:rPr lang="es-MX" sz="1600" dirty="0">
                <a:latin typeface="Montserrat" panose="00000500000000000000" pitchFamily="2" charset="0"/>
                <a:sym typeface="Arial"/>
              </a:rPr>
              <a:t>Alrededor de la mitad de los estudiantes en Argentina, 51% y 49% respectivamente, reportó que esto sucede casi siempre o siempre en las clases</a:t>
            </a:r>
          </a:p>
          <a:p>
            <a:endParaRPr lang="es-MX" sz="1600" dirty="0">
              <a:latin typeface="Montserrat" panose="00000500000000000000" pitchFamily="2" charset="0"/>
              <a:sym typeface="Arial"/>
            </a:endParaRPr>
          </a:p>
          <a:p>
            <a:r>
              <a:rPr lang="es-MX" sz="1600" b="1" dirty="0">
                <a:solidFill>
                  <a:srgbClr val="ED7D31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PISA - INASISTENCIAS</a:t>
            </a:r>
          </a:p>
          <a:p>
            <a:r>
              <a:rPr lang="es-MX" sz="1600" dirty="0">
                <a:solidFill>
                  <a:srgbClr val="2B2B2D"/>
                </a:solidFill>
                <a:latin typeface="Montserrat Medium" panose="00000600000000000000" pitchFamily="2" charset="0"/>
                <a:ea typeface="Open Sans Light"/>
                <a:cs typeface="Open Sans Light"/>
                <a:sym typeface="Open Sans Light"/>
              </a:rPr>
              <a:t>   </a:t>
            </a:r>
            <a:r>
              <a:rPr lang="es-MX" sz="1600" dirty="0">
                <a:latin typeface="Montserrat" panose="00000500000000000000" pitchFamily="2" charset="0"/>
                <a:sym typeface="Arial"/>
              </a:rPr>
              <a:t>En Argentina se destaca con particular </a:t>
            </a:r>
            <a:r>
              <a:rPr lang="es-MX" sz="1600" b="1" dirty="0">
                <a:latin typeface="Montserrat" panose="00000500000000000000" pitchFamily="2" charset="0"/>
                <a:sym typeface="Arial"/>
              </a:rPr>
              <a:t>intensidad la frecuencia de inasistencias y llegadas tarde</a:t>
            </a:r>
            <a:r>
              <a:rPr lang="es-MX" sz="1600" dirty="0">
                <a:latin typeface="Montserrat" panose="00000500000000000000" pitchFamily="2" charset="0"/>
                <a:sym typeface="Arial"/>
              </a:rPr>
              <a:t>, situación que impacta en los diferentes sectores sociales y que incide negativamente en los aprendizajes.</a:t>
            </a:r>
          </a:p>
          <a:p>
            <a:endParaRPr lang="es-AR" dirty="0"/>
          </a:p>
        </p:txBody>
      </p:sp>
      <p:sp>
        <p:nvSpPr>
          <p:cNvPr id="23" name="Elipse 22"/>
          <p:cNvSpPr/>
          <p:nvPr/>
        </p:nvSpPr>
        <p:spPr>
          <a:xfrm>
            <a:off x="573303" y="1854008"/>
            <a:ext cx="98854" cy="98854"/>
          </a:xfrm>
          <a:prstGeom prst="ellipse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Elipse 23"/>
          <p:cNvSpPr/>
          <p:nvPr/>
        </p:nvSpPr>
        <p:spPr>
          <a:xfrm>
            <a:off x="573303" y="3100856"/>
            <a:ext cx="98854" cy="98854"/>
          </a:xfrm>
          <a:prstGeom prst="ellipse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" name="Elipse 25"/>
          <p:cNvSpPr/>
          <p:nvPr/>
        </p:nvSpPr>
        <p:spPr>
          <a:xfrm>
            <a:off x="573303" y="5032967"/>
            <a:ext cx="98854" cy="98854"/>
          </a:xfrm>
          <a:prstGeom prst="ellipse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20"/>
          <a:stretch/>
        </p:blipFill>
        <p:spPr>
          <a:xfrm>
            <a:off x="8089641" y="1217446"/>
            <a:ext cx="4102359" cy="2593078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641" y="3979797"/>
            <a:ext cx="4102358" cy="2369652"/>
          </a:xfrm>
          <a:prstGeom prst="rect">
            <a:avLst/>
          </a:prstGeom>
        </p:spPr>
      </p:pic>
      <p:cxnSp>
        <p:nvCxnSpPr>
          <p:cNvPr id="34" name="Conector recto 33"/>
          <p:cNvCxnSpPr/>
          <p:nvPr/>
        </p:nvCxnSpPr>
        <p:spPr>
          <a:xfrm flipH="1">
            <a:off x="523875" y="6349449"/>
            <a:ext cx="5993466" cy="0"/>
          </a:xfrm>
          <a:prstGeom prst="line">
            <a:avLst/>
          </a:prstGeom>
          <a:ln w="38100">
            <a:solidFill>
              <a:srgbClr val="18A8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2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0" t="56968" r="60268" b="1"/>
          <a:stretch/>
        </p:blipFill>
        <p:spPr>
          <a:xfrm>
            <a:off x="700548" y="1971413"/>
            <a:ext cx="3602195" cy="434140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248900"/>
            <a:ext cx="523875" cy="522625"/>
          </a:xfrm>
          <a:prstGeom prst="rect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CuadroTexto 10"/>
          <p:cNvSpPr txBox="1"/>
          <p:nvPr/>
        </p:nvSpPr>
        <p:spPr>
          <a:xfrm>
            <a:off x="2641503" y="4887660"/>
            <a:ext cx="971550" cy="276999"/>
          </a:xfrm>
          <a:prstGeom prst="rect">
            <a:avLst/>
          </a:prstGeom>
          <a:solidFill>
            <a:srgbClr val="18A8B2"/>
          </a:solidFill>
        </p:spPr>
        <p:txBody>
          <a:bodyPr wrap="square" rtlCol="0">
            <a:spAutoFit/>
          </a:bodyPr>
          <a:lstStyle/>
          <a:p>
            <a:r>
              <a:rPr lang="es-AR" sz="1200" b="1" dirty="0">
                <a:solidFill>
                  <a:schemeClr val="bg1"/>
                </a:solidFill>
              </a:rPr>
              <a:t>ARGENTINA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2641503" y="5225293"/>
            <a:ext cx="1118994" cy="27699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s-AR" sz="1200" b="1" dirty="0">
                <a:solidFill>
                  <a:schemeClr val="bg1"/>
                </a:solidFill>
              </a:rPr>
              <a:t>BUENOS AIRES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523875" y="325546"/>
            <a:ext cx="2789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>
                <a:latin typeface="Montserrat" panose="02000505000000020004" pitchFamily="2" charset="0"/>
              </a:rPr>
              <a:t>SITUACIÓN </a:t>
            </a:r>
            <a:r>
              <a:rPr lang="es-AR" sz="2000" b="1" dirty="0">
                <a:solidFill>
                  <a:srgbClr val="18A8B2"/>
                </a:solidFill>
                <a:latin typeface="Montserrat" panose="02000505000000020004" pitchFamily="2" charset="0"/>
              </a:rPr>
              <a:t>ACTUAL</a:t>
            </a:r>
          </a:p>
        </p:txBody>
      </p:sp>
      <p:cxnSp>
        <p:nvCxnSpPr>
          <p:cNvPr id="16" name="Conector recto 15"/>
          <p:cNvCxnSpPr/>
          <p:nvPr/>
        </p:nvCxnSpPr>
        <p:spPr>
          <a:xfrm flipH="1">
            <a:off x="11692827" y="1418885"/>
            <a:ext cx="499173" cy="0"/>
          </a:xfrm>
          <a:prstGeom prst="line">
            <a:avLst/>
          </a:prstGeom>
          <a:ln w="19050">
            <a:solidFill>
              <a:srgbClr val="18A8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n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910" y="-37458"/>
            <a:ext cx="1095340" cy="109534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23875" y="1312606"/>
            <a:ext cx="3375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Montserrat" panose="00000500000000000000" pitchFamily="2" charset="0"/>
              </a:rPr>
              <a:t>MARCO GENERAL</a:t>
            </a:r>
            <a:endParaRPr lang="es-AR" dirty="0">
              <a:latin typeface="Montserrat" panose="00000500000000000000" pitchFamily="2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344708" y="3329439"/>
            <a:ext cx="69756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1600" b="1" dirty="0">
                <a:solidFill>
                  <a:srgbClr val="18A8B2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Agenda 2030</a:t>
            </a:r>
          </a:p>
          <a:p>
            <a:pPr>
              <a:lnSpc>
                <a:spcPct val="150000"/>
              </a:lnSpc>
            </a:pPr>
            <a:r>
              <a:rPr lang="es-MX" sz="1600" dirty="0">
                <a:solidFill>
                  <a:srgbClr val="2B2B2D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   Aprobada por 193 estados miembros de las Naciones Unidas</a:t>
            </a:r>
            <a:endParaRPr lang="es-MX" sz="1600" dirty="0">
              <a:latin typeface="Montserrat" panose="000005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s-MX" sz="1600" dirty="0">
                <a:solidFill>
                  <a:srgbClr val="2B2B2D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   Identificaron 17 objetivos de desarrollo sostenible</a:t>
            </a:r>
            <a:endParaRPr lang="es-MX" sz="1600" dirty="0">
              <a:latin typeface="Montserrat" panose="00000500000000000000" pitchFamily="2" charset="0"/>
              <a:sym typeface="Open Sans Light"/>
            </a:endParaRPr>
          </a:p>
          <a:p>
            <a:pPr>
              <a:lnSpc>
                <a:spcPct val="150000"/>
              </a:lnSpc>
            </a:pPr>
            <a:r>
              <a:rPr lang="es-MX" sz="1600" dirty="0">
                <a:solidFill>
                  <a:srgbClr val="2B2B2D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   </a:t>
            </a:r>
            <a:r>
              <a:rPr lang="es-ES" sz="1600" dirty="0">
                <a:solidFill>
                  <a:srgbClr val="2B2B2D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Educación de Calidad</a:t>
            </a:r>
            <a:endParaRPr lang="es-ES" sz="1600" dirty="0">
              <a:latin typeface="Montserrat" panose="00000500000000000000" pitchFamily="2" charset="0"/>
            </a:endParaRPr>
          </a:p>
          <a:p>
            <a:endParaRPr lang="es-AR" dirty="0"/>
          </a:p>
        </p:txBody>
      </p:sp>
      <p:sp>
        <p:nvSpPr>
          <p:cNvPr id="7" name="Elipse 6"/>
          <p:cNvSpPr/>
          <p:nvPr/>
        </p:nvSpPr>
        <p:spPr>
          <a:xfrm>
            <a:off x="4394136" y="3929303"/>
            <a:ext cx="98854" cy="98854"/>
          </a:xfrm>
          <a:prstGeom prst="ellipse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Elipse 18"/>
          <p:cNvSpPr/>
          <p:nvPr/>
        </p:nvSpPr>
        <p:spPr>
          <a:xfrm>
            <a:off x="4394136" y="4284222"/>
            <a:ext cx="98854" cy="98854"/>
          </a:xfrm>
          <a:prstGeom prst="ellipse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Elipse 19"/>
          <p:cNvSpPr/>
          <p:nvPr/>
        </p:nvSpPr>
        <p:spPr>
          <a:xfrm>
            <a:off x="4394136" y="4639141"/>
            <a:ext cx="98854" cy="98854"/>
          </a:xfrm>
          <a:prstGeom prst="ellipse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6" name="Google Shape;40;p7"/>
          <p:cNvPicPr preferRelativeResize="0"/>
          <p:nvPr/>
        </p:nvPicPr>
        <p:blipFill rotWithShape="1">
          <a:blip r:embed="rId4">
            <a:alphaModFix/>
          </a:blip>
          <a:srcRect b="64972"/>
          <a:stretch/>
        </p:blipFill>
        <p:spPr>
          <a:xfrm>
            <a:off x="4377660" y="1483508"/>
            <a:ext cx="2292956" cy="156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40;p7"/>
          <p:cNvPicPr preferRelativeResize="0"/>
          <p:nvPr/>
        </p:nvPicPr>
        <p:blipFill rotWithShape="1">
          <a:blip r:embed="rId4">
            <a:alphaModFix/>
          </a:blip>
          <a:srcRect l="-337" t="33619" r="337" b="32498"/>
          <a:stretch/>
        </p:blipFill>
        <p:spPr>
          <a:xfrm>
            <a:off x="6670616" y="1524991"/>
            <a:ext cx="2292956" cy="1510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40;p7"/>
          <p:cNvPicPr preferRelativeResize="0"/>
          <p:nvPr/>
        </p:nvPicPr>
        <p:blipFill rotWithShape="1">
          <a:blip r:embed="rId4">
            <a:alphaModFix/>
          </a:blip>
          <a:srcRect l="-337" t="66075" r="337" b="217"/>
          <a:stretch/>
        </p:blipFill>
        <p:spPr>
          <a:xfrm>
            <a:off x="8963572" y="1524539"/>
            <a:ext cx="2292956" cy="15027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7"/>
          <p:cNvSpPr/>
          <p:nvPr/>
        </p:nvSpPr>
        <p:spPr>
          <a:xfrm>
            <a:off x="4456381" y="2287112"/>
            <a:ext cx="720304" cy="732344"/>
          </a:xfrm>
          <a:prstGeom prst="rect">
            <a:avLst/>
          </a:prstGeom>
          <a:noFill/>
          <a:ln w="28575">
            <a:solidFill>
              <a:srgbClr val="18A8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29" name="Conector angular 28"/>
          <p:cNvCxnSpPr/>
          <p:nvPr/>
        </p:nvCxnSpPr>
        <p:spPr>
          <a:xfrm rot="16200000" flipH="1">
            <a:off x="4822093" y="3013777"/>
            <a:ext cx="394701" cy="394701"/>
          </a:xfrm>
          <a:prstGeom prst="bentConnector3">
            <a:avLst/>
          </a:prstGeom>
          <a:ln w="28575">
            <a:solidFill>
              <a:srgbClr val="18A8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ipse 29"/>
          <p:cNvSpPr/>
          <p:nvPr/>
        </p:nvSpPr>
        <p:spPr>
          <a:xfrm>
            <a:off x="2330245" y="4843416"/>
            <a:ext cx="142871" cy="142871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8969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248900"/>
            <a:ext cx="523875" cy="522625"/>
          </a:xfrm>
          <a:prstGeom prst="rect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CuadroTexto 8"/>
          <p:cNvSpPr txBox="1"/>
          <p:nvPr/>
        </p:nvSpPr>
        <p:spPr>
          <a:xfrm>
            <a:off x="523875" y="325546"/>
            <a:ext cx="2789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>
                <a:latin typeface="Montserrat" panose="02000505000000020004" pitchFamily="2" charset="0"/>
              </a:rPr>
              <a:t>SITUACIÓN </a:t>
            </a:r>
            <a:r>
              <a:rPr lang="es-AR" sz="2000" b="1" dirty="0">
                <a:solidFill>
                  <a:srgbClr val="18A8B2"/>
                </a:solidFill>
                <a:latin typeface="Montserrat" panose="02000505000000020004" pitchFamily="2" charset="0"/>
              </a:rPr>
              <a:t>ACTUAL</a:t>
            </a:r>
          </a:p>
        </p:txBody>
      </p:sp>
      <p:cxnSp>
        <p:nvCxnSpPr>
          <p:cNvPr id="12" name="Conector recto 11"/>
          <p:cNvCxnSpPr/>
          <p:nvPr/>
        </p:nvCxnSpPr>
        <p:spPr>
          <a:xfrm flipH="1">
            <a:off x="11692827" y="771525"/>
            <a:ext cx="499173" cy="0"/>
          </a:xfrm>
          <a:prstGeom prst="line">
            <a:avLst/>
          </a:prstGeom>
          <a:ln w="19050">
            <a:solidFill>
              <a:srgbClr val="18A8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910" y="-37458"/>
            <a:ext cx="1095340" cy="1095340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523875" y="891822"/>
            <a:ext cx="3375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Montserrat" panose="00000500000000000000" pitchFamily="2" charset="0"/>
              </a:rPr>
              <a:t>MARCO GENERAL</a:t>
            </a:r>
            <a:endParaRPr lang="es-AR" dirty="0">
              <a:latin typeface="Montserrat" panose="00000500000000000000" pitchFamily="2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510063" y="1318744"/>
            <a:ext cx="7662183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1600" b="1" dirty="0">
                <a:solidFill>
                  <a:srgbClr val="ED7D31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Agenda Digital Decreto Ley 996/2018</a:t>
            </a:r>
            <a:endParaRPr lang="es-MX" sz="1600" b="1" dirty="0">
              <a:solidFill>
                <a:srgbClr val="ED7D31"/>
              </a:solidFill>
              <a:latin typeface="Montserrat" panose="00000500000000000000" pitchFamily="2" charset="0"/>
            </a:endParaRPr>
          </a:p>
          <a:p>
            <a:r>
              <a:rPr lang="es-MX" sz="1600" dirty="0">
                <a:solidFill>
                  <a:srgbClr val="2B2B2D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   </a:t>
            </a:r>
            <a:r>
              <a:rPr lang="es-MX" sz="1600" dirty="0" smtClean="0">
                <a:solidFill>
                  <a:srgbClr val="2B2B2D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      </a:t>
            </a:r>
            <a:r>
              <a:rPr lang="es-MX" sz="1600" dirty="0" smtClean="0">
                <a:solidFill>
                  <a:srgbClr val="2B2B2D"/>
                </a:solidFill>
                <a:latin typeface="Montserrat Medium" panose="00000600000000000000" pitchFamily="2" charset="0"/>
                <a:ea typeface="Open Sans Light"/>
                <a:cs typeface="Open Sans Light"/>
                <a:sym typeface="Open Sans Light"/>
              </a:rPr>
              <a:t>Educación </a:t>
            </a:r>
            <a:r>
              <a:rPr lang="es-MX" sz="1600" dirty="0">
                <a:solidFill>
                  <a:srgbClr val="2B2B2D"/>
                </a:solidFill>
                <a:latin typeface="Montserrat Medium" panose="00000600000000000000" pitchFamily="2" charset="0"/>
                <a:ea typeface="Open Sans Light"/>
                <a:cs typeface="Open Sans Light"/>
                <a:sym typeface="Open Sans Light"/>
              </a:rPr>
              <a:t>e Inclusión Digital</a:t>
            </a:r>
          </a:p>
          <a:p>
            <a:pPr lvl="1"/>
            <a:r>
              <a:rPr lang="es-ES" sz="1600" dirty="0" smtClean="0">
                <a:solidFill>
                  <a:srgbClr val="2B2B2D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  Núcleos </a:t>
            </a:r>
            <a:r>
              <a:rPr lang="es-ES" sz="1600" dirty="0">
                <a:solidFill>
                  <a:srgbClr val="2B2B2D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de Aprendizaje Prioritarios (NAP)</a:t>
            </a:r>
          </a:p>
          <a:p>
            <a:pPr lvl="2"/>
            <a:r>
              <a:rPr lang="es-MX" sz="1600" dirty="0">
                <a:solidFill>
                  <a:srgbClr val="2B2B2D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Educación Digital, Programación y </a:t>
            </a:r>
            <a:r>
              <a:rPr lang="es-MX" sz="1600" dirty="0" smtClean="0">
                <a:solidFill>
                  <a:srgbClr val="2B2B2D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Robótica</a:t>
            </a:r>
          </a:p>
          <a:p>
            <a:r>
              <a:rPr lang="es-MX" sz="1600" dirty="0" smtClean="0">
                <a:solidFill>
                  <a:srgbClr val="2B2B2D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 </a:t>
            </a:r>
          </a:p>
          <a:p>
            <a:r>
              <a:rPr lang="es-MX" sz="1600" b="1" dirty="0" smtClean="0">
                <a:solidFill>
                  <a:srgbClr val="ED7D31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Infraestructura</a:t>
            </a:r>
            <a:endParaRPr lang="es-MX" sz="1600" dirty="0">
              <a:solidFill>
                <a:srgbClr val="2B2B2D"/>
              </a:solidFill>
              <a:latin typeface="Montserrat Medium" panose="00000600000000000000" pitchFamily="2" charset="0"/>
              <a:ea typeface="Open Sans Light"/>
              <a:cs typeface="Open Sans Light"/>
              <a:sym typeface="Open Sans Light"/>
            </a:endParaRPr>
          </a:p>
          <a:p>
            <a:pPr lvl="1"/>
            <a:r>
              <a:rPr lang="es-MX" sz="1600" dirty="0">
                <a:solidFill>
                  <a:srgbClr val="2B2B2D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Plan Nacional de </a:t>
            </a:r>
            <a:r>
              <a:rPr lang="es-MX" sz="1600" dirty="0" smtClean="0">
                <a:solidFill>
                  <a:srgbClr val="2B2B2D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Infraestructura	</a:t>
            </a:r>
          </a:p>
          <a:p>
            <a:pPr lvl="1"/>
            <a:r>
              <a:rPr lang="es-MX" sz="1600" dirty="0" smtClean="0"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  Instalación, integración y puesta en marcha del piso tecnológico. </a:t>
            </a:r>
            <a:r>
              <a:rPr lang="es-MX" sz="1600" dirty="0" smtClean="0">
                <a:solidFill>
                  <a:schemeClr val="accent5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Chubut, Neuquén  y Tucumán.</a:t>
            </a:r>
            <a:endParaRPr lang="en-US" dirty="0" smtClean="0"/>
          </a:p>
          <a:p>
            <a:endParaRPr lang="es-MX" sz="1600" b="1" dirty="0" smtClean="0">
              <a:solidFill>
                <a:srgbClr val="2B2B2D"/>
              </a:solidFill>
              <a:latin typeface="Montserrat" panose="00000500000000000000" pitchFamily="2" charset="0"/>
              <a:ea typeface="Open Sans Light"/>
              <a:cs typeface="Open Sans Light"/>
              <a:sym typeface="Open Sans Light"/>
            </a:endParaRPr>
          </a:p>
          <a:p>
            <a:r>
              <a:rPr lang="es-MX" sz="1600" b="1" dirty="0" smtClean="0">
                <a:solidFill>
                  <a:srgbClr val="ED7D31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Aprende contactados nivel inicial</a:t>
            </a:r>
            <a:endParaRPr lang="es-MX" sz="1600" dirty="0" smtClean="0">
              <a:solidFill>
                <a:srgbClr val="2B2B2D"/>
              </a:solidFill>
              <a:latin typeface="Montserrat" panose="00000500000000000000" pitchFamily="2" charset="0"/>
              <a:ea typeface="Open Sans Light"/>
              <a:cs typeface="Open Sans Light"/>
              <a:sym typeface="Open Sans Light"/>
            </a:endParaRPr>
          </a:p>
          <a:p>
            <a:r>
              <a:rPr lang="es-MX" sz="1600" dirty="0" smtClean="0">
                <a:solidFill>
                  <a:schemeClr val="accent5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        Carros</a:t>
            </a:r>
            <a:r>
              <a:rPr lang="es-MX" sz="1600" dirty="0" smtClean="0">
                <a:solidFill>
                  <a:srgbClr val="2B2B2D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, Robótica, Tablet, Pantallas Interactivas, </a:t>
            </a:r>
            <a:r>
              <a:rPr lang="es-MX" sz="1600" dirty="0" err="1" smtClean="0">
                <a:solidFill>
                  <a:srgbClr val="2B2B2D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etx</a:t>
            </a:r>
            <a:r>
              <a:rPr lang="es-MX" sz="1600" dirty="0" smtClean="0">
                <a:solidFill>
                  <a:srgbClr val="2B2B2D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. </a:t>
            </a:r>
            <a:endParaRPr lang="es-MX" sz="1600" dirty="0">
              <a:solidFill>
                <a:srgbClr val="2B2B2D"/>
              </a:solidFill>
              <a:latin typeface="Montserrat" panose="00000500000000000000" pitchFamily="2" charset="0"/>
              <a:ea typeface="Open Sans Light"/>
              <a:cs typeface="Open Sans Light"/>
              <a:sym typeface="Open Sans Light"/>
            </a:endParaRPr>
          </a:p>
          <a:p>
            <a:endParaRPr lang="es-MX" sz="1600" b="1" dirty="0" smtClean="0">
              <a:solidFill>
                <a:srgbClr val="2B2B2D"/>
              </a:solidFill>
              <a:latin typeface="Montserrat" panose="00000500000000000000" pitchFamily="2" charset="0"/>
              <a:ea typeface="Open Sans Light"/>
              <a:cs typeface="Open Sans Light"/>
              <a:sym typeface="Open Sans Light"/>
            </a:endParaRPr>
          </a:p>
          <a:p>
            <a:r>
              <a:rPr lang="es-MX" sz="1600" b="1" dirty="0">
                <a:solidFill>
                  <a:srgbClr val="ED7D31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Adquisición de equipamiento tecnológico esc. </a:t>
            </a:r>
            <a:r>
              <a:rPr lang="es-MX" sz="1600" b="1" dirty="0" err="1">
                <a:solidFill>
                  <a:srgbClr val="ED7D31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tecnicas</a:t>
            </a:r>
            <a:endParaRPr lang="es-MX" sz="1600" b="1" dirty="0">
              <a:solidFill>
                <a:srgbClr val="ED7D31"/>
              </a:solidFill>
              <a:latin typeface="Montserrat" panose="00000500000000000000" pitchFamily="2" charset="0"/>
              <a:ea typeface="Open Sans Light"/>
              <a:cs typeface="Open Sans Light"/>
              <a:sym typeface="Open Sans Light"/>
            </a:endParaRPr>
          </a:p>
          <a:p>
            <a:r>
              <a:rPr lang="es-MX" sz="1600" b="1" dirty="0">
                <a:solidFill>
                  <a:srgbClr val="ED7D31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   </a:t>
            </a:r>
            <a:r>
              <a:rPr lang="es-MX" sz="1600" b="1" dirty="0" smtClean="0">
                <a:solidFill>
                  <a:srgbClr val="ED7D31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    </a:t>
            </a:r>
            <a:r>
              <a:rPr lang="es-ES" sz="1600" dirty="0" smtClean="0">
                <a:solidFill>
                  <a:schemeClr val="accent5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Impresoras </a:t>
            </a:r>
            <a:r>
              <a:rPr lang="es-ES" sz="1600" dirty="0">
                <a:solidFill>
                  <a:schemeClr val="accent5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3D</a:t>
            </a:r>
            <a:endParaRPr lang="es-ES" sz="1600" dirty="0">
              <a:solidFill>
                <a:schemeClr val="accent5"/>
              </a:solidFill>
              <a:latin typeface="Montserrat" panose="00000500000000000000" pitchFamily="2" charset="0"/>
            </a:endParaRPr>
          </a:p>
          <a:p>
            <a:endParaRPr lang="es-MX" sz="1600" b="1" dirty="0" smtClean="0">
              <a:solidFill>
                <a:srgbClr val="ED7D31"/>
              </a:solidFill>
              <a:latin typeface="Montserrat" panose="00000500000000000000" pitchFamily="2" charset="0"/>
              <a:ea typeface="Open Sans Light"/>
              <a:cs typeface="Open Sans Light"/>
              <a:sym typeface="Open Sans Light"/>
            </a:endParaRPr>
          </a:p>
          <a:p>
            <a:r>
              <a:rPr lang="es-MX" sz="1600" b="1" dirty="0" smtClean="0">
                <a:solidFill>
                  <a:srgbClr val="ED7D31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Programa </a:t>
            </a:r>
            <a:r>
              <a:rPr lang="es-MX" sz="1600" b="1" dirty="0">
                <a:solidFill>
                  <a:srgbClr val="ED7D31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Saberes Digitales  -  </a:t>
            </a:r>
            <a:r>
              <a:rPr lang="es-MX" sz="1600" b="1" dirty="0" smtClean="0">
                <a:solidFill>
                  <a:srgbClr val="ED7D31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esc</a:t>
            </a:r>
            <a:r>
              <a:rPr lang="es-MX" sz="1600" b="1" dirty="0">
                <a:solidFill>
                  <a:srgbClr val="ED7D31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. </a:t>
            </a:r>
            <a:r>
              <a:rPr lang="es-MX" sz="1600" b="1" dirty="0" err="1" smtClean="0">
                <a:solidFill>
                  <a:srgbClr val="ED7D31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tecnicas</a:t>
            </a:r>
            <a:endParaRPr lang="es-MX" sz="1600" b="1" dirty="0">
              <a:solidFill>
                <a:srgbClr val="ED7D31"/>
              </a:solidFill>
              <a:latin typeface="Montserrat" panose="00000500000000000000" pitchFamily="2" charset="0"/>
              <a:ea typeface="Open Sans Light"/>
              <a:cs typeface="Open Sans Light"/>
              <a:sym typeface="Open Sans Light"/>
            </a:endParaRPr>
          </a:p>
          <a:p>
            <a:r>
              <a:rPr lang="es-ES" sz="1600" dirty="0" smtClean="0">
                <a:solidFill>
                  <a:schemeClr val="accent5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        Robótica</a:t>
            </a:r>
            <a:r>
              <a:rPr lang="es-ES" sz="1600" dirty="0">
                <a:solidFill>
                  <a:schemeClr val="accent5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, Programación y Electrónica</a:t>
            </a:r>
            <a:r>
              <a:rPr lang="es-ES" sz="1600" dirty="0">
                <a:solidFill>
                  <a:srgbClr val="2B2B2D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.</a:t>
            </a:r>
            <a:endParaRPr lang="es-MX" sz="1600" dirty="0">
              <a:solidFill>
                <a:srgbClr val="2B2B2D"/>
              </a:solidFill>
              <a:latin typeface="Montserrat" panose="00000500000000000000" pitchFamily="2" charset="0"/>
              <a:ea typeface="Open Sans Light"/>
              <a:cs typeface="Open Sans Light"/>
              <a:sym typeface="Open Sans Light"/>
            </a:endParaRPr>
          </a:p>
          <a:p>
            <a:endParaRPr lang="es-MX" sz="1600" b="1" dirty="0" smtClean="0">
              <a:solidFill>
                <a:srgbClr val="ED7D31"/>
              </a:solidFill>
              <a:latin typeface="Montserrat" panose="00000500000000000000" pitchFamily="2" charset="0"/>
              <a:ea typeface="Open Sans Light"/>
              <a:cs typeface="Open Sans Light"/>
              <a:sym typeface="Open Sans Light"/>
            </a:endParaRPr>
          </a:p>
          <a:p>
            <a:r>
              <a:rPr lang="es-MX" sz="1600" b="1" dirty="0" smtClean="0">
                <a:solidFill>
                  <a:srgbClr val="ED7D31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Adquisición de equipamiento tecnológico esc. secundarias</a:t>
            </a:r>
            <a:endParaRPr lang="es-MX" sz="1600" b="1" dirty="0">
              <a:solidFill>
                <a:srgbClr val="ED7D31"/>
              </a:solidFill>
              <a:latin typeface="Montserrat" panose="00000500000000000000" pitchFamily="2" charset="0"/>
              <a:ea typeface="Open Sans Light"/>
              <a:cs typeface="Open Sans Light"/>
              <a:sym typeface="Open Sans Light"/>
            </a:endParaRPr>
          </a:p>
          <a:p>
            <a:r>
              <a:rPr lang="es-MX" sz="1600" b="1" dirty="0">
                <a:solidFill>
                  <a:srgbClr val="ED7D31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   </a:t>
            </a:r>
            <a:r>
              <a:rPr lang="es-MX" sz="1600" b="1" dirty="0" smtClean="0">
                <a:solidFill>
                  <a:srgbClr val="ED7D31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    </a:t>
            </a:r>
            <a:r>
              <a:rPr lang="es-ES" sz="1600" dirty="0" smtClean="0">
                <a:solidFill>
                  <a:schemeClr val="accent5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Kit Robótica, Programación </a:t>
            </a:r>
            <a:r>
              <a:rPr lang="es-ES" sz="1600" dirty="0" smtClean="0">
                <a:solidFill>
                  <a:srgbClr val="2B2B2D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y Carros.</a:t>
            </a:r>
          </a:p>
          <a:p>
            <a:endParaRPr lang="es-MX" sz="1600" dirty="0">
              <a:latin typeface="Montserrat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es-AR" dirty="0"/>
          </a:p>
        </p:txBody>
      </p:sp>
      <p:sp>
        <p:nvSpPr>
          <p:cNvPr id="20" name="Elipse 19"/>
          <p:cNvSpPr/>
          <p:nvPr/>
        </p:nvSpPr>
        <p:spPr>
          <a:xfrm>
            <a:off x="837472" y="1815852"/>
            <a:ext cx="98854" cy="98854"/>
          </a:xfrm>
          <a:prstGeom prst="ellipse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0" name="Flecha derecha 39"/>
          <p:cNvSpPr/>
          <p:nvPr/>
        </p:nvSpPr>
        <p:spPr>
          <a:xfrm>
            <a:off x="929464" y="2056664"/>
            <a:ext cx="148046" cy="113211"/>
          </a:xfrm>
          <a:prstGeom prst="rightArrow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1" name="Elipse 40"/>
          <p:cNvSpPr/>
          <p:nvPr/>
        </p:nvSpPr>
        <p:spPr>
          <a:xfrm>
            <a:off x="837472" y="3014477"/>
            <a:ext cx="98854" cy="98854"/>
          </a:xfrm>
          <a:prstGeom prst="ellipse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2" name="Flecha derecha 41"/>
          <p:cNvSpPr/>
          <p:nvPr/>
        </p:nvSpPr>
        <p:spPr>
          <a:xfrm>
            <a:off x="936326" y="3283088"/>
            <a:ext cx="148046" cy="113211"/>
          </a:xfrm>
          <a:prstGeom prst="rightArrow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0" name="Imagen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485" y="1312606"/>
            <a:ext cx="3956516" cy="2664819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484" y="4122100"/>
            <a:ext cx="3956515" cy="2224383"/>
          </a:xfrm>
          <a:prstGeom prst="rect">
            <a:avLst/>
          </a:prstGeom>
        </p:spPr>
      </p:pic>
      <p:sp>
        <p:nvSpPr>
          <p:cNvPr id="22" name="Elipse 21"/>
          <p:cNvSpPr/>
          <p:nvPr/>
        </p:nvSpPr>
        <p:spPr>
          <a:xfrm>
            <a:off x="830610" y="4252954"/>
            <a:ext cx="98854" cy="98854"/>
          </a:xfrm>
          <a:prstGeom prst="ellipse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Rectángulo 23"/>
          <p:cNvSpPr/>
          <p:nvPr/>
        </p:nvSpPr>
        <p:spPr>
          <a:xfrm>
            <a:off x="1328956" y="2290914"/>
            <a:ext cx="95794" cy="95794"/>
          </a:xfrm>
          <a:prstGeom prst="rect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5" name="Elipse 24"/>
          <p:cNvSpPr/>
          <p:nvPr/>
        </p:nvSpPr>
        <p:spPr>
          <a:xfrm>
            <a:off x="830610" y="5002115"/>
            <a:ext cx="98854" cy="98854"/>
          </a:xfrm>
          <a:prstGeom prst="ellipse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" name="Elipse 25"/>
          <p:cNvSpPr/>
          <p:nvPr/>
        </p:nvSpPr>
        <p:spPr>
          <a:xfrm>
            <a:off x="829198" y="5701849"/>
            <a:ext cx="98854" cy="98854"/>
          </a:xfrm>
          <a:prstGeom prst="ellipse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0" name="Elipse 29"/>
          <p:cNvSpPr/>
          <p:nvPr/>
        </p:nvSpPr>
        <p:spPr>
          <a:xfrm>
            <a:off x="822855" y="6459945"/>
            <a:ext cx="98854" cy="98854"/>
          </a:xfrm>
          <a:prstGeom prst="ellipse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5401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248900"/>
            <a:ext cx="523875" cy="522625"/>
          </a:xfrm>
          <a:prstGeom prst="rect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CuadroTexto 4"/>
          <p:cNvSpPr txBox="1"/>
          <p:nvPr/>
        </p:nvSpPr>
        <p:spPr>
          <a:xfrm>
            <a:off x="523874" y="325546"/>
            <a:ext cx="5537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>
                <a:latin typeface="Montserrat" panose="02000505000000020004" pitchFamily="2" charset="0"/>
              </a:rPr>
              <a:t>NUEVOS CONCEPTOS </a:t>
            </a:r>
            <a:r>
              <a:rPr lang="es-AR" sz="2000" b="1" dirty="0">
                <a:solidFill>
                  <a:srgbClr val="18A8B2"/>
                </a:solidFill>
                <a:latin typeface="Montserrat" panose="02000505000000020004" pitchFamily="2" charset="0"/>
              </a:rPr>
              <a:t>PEDAGÓGICOS</a:t>
            </a:r>
          </a:p>
        </p:txBody>
      </p:sp>
      <p:cxnSp>
        <p:nvCxnSpPr>
          <p:cNvPr id="6" name="Conector recto 5"/>
          <p:cNvCxnSpPr/>
          <p:nvPr/>
        </p:nvCxnSpPr>
        <p:spPr>
          <a:xfrm flipH="1">
            <a:off x="11692827" y="771525"/>
            <a:ext cx="499173" cy="0"/>
          </a:xfrm>
          <a:prstGeom prst="line">
            <a:avLst/>
          </a:prstGeom>
          <a:ln w="19050">
            <a:solidFill>
              <a:srgbClr val="18A8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910" y="-37458"/>
            <a:ext cx="1095340" cy="109534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23874" y="1329413"/>
            <a:ext cx="5993467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ED7D31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Aprendizaje a lo largo de la vida</a:t>
            </a:r>
            <a:endParaRPr lang="es-MX" sz="1600" dirty="0">
              <a:solidFill>
                <a:schemeClr val="dk1"/>
              </a:solidFill>
              <a:latin typeface="Montserrat Medium" panose="00000600000000000000" pitchFamily="2" charset="0"/>
              <a:ea typeface="Open Sans Light"/>
              <a:cs typeface="Open Sans Light"/>
              <a:sym typeface="Open Sans Light"/>
            </a:endParaRPr>
          </a:p>
          <a:p>
            <a:endParaRPr lang="es-MX" sz="1600" dirty="0">
              <a:solidFill>
                <a:srgbClr val="2B2B2D"/>
              </a:solidFill>
              <a:latin typeface="Montserrat Medium" panose="00000600000000000000" pitchFamily="2" charset="0"/>
              <a:ea typeface="Open Sans Light"/>
              <a:cs typeface="Open Sans Light"/>
              <a:sym typeface="Open Sans Light"/>
            </a:endParaRPr>
          </a:p>
          <a:p>
            <a:r>
              <a:rPr lang="es-MX" sz="1600" b="1" dirty="0">
                <a:solidFill>
                  <a:srgbClr val="ED7D31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Aprendizaje Oblicuo</a:t>
            </a:r>
            <a:endParaRPr lang="es-MX" sz="1600" b="1" dirty="0">
              <a:solidFill>
                <a:srgbClr val="ED7D31"/>
              </a:solidFill>
              <a:latin typeface="Montserrat" panose="00000500000000000000" pitchFamily="2" charset="0"/>
            </a:endParaRPr>
          </a:p>
          <a:p>
            <a:r>
              <a:rPr lang="es-MX" sz="1600" dirty="0">
                <a:solidFill>
                  <a:srgbClr val="2B2B2D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   </a:t>
            </a:r>
            <a:r>
              <a:rPr lang="es-MX" sz="1600" dirty="0">
                <a:solidFill>
                  <a:schemeClr val="dk1"/>
                </a:solidFill>
                <a:latin typeface="Montserrat Medium" panose="00000600000000000000" pitchFamily="2" charset="0"/>
                <a:ea typeface="Open Sans Light"/>
                <a:cs typeface="Open Sans Light"/>
                <a:sym typeface="Open Sans Light"/>
              </a:rPr>
              <a:t>Aprendizaje en cualquier lugar con el uso de la tecnología y Wireless.</a:t>
            </a:r>
          </a:p>
          <a:p>
            <a:r>
              <a:rPr lang="es-MX" sz="1600" dirty="0">
                <a:solidFill>
                  <a:schemeClr val="dk1"/>
                </a:solidFill>
                <a:latin typeface="Montserrat Medium" panose="00000600000000000000" pitchFamily="2" charset="0"/>
                <a:ea typeface="Open Sans Light"/>
                <a:cs typeface="Open Sans Light"/>
                <a:sym typeface="Open Sans Light"/>
              </a:rPr>
              <a:t>   Implica repensar las actividades en escolares en relación a lo que sucede en otros contextos. </a:t>
            </a:r>
          </a:p>
          <a:p>
            <a:endParaRPr lang="es-MX" sz="1600" dirty="0">
              <a:solidFill>
                <a:srgbClr val="2B2B2D"/>
              </a:solidFill>
              <a:latin typeface="Montserrat Medium" panose="00000600000000000000" pitchFamily="2" charset="0"/>
              <a:ea typeface="Open Sans Light"/>
              <a:cs typeface="Open Sans Light"/>
              <a:sym typeface="Open Sans Light"/>
            </a:endParaRPr>
          </a:p>
          <a:p>
            <a:r>
              <a:rPr lang="es-MX" sz="1600" b="1" dirty="0">
                <a:solidFill>
                  <a:srgbClr val="ED7D31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STEAM</a:t>
            </a:r>
          </a:p>
          <a:p>
            <a:r>
              <a:rPr lang="es-MX" sz="1600" dirty="0">
                <a:solidFill>
                  <a:srgbClr val="2B2B2D"/>
                </a:solidFill>
                <a:latin typeface="Montserrat Medium" panose="00000600000000000000" pitchFamily="2" charset="0"/>
                <a:ea typeface="Open Sans Light"/>
                <a:cs typeface="Open Sans Light"/>
                <a:sym typeface="Open Sans Light"/>
              </a:rPr>
              <a:t>   Ciencia | Tecnología | Ingeniería | Arte | Matemáticas</a:t>
            </a:r>
          </a:p>
          <a:p>
            <a:pPr lvl="1"/>
            <a:r>
              <a:rPr lang="es-ES" sz="1600" dirty="0">
                <a:solidFill>
                  <a:srgbClr val="2B2B2D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Desarrollo de conocimiento transversal</a:t>
            </a:r>
          </a:p>
          <a:p>
            <a:pPr lvl="1"/>
            <a:r>
              <a:rPr lang="es-MX" sz="1600" dirty="0">
                <a:solidFill>
                  <a:srgbClr val="2B2B2D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Aprendizaje contextualizado y significativo</a:t>
            </a:r>
          </a:p>
          <a:p>
            <a:pPr lvl="1"/>
            <a:r>
              <a:rPr lang="es-MX" sz="1600" dirty="0">
                <a:solidFill>
                  <a:srgbClr val="2B2B2D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Atractivo para las nuevas generaciones</a:t>
            </a:r>
          </a:p>
          <a:p>
            <a:endParaRPr lang="es-MX" sz="1600" dirty="0">
              <a:solidFill>
                <a:srgbClr val="2B2B2D"/>
              </a:solidFill>
              <a:latin typeface="Montserrat" panose="00000500000000000000" pitchFamily="2" charset="0"/>
              <a:ea typeface="Open Sans Light"/>
              <a:cs typeface="Open Sans Light"/>
              <a:sym typeface="Open Sans Light"/>
            </a:endParaRPr>
          </a:p>
          <a:p>
            <a:r>
              <a:rPr lang="es-MX" sz="1600" dirty="0">
                <a:solidFill>
                  <a:srgbClr val="2B2B2D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   </a:t>
            </a:r>
            <a:r>
              <a:rPr lang="es-MX" sz="1600" dirty="0">
                <a:solidFill>
                  <a:srgbClr val="2B2B2D"/>
                </a:solidFill>
                <a:latin typeface="Montserrat Medium" panose="00000600000000000000" pitchFamily="2" charset="0"/>
                <a:ea typeface="Open Sans Light"/>
                <a:cs typeface="Open Sans Light"/>
                <a:sym typeface="Open Sans Light"/>
              </a:rPr>
              <a:t>Habilidades del S. XXI</a:t>
            </a:r>
          </a:p>
          <a:p>
            <a:endParaRPr lang="es-MX" sz="1600" dirty="0">
              <a:solidFill>
                <a:srgbClr val="2B2B2D"/>
              </a:solidFill>
              <a:latin typeface="Montserrat" panose="00000500000000000000" pitchFamily="2" charset="0"/>
              <a:ea typeface="Open Sans Light"/>
              <a:cs typeface="Open Sans Light"/>
              <a:sym typeface="Open Sans Light"/>
            </a:endParaRPr>
          </a:p>
          <a:p>
            <a:r>
              <a:rPr lang="es-MX" sz="1600" dirty="0">
                <a:solidFill>
                  <a:srgbClr val="2B2B2D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   </a:t>
            </a:r>
            <a:r>
              <a:rPr lang="es-MX" sz="1600" dirty="0">
                <a:solidFill>
                  <a:srgbClr val="2B2B2D"/>
                </a:solidFill>
                <a:latin typeface="Montserrat Medium" panose="00000600000000000000" pitchFamily="2" charset="0"/>
                <a:ea typeface="Open Sans Light"/>
                <a:cs typeface="Open Sans Light"/>
                <a:sym typeface="Open Sans Light"/>
              </a:rPr>
              <a:t>Enseñanza basada en proyectos</a:t>
            </a:r>
            <a:endParaRPr lang="es-MX" sz="1600" dirty="0">
              <a:latin typeface="Montserrat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es-ES" dirty="0">
              <a:latin typeface="Montserrat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es-AR" dirty="0"/>
          </a:p>
        </p:txBody>
      </p:sp>
      <p:sp>
        <p:nvSpPr>
          <p:cNvPr id="11" name="Elipse 10"/>
          <p:cNvSpPr/>
          <p:nvPr/>
        </p:nvSpPr>
        <p:spPr>
          <a:xfrm>
            <a:off x="573303" y="2691816"/>
            <a:ext cx="98854" cy="98854"/>
          </a:xfrm>
          <a:prstGeom prst="ellipse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Elipse 13"/>
          <p:cNvSpPr/>
          <p:nvPr/>
        </p:nvSpPr>
        <p:spPr>
          <a:xfrm>
            <a:off x="573303" y="2207736"/>
            <a:ext cx="98854" cy="98854"/>
          </a:xfrm>
          <a:prstGeom prst="ellipse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Elipse 16"/>
          <p:cNvSpPr/>
          <p:nvPr/>
        </p:nvSpPr>
        <p:spPr>
          <a:xfrm>
            <a:off x="573303" y="3650921"/>
            <a:ext cx="98854" cy="98854"/>
          </a:xfrm>
          <a:prstGeom prst="ellipse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Flecha derecha 17"/>
          <p:cNvSpPr/>
          <p:nvPr/>
        </p:nvSpPr>
        <p:spPr>
          <a:xfrm>
            <a:off x="888274" y="4132153"/>
            <a:ext cx="148046" cy="113211"/>
          </a:xfrm>
          <a:prstGeom prst="rightArrow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Elipse 18"/>
          <p:cNvSpPr/>
          <p:nvPr/>
        </p:nvSpPr>
        <p:spPr>
          <a:xfrm>
            <a:off x="573303" y="4860114"/>
            <a:ext cx="98854" cy="98854"/>
          </a:xfrm>
          <a:prstGeom prst="ellipse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Flecha derecha 21"/>
          <p:cNvSpPr/>
          <p:nvPr/>
        </p:nvSpPr>
        <p:spPr>
          <a:xfrm>
            <a:off x="888274" y="3883959"/>
            <a:ext cx="148046" cy="113211"/>
          </a:xfrm>
          <a:prstGeom prst="rightArrow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Flecha derecha 22"/>
          <p:cNvSpPr/>
          <p:nvPr/>
        </p:nvSpPr>
        <p:spPr>
          <a:xfrm>
            <a:off x="888274" y="4364393"/>
            <a:ext cx="148046" cy="113211"/>
          </a:xfrm>
          <a:prstGeom prst="rightArrow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Elipse 23"/>
          <p:cNvSpPr/>
          <p:nvPr/>
        </p:nvSpPr>
        <p:spPr>
          <a:xfrm>
            <a:off x="573303" y="5386984"/>
            <a:ext cx="98854" cy="98854"/>
          </a:xfrm>
          <a:prstGeom prst="ellipse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0" t="6563" r="930" b="621"/>
          <a:stretch/>
        </p:blipFill>
        <p:spPr>
          <a:xfrm>
            <a:off x="9665298" y="1041378"/>
            <a:ext cx="1927794" cy="268126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966" y="1097282"/>
            <a:ext cx="2433700" cy="139200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228" y="5085943"/>
            <a:ext cx="1927794" cy="108803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508"/>
          <a:stretch/>
        </p:blipFill>
        <p:spPr>
          <a:xfrm>
            <a:off x="9683228" y="3800747"/>
            <a:ext cx="1927794" cy="120155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2"/>
          <a:stretch/>
        </p:blipFill>
        <p:spPr>
          <a:xfrm>
            <a:off x="7190636" y="2483224"/>
            <a:ext cx="2437030" cy="381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3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452" y="921897"/>
            <a:ext cx="1477519" cy="1477519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942" y="4517821"/>
            <a:ext cx="1360058" cy="1801449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465" y="4943421"/>
            <a:ext cx="1403103" cy="140310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566" y="4882580"/>
            <a:ext cx="1463944" cy="1463944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941" y="953603"/>
            <a:ext cx="1283478" cy="128347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248900"/>
            <a:ext cx="523875" cy="522625"/>
          </a:xfrm>
          <a:prstGeom prst="rect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CuadroTexto 4"/>
          <p:cNvSpPr txBox="1"/>
          <p:nvPr/>
        </p:nvSpPr>
        <p:spPr>
          <a:xfrm>
            <a:off x="523875" y="325546"/>
            <a:ext cx="6172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>
                <a:latin typeface="Montserrat" panose="02000505000000020004" pitchFamily="2" charset="0"/>
              </a:rPr>
              <a:t>CONCEPTOS Y/O ALGUNAS  </a:t>
            </a:r>
            <a:r>
              <a:rPr lang="es-AR" sz="2000" b="1" dirty="0">
                <a:solidFill>
                  <a:srgbClr val="18A8B2"/>
                </a:solidFill>
                <a:latin typeface="Montserrat" panose="02000505000000020004" pitchFamily="2" charset="0"/>
              </a:rPr>
              <a:t>REFLEXIONES</a:t>
            </a:r>
          </a:p>
        </p:txBody>
      </p:sp>
      <p:cxnSp>
        <p:nvCxnSpPr>
          <p:cNvPr id="6" name="Conector recto 5"/>
          <p:cNvCxnSpPr/>
          <p:nvPr/>
        </p:nvCxnSpPr>
        <p:spPr>
          <a:xfrm flipH="1">
            <a:off x="11692827" y="771525"/>
            <a:ext cx="499173" cy="0"/>
          </a:xfrm>
          <a:prstGeom prst="line">
            <a:avLst/>
          </a:prstGeom>
          <a:ln w="19050">
            <a:solidFill>
              <a:srgbClr val="18A8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910" y="-37458"/>
            <a:ext cx="1095340" cy="109534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23876" y="1219324"/>
            <a:ext cx="8069618" cy="544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b="1" dirty="0">
                <a:solidFill>
                  <a:srgbClr val="ED7D31"/>
                </a:solidFill>
                <a:latin typeface="Montserrat" panose="00000500000000000000" pitchFamily="2" charset="0"/>
                <a:ea typeface="Open Sans Light"/>
                <a:cs typeface="Open Sans Light"/>
                <a:sym typeface="Open Sans Light"/>
              </a:rPr>
              <a:t>Beneficios.</a:t>
            </a:r>
            <a:endParaRPr lang="es-MX" dirty="0">
              <a:solidFill>
                <a:srgbClr val="ED7D31"/>
              </a:solidFill>
            </a:endParaRPr>
          </a:p>
          <a:p>
            <a:pPr lvl="0">
              <a:lnSpc>
                <a:spcPct val="107000"/>
              </a:lnSpc>
              <a:buClr>
                <a:srgbClr val="1C1E21"/>
              </a:buClr>
              <a:buSzPts val="1000"/>
            </a:pPr>
            <a:r>
              <a:rPr lang="es-MX" dirty="0">
                <a:solidFill>
                  <a:srgbClr val="1C1E21"/>
                </a:solidFill>
                <a:latin typeface="Montserrat" panose="00000500000000000000" pitchFamily="2" charset="0"/>
                <a:ea typeface="Georgia"/>
                <a:cs typeface="Georgia"/>
                <a:sym typeface="Georgia"/>
              </a:rPr>
              <a:t>  Ayuda a encontrar </a:t>
            </a:r>
            <a:r>
              <a:rPr lang="es-MX" b="1" dirty="0">
                <a:solidFill>
                  <a:srgbClr val="1C1E21"/>
                </a:solidFill>
                <a:latin typeface="Montserrat" panose="00000500000000000000" pitchFamily="2" charset="0"/>
                <a:ea typeface="Georgia"/>
                <a:cs typeface="Georgia"/>
                <a:sym typeface="Georgia"/>
              </a:rPr>
              <a:t>soluciones creativas a los problemas</a:t>
            </a:r>
            <a:r>
              <a:rPr lang="es-MX" dirty="0">
                <a:solidFill>
                  <a:srgbClr val="1C1E21"/>
                </a:solidFill>
                <a:latin typeface="Montserrat" panose="00000500000000000000" pitchFamily="2" charset="0"/>
                <a:ea typeface="Georgia"/>
                <a:cs typeface="Georgia"/>
                <a:sym typeface="Georgia"/>
              </a:rPr>
              <a:t>.</a:t>
            </a:r>
            <a:br>
              <a:rPr lang="es-MX" dirty="0">
                <a:solidFill>
                  <a:srgbClr val="1C1E21"/>
                </a:solidFill>
                <a:latin typeface="Montserrat" panose="00000500000000000000" pitchFamily="2" charset="0"/>
                <a:ea typeface="Georgia"/>
                <a:cs typeface="Georgia"/>
                <a:sym typeface="Georgia"/>
              </a:rPr>
            </a:br>
            <a:endParaRPr lang="es-MX" dirty="0">
              <a:solidFill>
                <a:schemeClr val="dk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  <a:p>
            <a:pPr lvl="0">
              <a:lnSpc>
                <a:spcPct val="107000"/>
              </a:lnSpc>
              <a:spcBef>
                <a:spcPts val="900"/>
              </a:spcBef>
              <a:buClr>
                <a:srgbClr val="1C1E21"/>
              </a:buClr>
              <a:buSzPts val="1000"/>
            </a:pPr>
            <a:r>
              <a:rPr lang="es-MX" b="1" dirty="0">
                <a:solidFill>
                  <a:srgbClr val="1C1E21"/>
                </a:solidFill>
                <a:latin typeface="Montserrat" panose="00000500000000000000" pitchFamily="2" charset="0"/>
                <a:ea typeface="Georgia"/>
                <a:cs typeface="Georgia"/>
                <a:sym typeface="Georgia"/>
              </a:rPr>
              <a:t>  Desarrolla el autoestima </a:t>
            </a:r>
            <a:r>
              <a:rPr lang="es-MX" dirty="0">
                <a:solidFill>
                  <a:srgbClr val="1C1E21"/>
                </a:solidFill>
                <a:latin typeface="Montserrat" panose="00000500000000000000" pitchFamily="2" charset="0"/>
                <a:ea typeface="Georgia"/>
                <a:cs typeface="Georgia"/>
                <a:sym typeface="Georgia"/>
              </a:rPr>
              <a:t>al sentirse capaces de lograr sus metas.</a:t>
            </a:r>
            <a:br>
              <a:rPr lang="es-MX" dirty="0">
                <a:solidFill>
                  <a:srgbClr val="1C1E21"/>
                </a:solidFill>
                <a:latin typeface="Montserrat" panose="00000500000000000000" pitchFamily="2" charset="0"/>
                <a:ea typeface="Georgia"/>
                <a:cs typeface="Georgia"/>
                <a:sym typeface="Georgia"/>
              </a:rPr>
            </a:br>
            <a:endParaRPr lang="es-MX" dirty="0">
              <a:solidFill>
                <a:schemeClr val="dk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  <a:p>
            <a:pPr lvl="0">
              <a:lnSpc>
                <a:spcPct val="107000"/>
              </a:lnSpc>
              <a:spcBef>
                <a:spcPts val="900"/>
              </a:spcBef>
              <a:buClr>
                <a:srgbClr val="1C1E21"/>
              </a:buClr>
              <a:buSzPts val="1000"/>
            </a:pPr>
            <a:r>
              <a:rPr lang="es-MX" dirty="0">
                <a:solidFill>
                  <a:srgbClr val="1C1E21"/>
                </a:solidFill>
                <a:latin typeface="Montserrat" panose="00000500000000000000" pitchFamily="2" charset="0"/>
                <a:ea typeface="Georgia"/>
                <a:cs typeface="Georgia"/>
                <a:sym typeface="Georgia"/>
              </a:rPr>
              <a:t>  Desarrolla el </a:t>
            </a:r>
            <a:r>
              <a:rPr lang="es-MX" b="1" dirty="0">
                <a:solidFill>
                  <a:srgbClr val="1C1E21"/>
                </a:solidFill>
                <a:latin typeface="Montserrat" panose="00000500000000000000" pitchFamily="2" charset="0"/>
                <a:ea typeface="Georgia"/>
                <a:cs typeface="Georgia"/>
                <a:sym typeface="Georgia"/>
              </a:rPr>
              <a:t>pensamiento crítico </a:t>
            </a:r>
            <a:r>
              <a:rPr lang="es-MX" dirty="0">
                <a:solidFill>
                  <a:srgbClr val="1C1E21"/>
                </a:solidFill>
                <a:latin typeface="Montserrat" panose="00000500000000000000" pitchFamily="2" charset="0"/>
                <a:ea typeface="Georgia"/>
                <a:cs typeface="Georgia"/>
                <a:sym typeface="Georgia"/>
              </a:rPr>
              <a:t>ante las situaciones.</a:t>
            </a:r>
            <a:br>
              <a:rPr lang="es-MX" dirty="0">
                <a:solidFill>
                  <a:srgbClr val="1C1E21"/>
                </a:solidFill>
                <a:latin typeface="Montserrat" panose="00000500000000000000" pitchFamily="2" charset="0"/>
                <a:ea typeface="Georgia"/>
                <a:cs typeface="Georgia"/>
                <a:sym typeface="Georgia"/>
              </a:rPr>
            </a:br>
            <a:endParaRPr lang="es-MX" dirty="0">
              <a:solidFill>
                <a:schemeClr val="dk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  <a:p>
            <a:pPr lvl="0">
              <a:lnSpc>
                <a:spcPct val="107000"/>
              </a:lnSpc>
              <a:spcBef>
                <a:spcPts val="900"/>
              </a:spcBef>
              <a:buClr>
                <a:srgbClr val="1C1E21"/>
              </a:buClr>
              <a:buSzPts val="1000"/>
            </a:pPr>
            <a:r>
              <a:rPr lang="es-MX" dirty="0">
                <a:solidFill>
                  <a:srgbClr val="1C1E21"/>
                </a:solidFill>
                <a:latin typeface="Montserrat" panose="00000500000000000000" pitchFamily="2" charset="0"/>
                <a:ea typeface="Georgia"/>
                <a:cs typeface="Georgia"/>
                <a:sym typeface="Georgia"/>
              </a:rPr>
              <a:t>  A través de la experimentación </a:t>
            </a:r>
            <a:r>
              <a:rPr lang="es-MX" b="1" dirty="0">
                <a:solidFill>
                  <a:srgbClr val="1C1E21"/>
                </a:solidFill>
                <a:latin typeface="Montserrat" panose="00000500000000000000" pitchFamily="2" charset="0"/>
                <a:ea typeface="Georgia"/>
                <a:cs typeface="Georgia"/>
                <a:sym typeface="Georgia"/>
              </a:rPr>
              <a:t>aumenta la retención del conocimiento </a:t>
            </a:r>
            <a:r>
              <a:rPr lang="es-MX" dirty="0">
                <a:solidFill>
                  <a:srgbClr val="1C1E21"/>
                </a:solidFill>
                <a:latin typeface="Montserrat" panose="00000500000000000000" pitchFamily="2" charset="0"/>
                <a:ea typeface="Georgia"/>
                <a:cs typeface="Georgia"/>
                <a:sym typeface="Georgia"/>
              </a:rPr>
              <a:t>adquirido.</a:t>
            </a:r>
            <a:br>
              <a:rPr lang="es-MX" dirty="0">
                <a:solidFill>
                  <a:srgbClr val="1C1E21"/>
                </a:solidFill>
                <a:latin typeface="Montserrat" panose="00000500000000000000" pitchFamily="2" charset="0"/>
                <a:ea typeface="Georgia"/>
                <a:cs typeface="Georgia"/>
                <a:sym typeface="Georgia"/>
              </a:rPr>
            </a:br>
            <a:endParaRPr lang="es-MX" dirty="0">
              <a:solidFill>
                <a:schemeClr val="dk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  <a:p>
            <a:pPr lvl="0">
              <a:lnSpc>
                <a:spcPct val="107000"/>
              </a:lnSpc>
              <a:spcBef>
                <a:spcPts val="900"/>
              </a:spcBef>
              <a:buClr>
                <a:srgbClr val="1C1E21"/>
              </a:buClr>
              <a:buSzPts val="1000"/>
            </a:pPr>
            <a:r>
              <a:rPr lang="es-MX" dirty="0">
                <a:solidFill>
                  <a:srgbClr val="1C1E21"/>
                </a:solidFill>
                <a:latin typeface="Montserrat" panose="00000500000000000000" pitchFamily="2" charset="0"/>
                <a:ea typeface="Georgia"/>
                <a:cs typeface="Georgia"/>
                <a:sym typeface="Georgia"/>
              </a:rPr>
              <a:t>  La </a:t>
            </a:r>
            <a:r>
              <a:rPr lang="es-MX" b="1" dirty="0">
                <a:solidFill>
                  <a:srgbClr val="1C1E21"/>
                </a:solidFill>
                <a:latin typeface="Montserrat" panose="00000500000000000000" pitchFamily="2" charset="0"/>
                <a:ea typeface="Georgia"/>
                <a:cs typeface="Georgia"/>
                <a:sym typeface="Georgia"/>
              </a:rPr>
              <a:t>tecnología se vuelve familiar y comprensible.</a:t>
            </a:r>
          </a:p>
          <a:p>
            <a:pPr lvl="0">
              <a:lnSpc>
                <a:spcPct val="107000"/>
              </a:lnSpc>
              <a:spcBef>
                <a:spcPts val="900"/>
              </a:spcBef>
              <a:buClr>
                <a:srgbClr val="1C1E21"/>
              </a:buClr>
              <a:buSzPts val="1000"/>
            </a:pPr>
            <a:endParaRPr lang="es-MX" b="1" dirty="0">
              <a:solidFill>
                <a:srgbClr val="1C1E21"/>
              </a:solidFill>
              <a:latin typeface="Montserrat" panose="00000500000000000000" pitchFamily="2" charset="0"/>
              <a:ea typeface="Calibri"/>
              <a:cs typeface="Calibri"/>
              <a:sym typeface="Georgia"/>
            </a:endParaRPr>
          </a:p>
          <a:p>
            <a:pPr lvl="0">
              <a:lnSpc>
                <a:spcPct val="107000"/>
              </a:lnSpc>
              <a:spcBef>
                <a:spcPts val="900"/>
              </a:spcBef>
              <a:buClr>
                <a:srgbClr val="1C1E21"/>
              </a:buClr>
              <a:buSzPts val="1000"/>
            </a:pPr>
            <a:r>
              <a:rPr lang="es-MX" b="1" dirty="0">
                <a:solidFill>
                  <a:srgbClr val="1C1E21"/>
                </a:solidFill>
                <a:latin typeface="Montserrat" panose="00000500000000000000" pitchFamily="2" charset="0"/>
                <a:ea typeface="Calibri"/>
                <a:cs typeface="Calibri"/>
                <a:sym typeface="Georgia"/>
              </a:rPr>
              <a:t>   Aprender a Aprender</a:t>
            </a:r>
            <a:endParaRPr lang="es-MX" b="1" dirty="0">
              <a:solidFill>
                <a:schemeClr val="dk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  <a:p>
            <a:pPr>
              <a:lnSpc>
                <a:spcPct val="150000"/>
              </a:lnSpc>
            </a:pPr>
            <a:endParaRPr lang="es-MX" dirty="0">
              <a:solidFill>
                <a:schemeClr val="dk1"/>
              </a:solidFill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  <a:p>
            <a:endParaRPr lang="es-AR" dirty="0"/>
          </a:p>
        </p:txBody>
      </p:sp>
      <p:sp>
        <p:nvSpPr>
          <p:cNvPr id="13" name="Elipse 12"/>
          <p:cNvSpPr/>
          <p:nvPr/>
        </p:nvSpPr>
        <p:spPr>
          <a:xfrm>
            <a:off x="573303" y="1775107"/>
            <a:ext cx="98854" cy="98854"/>
          </a:xfrm>
          <a:prstGeom prst="ellipse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Elipse 13"/>
          <p:cNvSpPr/>
          <p:nvPr/>
        </p:nvSpPr>
        <p:spPr>
          <a:xfrm>
            <a:off x="573303" y="2488333"/>
            <a:ext cx="98854" cy="98854"/>
          </a:xfrm>
          <a:prstGeom prst="ellipse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Elipse 14"/>
          <p:cNvSpPr/>
          <p:nvPr/>
        </p:nvSpPr>
        <p:spPr>
          <a:xfrm>
            <a:off x="573303" y="3195593"/>
            <a:ext cx="98854" cy="98854"/>
          </a:xfrm>
          <a:prstGeom prst="ellipse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Elipse 15"/>
          <p:cNvSpPr/>
          <p:nvPr/>
        </p:nvSpPr>
        <p:spPr>
          <a:xfrm>
            <a:off x="573303" y="3886539"/>
            <a:ext cx="98854" cy="98854"/>
          </a:xfrm>
          <a:prstGeom prst="ellipse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Elipse 16"/>
          <p:cNvSpPr/>
          <p:nvPr/>
        </p:nvSpPr>
        <p:spPr>
          <a:xfrm>
            <a:off x="573303" y="4884584"/>
            <a:ext cx="98854" cy="98854"/>
          </a:xfrm>
          <a:prstGeom prst="ellipse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073" y="2333558"/>
            <a:ext cx="3299927" cy="2085865"/>
          </a:xfrm>
          <a:prstGeom prst="rect">
            <a:avLst/>
          </a:prstGeom>
        </p:spPr>
      </p:pic>
      <p:cxnSp>
        <p:nvCxnSpPr>
          <p:cNvPr id="20" name="Conector recto 19"/>
          <p:cNvCxnSpPr/>
          <p:nvPr/>
        </p:nvCxnSpPr>
        <p:spPr>
          <a:xfrm flipH="1">
            <a:off x="573303" y="6414793"/>
            <a:ext cx="7712281" cy="0"/>
          </a:xfrm>
          <a:prstGeom prst="line">
            <a:avLst/>
          </a:prstGeom>
          <a:ln w="28575">
            <a:solidFill>
              <a:srgbClr val="18A8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>
            <a:extLst>
              <a:ext uri="{FF2B5EF4-FFF2-40B4-BE49-F238E27FC236}">
                <a16:creationId xmlns:a16="http://schemas.microsoft.com/office/drawing/2014/main" id="{B5B51174-888E-463E-92E7-A562F1733B0F}"/>
              </a:ext>
            </a:extLst>
          </p:cNvPr>
          <p:cNvSpPr/>
          <p:nvPr/>
        </p:nvSpPr>
        <p:spPr>
          <a:xfrm>
            <a:off x="573299" y="5690125"/>
            <a:ext cx="98854" cy="98854"/>
          </a:xfrm>
          <a:prstGeom prst="ellipse">
            <a:avLst/>
          </a:prstGeom>
          <a:solidFill>
            <a:srgbClr val="18A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2421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7053</TotalTime>
  <Words>568</Words>
  <Application>Microsoft Office PowerPoint</Application>
  <PresentationFormat>Panorámica</PresentationFormat>
  <Paragraphs>105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1" baseType="lpstr">
      <vt:lpstr>Calibri Light</vt:lpstr>
      <vt:lpstr>Calibri</vt:lpstr>
      <vt:lpstr>Montserrat BOLD</vt:lpstr>
      <vt:lpstr>Georgia</vt:lpstr>
      <vt:lpstr>Montserrat</vt:lpstr>
      <vt:lpstr>Montserrat Medium</vt:lpstr>
      <vt:lpstr>Arial</vt:lpstr>
      <vt:lpstr>Open Sans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Diego Fuentes</dc:creator>
  <cp:lastModifiedBy>Martin</cp:lastModifiedBy>
  <cp:revision>115</cp:revision>
  <dcterms:created xsi:type="dcterms:W3CDTF">2019-06-12T14:11:39Z</dcterms:created>
  <dcterms:modified xsi:type="dcterms:W3CDTF">2019-09-25T12:54:25Z</dcterms:modified>
</cp:coreProperties>
</file>