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5"/>
  </p:notesMasterIdLst>
  <p:sldIdLst>
    <p:sldId id="531" r:id="rId4"/>
    <p:sldId id="538" r:id="rId5"/>
    <p:sldId id="541" r:id="rId6"/>
    <p:sldId id="542" r:id="rId7"/>
    <p:sldId id="537" r:id="rId8"/>
    <p:sldId id="539" r:id="rId9"/>
    <p:sldId id="540" r:id="rId10"/>
    <p:sldId id="536" r:id="rId11"/>
    <p:sldId id="505" r:id="rId12"/>
    <p:sldId id="518" r:id="rId13"/>
    <p:sldId id="533" r:id="rId14"/>
    <p:sldId id="524" r:id="rId15"/>
    <p:sldId id="472" r:id="rId16"/>
    <p:sldId id="517" r:id="rId17"/>
    <p:sldId id="421" r:id="rId18"/>
    <p:sldId id="520" r:id="rId19"/>
    <p:sldId id="534" r:id="rId20"/>
    <p:sldId id="535" r:id="rId21"/>
    <p:sldId id="485" r:id="rId22"/>
    <p:sldId id="486" r:id="rId23"/>
    <p:sldId id="521" r:id="rId24"/>
    <p:sldId id="502" r:id="rId25"/>
    <p:sldId id="526" r:id="rId26"/>
    <p:sldId id="509" r:id="rId27"/>
    <p:sldId id="527" r:id="rId28"/>
    <p:sldId id="528" r:id="rId29"/>
    <p:sldId id="529" r:id="rId30"/>
    <p:sldId id="530" r:id="rId31"/>
    <p:sldId id="543" r:id="rId32"/>
    <p:sldId id="492" r:id="rId33"/>
    <p:sldId id="488" r:id="rId34"/>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CBC"/>
    <a:srgbClr val="FF949A"/>
    <a:srgbClr val="FFADB2"/>
    <a:srgbClr val="0B7F5F"/>
    <a:srgbClr val="B22830"/>
    <a:srgbClr val="9DFFB6"/>
    <a:srgbClr val="B21F2E"/>
    <a:srgbClr val="B9FFEB"/>
    <a:srgbClr val="6CFFD6"/>
    <a:srgbClr val="508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8401" autoAdjust="0"/>
  </p:normalViewPr>
  <p:slideViewPr>
    <p:cSldViewPr>
      <p:cViewPr varScale="1">
        <p:scale>
          <a:sx n="66" d="100"/>
          <a:sy n="66" d="100"/>
        </p:scale>
        <p:origin x="64" y="1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21A94-8832-4614-9E50-DB1888A080F5}"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CL"/>
        </a:p>
      </dgm:t>
    </dgm:pt>
    <dgm:pt modelId="{1DDF5F64-4C45-4B04-9573-CAD15FA29AE5}">
      <dgm:prSet phldrT="[Texto]" custT="1"/>
      <dgm:spPr/>
      <dgm:t>
        <a:bodyPr/>
        <a:lstStyle/>
        <a:p>
          <a:r>
            <a:rPr lang="es-CL" sz="1000" dirty="0" smtClean="0"/>
            <a:t>1997</a:t>
          </a:r>
        </a:p>
      </dgm:t>
    </dgm:pt>
    <dgm:pt modelId="{DE1CAC02-C109-44C3-8E6A-E4D4AC52CFE6}" type="parTrans" cxnId="{CE791325-EA7E-4114-9E89-47D83CE802B0}">
      <dgm:prSet/>
      <dgm:spPr/>
      <dgm:t>
        <a:bodyPr/>
        <a:lstStyle/>
        <a:p>
          <a:endParaRPr lang="es-CL" sz="1000"/>
        </a:p>
      </dgm:t>
    </dgm:pt>
    <dgm:pt modelId="{9E9F58F8-7AE3-49AD-9444-7CE4BE557B87}" type="sibTrans" cxnId="{CE791325-EA7E-4114-9E89-47D83CE802B0}">
      <dgm:prSet/>
      <dgm:spPr/>
      <dgm:t>
        <a:bodyPr/>
        <a:lstStyle/>
        <a:p>
          <a:endParaRPr lang="es-CL" sz="1000"/>
        </a:p>
      </dgm:t>
    </dgm:pt>
    <dgm:pt modelId="{864724EC-B60F-405E-97C2-8E79A6CCD6E0}">
      <dgm:prSet phldrT="[Texto]" custT="1"/>
      <dgm:spPr/>
      <dgm:t>
        <a:bodyPr/>
        <a:lstStyle/>
        <a:p>
          <a:r>
            <a:rPr lang="es-CL" sz="1000" b="0" dirty="0" smtClean="0"/>
            <a:t>2004 </a:t>
          </a:r>
        </a:p>
      </dgm:t>
    </dgm:pt>
    <dgm:pt modelId="{6F418D5F-C44B-41AC-9F82-ACB9F7601A3E}" type="parTrans" cxnId="{83FD41CA-18F2-44D0-89DE-2EE8A1420F6E}">
      <dgm:prSet/>
      <dgm:spPr/>
      <dgm:t>
        <a:bodyPr/>
        <a:lstStyle/>
        <a:p>
          <a:endParaRPr lang="es-CL" sz="1000"/>
        </a:p>
      </dgm:t>
    </dgm:pt>
    <dgm:pt modelId="{266396B8-D7C7-4FF8-AF26-AB317A680015}" type="sibTrans" cxnId="{83FD41CA-18F2-44D0-89DE-2EE8A1420F6E}">
      <dgm:prSet/>
      <dgm:spPr/>
      <dgm:t>
        <a:bodyPr/>
        <a:lstStyle/>
        <a:p>
          <a:endParaRPr lang="es-CL" sz="1000"/>
        </a:p>
      </dgm:t>
    </dgm:pt>
    <dgm:pt modelId="{50FBC945-2490-4043-8603-85A44D3F3B7B}">
      <dgm:prSet phldrT="[Texto]" custT="1"/>
      <dgm:spPr>
        <a:solidFill>
          <a:schemeClr val="accent3"/>
        </a:solidFill>
        <a:ln>
          <a:solidFill>
            <a:schemeClr val="accent3"/>
          </a:solidFill>
        </a:ln>
      </dgm:spPr>
      <dgm:t>
        <a:bodyPr/>
        <a:lstStyle/>
        <a:p>
          <a:r>
            <a:rPr lang="es-CL" sz="1000" dirty="0" smtClean="0"/>
            <a:t>2006</a:t>
          </a:r>
          <a:endParaRPr lang="es-CL" sz="1000" dirty="0"/>
        </a:p>
      </dgm:t>
    </dgm:pt>
    <dgm:pt modelId="{F9290E16-90DD-4E0D-8B35-760B3170F804}" type="parTrans" cxnId="{7B2E8D09-CE1A-4FA2-B780-45994FD32B7A}">
      <dgm:prSet/>
      <dgm:spPr/>
      <dgm:t>
        <a:bodyPr/>
        <a:lstStyle/>
        <a:p>
          <a:endParaRPr lang="es-CL" sz="1000"/>
        </a:p>
      </dgm:t>
    </dgm:pt>
    <dgm:pt modelId="{9C43EC24-527F-4A65-A40B-F77D1448C47E}" type="sibTrans" cxnId="{7B2E8D09-CE1A-4FA2-B780-45994FD32B7A}">
      <dgm:prSet/>
      <dgm:spPr>
        <a:solidFill>
          <a:schemeClr val="accent3"/>
        </a:solidFill>
      </dgm:spPr>
      <dgm:t>
        <a:bodyPr/>
        <a:lstStyle/>
        <a:p>
          <a:endParaRPr lang="es-CL" sz="1000"/>
        </a:p>
      </dgm:t>
    </dgm:pt>
    <dgm:pt modelId="{30EC8EAF-F199-437D-8F98-4101BFA73CDD}">
      <dgm:prSet custT="1"/>
      <dgm:spPr/>
      <dgm:t>
        <a:bodyPr/>
        <a:lstStyle/>
        <a:p>
          <a:r>
            <a:rPr lang="es-CL" sz="1000" dirty="0" smtClean="0"/>
            <a:t>Primer Plan Estratégico Institucional</a:t>
          </a:r>
        </a:p>
        <a:p>
          <a:r>
            <a:rPr lang="es-CL" sz="1000" dirty="0" smtClean="0"/>
            <a:t>Visión 2000</a:t>
          </a:r>
          <a:endParaRPr lang="es-CL" sz="1000" dirty="0"/>
        </a:p>
      </dgm:t>
    </dgm:pt>
    <dgm:pt modelId="{B2C30A3C-DB9A-4697-AE7C-038ECDA1DF21}" type="parTrans" cxnId="{9B97E324-2D03-4335-A0B3-7C578637C04F}">
      <dgm:prSet/>
      <dgm:spPr/>
      <dgm:t>
        <a:bodyPr/>
        <a:lstStyle/>
        <a:p>
          <a:endParaRPr lang="es-CL" sz="1000"/>
        </a:p>
      </dgm:t>
    </dgm:pt>
    <dgm:pt modelId="{7F457D10-C794-4C64-AD5A-B03A4C1450B6}" type="sibTrans" cxnId="{9B97E324-2D03-4335-A0B3-7C578637C04F}">
      <dgm:prSet/>
      <dgm:spPr/>
      <dgm:t>
        <a:bodyPr/>
        <a:lstStyle/>
        <a:p>
          <a:endParaRPr lang="es-CL" sz="1000"/>
        </a:p>
      </dgm:t>
    </dgm:pt>
    <dgm:pt modelId="{AD5CA95D-026E-4F34-8165-231B04D1A042}">
      <dgm:prSet custT="1"/>
      <dgm:spPr/>
      <dgm:t>
        <a:bodyPr/>
        <a:lstStyle/>
        <a:p>
          <a:r>
            <a:rPr lang="es-CL" sz="1000" dirty="0" smtClean="0"/>
            <a:t>Plan de Estratégico</a:t>
          </a:r>
        </a:p>
        <a:p>
          <a:r>
            <a:rPr lang="es-CL" sz="1000" dirty="0" smtClean="0"/>
            <a:t>Visión 2010</a:t>
          </a:r>
          <a:endParaRPr lang="es-CL" sz="1000" dirty="0"/>
        </a:p>
      </dgm:t>
    </dgm:pt>
    <dgm:pt modelId="{8E2FB5FB-E25B-42D5-B63E-68B32AA09EAD}" type="parTrans" cxnId="{7412DF19-F141-4E5E-98F7-D7DCF6DDC087}">
      <dgm:prSet/>
      <dgm:spPr/>
      <dgm:t>
        <a:bodyPr/>
        <a:lstStyle/>
        <a:p>
          <a:endParaRPr lang="es-CL" sz="1000"/>
        </a:p>
      </dgm:t>
    </dgm:pt>
    <dgm:pt modelId="{1E698B8A-ED14-4566-B1F0-54C8145A83F8}" type="sibTrans" cxnId="{7412DF19-F141-4E5E-98F7-D7DCF6DDC087}">
      <dgm:prSet/>
      <dgm:spPr/>
      <dgm:t>
        <a:bodyPr/>
        <a:lstStyle/>
        <a:p>
          <a:endParaRPr lang="es-CL" sz="1000"/>
        </a:p>
      </dgm:t>
    </dgm:pt>
    <dgm:pt modelId="{80823F18-DFDE-467A-8FC1-D83F2D86588D}">
      <dgm:prSet custT="1"/>
      <dgm:spPr>
        <a:ln>
          <a:solidFill>
            <a:schemeClr val="accent3"/>
          </a:solidFill>
        </a:ln>
      </dgm:spPr>
      <dgm:t>
        <a:bodyPr/>
        <a:lstStyle/>
        <a:p>
          <a:r>
            <a:rPr lang="es-CL" sz="1000" dirty="0" smtClean="0"/>
            <a:t>Revisión Plan Estratégico</a:t>
          </a:r>
        </a:p>
        <a:p>
          <a:r>
            <a:rPr lang="es-CL" sz="1000" dirty="0" smtClean="0"/>
            <a:t>Visión 2010</a:t>
          </a:r>
          <a:endParaRPr lang="es-CL" sz="1000" dirty="0"/>
        </a:p>
      </dgm:t>
    </dgm:pt>
    <dgm:pt modelId="{E78B5FE9-02E8-4586-B583-AC0B718EF12B}" type="parTrans" cxnId="{1B36A971-C44F-4A17-AC80-C5EF8B2616A8}">
      <dgm:prSet/>
      <dgm:spPr/>
      <dgm:t>
        <a:bodyPr/>
        <a:lstStyle/>
        <a:p>
          <a:endParaRPr lang="es-CL" sz="1000"/>
        </a:p>
      </dgm:t>
    </dgm:pt>
    <dgm:pt modelId="{7094151E-2461-4D2C-8B04-F04E6057F7A1}" type="sibTrans" cxnId="{1B36A971-C44F-4A17-AC80-C5EF8B2616A8}">
      <dgm:prSet/>
      <dgm:spPr/>
      <dgm:t>
        <a:bodyPr/>
        <a:lstStyle/>
        <a:p>
          <a:endParaRPr lang="es-CL" sz="1000"/>
        </a:p>
      </dgm:t>
    </dgm:pt>
    <dgm:pt modelId="{1F22964A-3616-4D6B-A098-ACEA1A4F763B}">
      <dgm:prSet custT="1"/>
      <dgm:spPr/>
      <dgm:t>
        <a:bodyPr/>
        <a:lstStyle/>
        <a:p>
          <a:r>
            <a:rPr lang="es-CL" sz="1000" dirty="0" smtClean="0"/>
            <a:t>2010</a:t>
          </a:r>
          <a:endParaRPr lang="es-CL" sz="1000" dirty="0"/>
        </a:p>
      </dgm:t>
    </dgm:pt>
    <dgm:pt modelId="{21CBC0D1-D2D7-4801-8673-C6FD21186225}" type="parTrans" cxnId="{F10A22AD-374D-4E49-962E-7D0A2DBB7AE4}">
      <dgm:prSet/>
      <dgm:spPr/>
      <dgm:t>
        <a:bodyPr/>
        <a:lstStyle/>
        <a:p>
          <a:endParaRPr lang="es-CL" sz="1000"/>
        </a:p>
      </dgm:t>
    </dgm:pt>
    <dgm:pt modelId="{88099064-DB0E-412D-857C-550950F48481}" type="sibTrans" cxnId="{F10A22AD-374D-4E49-962E-7D0A2DBB7AE4}">
      <dgm:prSet/>
      <dgm:spPr/>
      <dgm:t>
        <a:bodyPr/>
        <a:lstStyle/>
        <a:p>
          <a:endParaRPr lang="es-CL" sz="1000"/>
        </a:p>
      </dgm:t>
    </dgm:pt>
    <dgm:pt modelId="{6536A6A9-1464-4C95-A1D8-4DFE01B019B3}">
      <dgm:prSet custT="1"/>
      <dgm:spPr/>
      <dgm:t>
        <a:bodyPr/>
        <a:lstStyle/>
        <a:p>
          <a:r>
            <a:rPr lang="es-CL" sz="1000" dirty="0" smtClean="0"/>
            <a:t>Plan Estratégico 2015</a:t>
          </a:r>
          <a:endParaRPr lang="es-CL" sz="1000" dirty="0"/>
        </a:p>
      </dgm:t>
    </dgm:pt>
    <dgm:pt modelId="{85C94F7E-5403-4437-B076-B14139E15EBF}" type="parTrans" cxnId="{4255649B-3956-4415-BBC8-BD1B8A40CAB8}">
      <dgm:prSet/>
      <dgm:spPr/>
      <dgm:t>
        <a:bodyPr/>
        <a:lstStyle/>
        <a:p>
          <a:endParaRPr lang="es-CL" sz="1000"/>
        </a:p>
      </dgm:t>
    </dgm:pt>
    <dgm:pt modelId="{B0A7BCC0-3CA3-416E-9E07-F70A03B76DA0}" type="sibTrans" cxnId="{4255649B-3956-4415-BBC8-BD1B8A40CAB8}">
      <dgm:prSet/>
      <dgm:spPr/>
      <dgm:t>
        <a:bodyPr/>
        <a:lstStyle/>
        <a:p>
          <a:endParaRPr lang="es-CL" sz="1000"/>
        </a:p>
      </dgm:t>
    </dgm:pt>
    <dgm:pt modelId="{2E9D822E-FB9B-4CCD-9CBE-6D8631050DEF}">
      <dgm:prSet custT="1"/>
      <dgm:spPr/>
      <dgm:t>
        <a:bodyPr/>
        <a:lstStyle/>
        <a:p>
          <a:r>
            <a:rPr lang="es-CL" sz="1000" dirty="0" smtClean="0"/>
            <a:t>2015</a:t>
          </a:r>
          <a:endParaRPr lang="es-CL" sz="1000" dirty="0"/>
        </a:p>
      </dgm:t>
    </dgm:pt>
    <dgm:pt modelId="{D3D74F6F-93A3-419F-A933-DEAD52C1B798}" type="parTrans" cxnId="{82713ED1-6A3F-49DC-A1CA-354F45AB38B3}">
      <dgm:prSet/>
      <dgm:spPr/>
      <dgm:t>
        <a:bodyPr/>
        <a:lstStyle/>
        <a:p>
          <a:endParaRPr lang="es-CL" sz="1000"/>
        </a:p>
      </dgm:t>
    </dgm:pt>
    <dgm:pt modelId="{5D3E3743-5A75-4272-AC5E-23229CD0B205}" type="sibTrans" cxnId="{82713ED1-6A3F-49DC-A1CA-354F45AB38B3}">
      <dgm:prSet/>
      <dgm:spPr/>
      <dgm:t>
        <a:bodyPr/>
        <a:lstStyle/>
        <a:p>
          <a:endParaRPr lang="es-CL" sz="1000"/>
        </a:p>
      </dgm:t>
    </dgm:pt>
    <dgm:pt modelId="{7D396C93-2936-41BB-A221-B85EDF5CC2C0}">
      <dgm:prSet custT="1"/>
      <dgm:spPr/>
      <dgm:t>
        <a:bodyPr/>
        <a:lstStyle/>
        <a:p>
          <a:r>
            <a:rPr lang="es-CL" sz="1000" dirty="0" smtClean="0"/>
            <a:t>Formulación Plan Estratégico 2020</a:t>
          </a:r>
          <a:endParaRPr lang="es-CL" sz="1000" dirty="0"/>
        </a:p>
      </dgm:t>
    </dgm:pt>
    <dgm:pt modelId="{41A645E6-BA67-4CA3-8F71-9B70864A2F45}" type="parTrans" cxnId="{D72F5729-110A-4F1D-9351-905BFED39BAD}">
      <dgm:prSet/>
      <dgm:spPr/>
      <dgm:t>
        <a:bodyPr/>
        <a:lstStyle/>
        <a:p>
          <a:endParaRPr lang="es-CL" sz="1000"/>
        </a:p>
      </dgm:t>
    </dgm:pt>
    <dgm:pt modelId="{B4B77CC6-FA79-4D25-98EF-B04D80007028}" type="sibTrans" cxnId="{D72F5729-110A-4F1D-9351-905BFED39BAD}">
      <dgm:prSet/>
      <dgm:spPr/>
      <dgm:t>
        <a:bodyPr/>
        <a:lstStyle/>
        <a:p>
          <a:endParaRPr lang="es-CL" sz="1000"/>
        </a:p>
      </dgm:t>
    </dgm:pt>
    <dgm:pt modelId="{54F94F78-A284-4251-8861-A657F3818A9E}" type="pres">
      <dgm:prSet presAssocID="{F9921A94-8832-4614-9E50-DB1888A080F5}" presName="Name0" presStyleCnt="0">
        <dgm:presLayoutVars>
          <dgm:dir/>
          <dgm:animLvl val="lvl"/>
          <dgm:resizeHandles val="exact"/>
        </dgm:presLayoutVars>
      </dgm:prSet>
      <dgm:spPr/>
      <dgm:t>
        <a:bodyPr/>
        <a:lstStyle/>
        <a:p>
          <a:endParaRPr lang="es-CL"/>
        </a:p>
      </dgm:t>
    </dgm:pt>
    <dgm:pt modelId="{ACAB581A-54CE-4A95-8699-5209A4076220}" type="pres">
      <dgm:prSet presAssocID="{F9921A94-8832-4614-9E50-DB1888A080F5}" presName="tSp" presStyleCnt="0"/>
      <dgm:spPr/>
      <dgm:t>
        <a:bodyPr/>
        <a:lstStyle/>
        <a:p>
          <a:endParaRPr lang="es-CL"/>
        </a:p>
      </dgm:t>
    </dgm:pt>
    <dgm:pt modelId="{9FDE13C4-9162-4EBD-8EC6-9D427EB6049C}" type="pres">
      <dgm:prSet presAssocID="{F9921A94-8832-4614-9E50-DB1888A080F5}" presName="bSp" presStyleCnt="0"/>
      <dgm:spPr/>
      <dgm:t>
        <a:bodyPr/>
        <a:lstStyle/>
        <a:p>
          <a:endParaRPr lang="es-CL"/>
        </a:p>
      </dgm:t>
    </dgm:pt>
    <dgm:pt modelId="{232CBD1E-1714-45C7-B2ED-91439D08E36F}" type="pres">
      <dgm:prSet presAssocID="{F9921A94-8832-4614-9E50-DB1888A080F5}" presName="process" presStyleCnt="0"/>
      <dgm:spPr/>
      <dgm:t>
        <a:bodyPr/>
        <a:lstStyle/>
        <a:p>
          <a:endParaRPr lang="es-CL"/>
        </a:p>
      </dgm:t>
    </dgm:pt>
    <dgm:pt modelId="{BF0796B3-1634-4619-B22B-AB6E5664EDE3}" type="pres">
      <dgm:prSet presAssocID="{1DDF5F64-4C45-4B04-9573-CAD15FA29AE5}" presName="composite1" presStyleCnt="0"/>
      <dgm:spPr/>
      <dgm:t>
        <a:bodyPr/>
        <a:lstStyle/>
        <a:p>
          <a:endParaRPr lang="es-CL"/>
        </a:p>
      </dgm:t>
    </dgm:pt>
    <dgm:pt modelId="{D791BCD7-B9E6-4D77-A518-250B8B573DDF}" type="pres">
      <dgm:prSet presAssocID="{1DDF5F64-4C45-4B04-9573-CAD15FA29AE5}" presName="dummyNode1" presStyleLbl="node1" presStyleIdx="0" presStyleCnt="5"/>
      <dgm:spPr/>
      <dgm:t>
        <a:bodyPr/>
        <a:lstStyle/>
        <a:p>
          <a:endParaRPr lang="es-CL"/>
        </a:p>
      </dgm:t>
    </dgm:pt>
    <dgm:pt modelId="{C27934B3-7A14-4240-A6C8-FE8D91A2794A}" type="pres">
      <dgm:prSet presAssocID="{1DDF5F64-4C45-4B04-9573-CAD15FA29AE5}" presName="childNode1" presStyleLbl="bgAcc1" presStyleIdx="0" presStyleCnt="5">
        <dgm:presLayoutVars>
          <dgm:bulletEnabled val="1"/>
        </dgm:presLayoutVars>
      </dgm:prSet>
      <dgm:spPr/>
      <dgm:t>
        <a:bodyPr/>
        <a:lstStyle/>
        <a:p>
          <a:endParaRPr lang="es-CL"/>
        </a:p>
      </dgm:t>
    </dgm:pt>
    <dgm:pt modelId="{3D51F4F7-E351-4375-A39D-CBAC42755400}" type="pres">
      <dgm:prSet presAssocID="{1DDF5F64-4C45-4B04-9573-CAD15FA29AE5}" presName="childNode1tx" presStyleLbl="bgAcc1" presStyleIdx="0" presStyleCnt="5">
        <dgm:presLayoutVars>
          <dgm:bulletEnabled val="1"/>
        </dgm:presLayoutVars>
      </dgm:prSet>
      <dgm:spPr/>
      <dgm:t>
        <a:bodyPr/>
        <a:lstStyle/>
        <a:p>
          <a:endParaRPr lang="es-CL"/>
        </a:p>
      </dgm:t>
    </dgm:pt>
    <dgm:pt modelId="{CEFD2325-B682-4DD6-A87E-0BC62DA1D986}" type="pres">
      <dgm:prSet presAssocID="{1DDF5F64-4C45-4B04-9573-CAD15FA29AE5}" presName="parentNode1" presStyleLbl="node1" presStyleIdx="0" presStyleCnt="5">
        <dgm:presLayoutVars>
          <dgm:chMax val="1"/>
          <dgm:bulletEnabled val="1"/>
        </dgm:presLayoutVars>
      </dgm:prSet>
      <dgm:spPr/>
      <dgm:t>
        <a:bodyPr/>
        <a:lstStyle/>
        <a:p>
          <a:endParaRPr lang="es-CL"/>
        </a:p>
      </dgm:t>
    </dgm:pt>
    <dgm:pt modelId="{041B75BA-73AD-4DCF-B208-23E2B1BA02F9}" type="pres">
      <dgm:prSet presAssocID="{1DDF5F64-4C45-4B04-9573-CAD15FA29AE5}" presName="connSite1" presStyleCnt="0"/>
      <dgm:spPr/>
      <dgm:t>
        <a:bodyPr/>
        <a:lstStyle/>
        <a:p>
          <a:endParaRPr lang="es-CL"/>
        </a:p>
      </dgm:t>
    </dgm:pt>
    <dgm:pt modelId="{C26D3707-0DEF-46F2-B2B9-E82F0385E42A}" type="pres">
      <dgm:prSet presAssocID="{9E9F58F8-7AE3-49AD-9444-7CE4BE557B87}" presName="Name9" presStyleLbl="sibTrans2D1" presStyleIdx="0" presStyleCnt="4"/>
      <dgm:spPr/>
      <dgm:t>
        <a:bodyPr/>
        <a:lstStyle/>
        <a:p>
          <a:endParaRPr lang="es-CL"/>
        </a:p>
      </dgm:t>
    </dgm:pt>
    <dgm:pt modelId="{F8A0763F-8CE3-45C8-8DA8-1109490D560F}" type="pres">
      <dgm:prSet presAssocID="{864724EC-B60F-405E-97C2-8E79A6CCD6E0}" presName="composite2" presStyleCnt="0"/>
      <dgm:spPr/>
      <dgm:t>
        <a:bodyPr/>
        <a:lstStyle/>
        <a:p>
          <a:endParaRPr lang="es-CL"/>
        </a:p>
      </dgm:t>
    </dgm:pt>
    <dgm:pt modelId="{84A2160B-2FD5-4351-BB86-9B5FCDEFB40C}" type="pres">
      <dgm:prSet presAssocID="{864724EC-B60F-405E-97C2-8E79A6CCD6E0}" presName="dummyNode2" presStyleLbl="node1" presStyleIdx="0" presStyleCnt="5"/>
      <dgm:spPr/>
      <dgm:t>
        <a:bodyPr/>
        <a:lstStyle/>
        <a:p>
          <a:endParaRPr lang="es-CL"/>
        </a:p>
      </dgm:t>
    </dgm:pt>
    <dgm:pt modelId="{54F5B5BD-A7E9-47EC-9196-E8AE705B99F4}" type="pres">
      <dgm:prSet presAssocID="{864724EC-B60F-405E-97C2-8E79A6CCD6E0}" presName="childNode2" presStyleLbl="bgAcc1" presStyleIdx="1" presStyleCnt="5">
        <dgm:presLayoutVars>
          <dgm:bulletEnabled val="1"/>
        </dgm:presLayoutVars>
      </dgm:prSet>
      <dgm:spPr/>
      <dgm:t>
        <a:bodyPr/>
        <a:lstStyle/>
        <a:p>
          <a:endParaRPr lang="es-CL"/>
        </a:p>
      </dgm:t>
    </dgm:pt>
    <dgm:pt modelId="{C85AC207-BA9F-4AEE-BA1F-AE2522F30B7C}" type="pres">
      <dgm:prSet presAssocID="{864724EC-B60F-405E-97C2-8E79A6CCD6E0}" presName="childNode2tx" presStyleLbl="bgAcc1" presStyleIdx="1" presStyleCnt="5">
        <dgm:presLayoutVars>
          <dgm:bulletEnabled val="1"/>
        </dgm:presLayoutVars>
      </dgm:prSet>
      <dgm:spPr/>
      <dgm:t>
        <a:bodyPr/>
        <a:lstStyle/>
        <a:p>
          <a:endParaRPr lang="es-CL"/>
        </a:p>
      </dgm:t>
    </dgm:pt>
    <dgm:pt modelId="{33EBCAA3-7D15-4AC1-B2F4-F1838D936BA8}" type="pres">
      <dgm:prSet presAssocID="{864724EC-B60F-405E-97C2-8E79A6CCD6E0}" presName="parentNode2" presStyleLbl="node1" presStyleIdx="1" presStyleCnt="5">
        <dgm:presLayoutVars>
          <dgm:chMax val="0"/>
          <dgm:bulletEnabled val="1"/>
        </dgm:presLayoutVars>
      </dgm:prSet>
      <dgm:spPr/>
      <dgm:t>
        <a:bodyPr/>
        <a:lstStyle/>
        <a:p>
          <a:endParaRPr lang="es-CL"/>
        </a:p>
      </dgm:t>
    </dgm:pt>
    <dgm:pt modelId="{35B2C714-B302-4957-8683-8A53C45A86B4}" type="pres">
      <dgm:prSet presAssocID="{864724EC-B60F-405E-97C2-8E79A6CCD6E0}" presName="connSite2" presStyleCnt="0"/>
      <dgm:spPr/>
      <dgm:t>
        <a:bodyPr/>
        <a:lstStyle/>
        <a:p>
          <a:endParaRPr lang="es-CL"/>
        </a:p>
      </dgm:t>
    </dgm:pt>
    <dgm:pt modelId="{84F4A7ED-0947-4E92-BAB5-C145FF2642AC}" type="pres">
      <dgm:prSet presAssocID="{266396B8-D7C7-4FF8-AF26-AB317A680015}" presName="Name18" presStyleLbl="sibTrans2D1" presStyleIdx="1" presStyleCnt="4"/>
      <dgm:spPr/>
      <dgm:t>
        <a:bodyPr/>
        <a:lstStyle/>
        <a:p>
          <a:endParaRPr lang="es-CL"/>
        </a:p>
      </dgm:t>
    </dgm:pt>
    <dgm:pt modelId="{881DEF69-4750-4115-8912-5464C19F8CF9}" type="pres">
      <dgm:prSet presAssocID="{50FBC945-2490-4043-8603-85A44D3F3B7B}" presName="composite1" presStyleCnt="0"/>
      <dgm:spPr/>
      <dgm:t>
        <a:bodyPr/>
        <a:lstStyle/>
        <a:p>
          <a:endParaRPr lang="es-CL"/>
        </a:p>
      </dgm:t>
    </dgm:pt>
    <dgm:pt modelId="{1326FCEC-8C99-452A-B0B7-B89FAE31F1B9}" type="pres">
      <dgm:prSet presAssocID="{50FBC945-2490-4043-8603-85A44D3F3B7B}" presName="dummyNode1" presStyleLbl="node1" presStyleIdx="1" presStyleCnt="5"/>
      <dgm:spPr/>
      <dgm:t>
        <a:bodyPr/>
        <a:lstStyle/>
        <a:p>
          <a:endParaRPr lang="es-CL"/>
        </a:p>
      </dgm:t>
    </dgm:pt>
    <dgm:pt modelId="{2370F72D-1285-4A94-BA71-D57180DF9A2A}" type="pres">
      <dgm:prSet presAssocID="{50FBC945-2490-4043-8603-85A44D3F3B7B}" presName="childNode1" presStyleLbl="bgAcc1" presStyleIdx="2" presStyleCnt="5">
        <dgm:presLayoutVars>
          <dgm:bulletEnabled val="1"/>
        </dgm:presLayoutVars>
      </dgm:prSet>
      <dgm:spPr/>
      <dgm:t>
        <a:bodyPr/>
        <a:lstStyle/>
        <a:p>
          <a:endParaRPr lang="es-CL"/>
        </a:p>
      </dgm:t>
    </dgm:pt>
    <dgm:pt modelId="{77085D0C-7A8E-480B-B251-CD564B6BF507}" type="pres">
      <dgm:prSet presAssocID="{50FBC945-2490-4043-8603-85A44D3F3B7B}" presName="childNode1tx" presStyleLbl="bgAcc1" presStyleIdx="2" presStyleCnt="5">
        <dgm:presLayoutVars>
          <dgm:bulletEnabled val="1"/>
        </dgm:presLayoutVars>
      </dgm:prSet>
      <dgm:spPr/>
      <dgm:t>
        <a:bodyPr/>
        <a:lstStyle/>
        <a:p>
          <a:endParaRPr lang="es-CL"/>
        </a:p>
      </dgm:t>
    </dgm:pt>
    <dgm:pt modelId="{FD4B892F-1217-42B7-AAA7-D79D9D2C6E1A}" type="pres">
      <dgm:prSet presAssocID="{50FBC945-2490-4043-8603-85A44D3F3B7B}" presName="parentNode1" presStyleLbl="node1" presStyleIdx="2" presStyleCnt="5">
        <dgm:presLayoutVars>
          <dgm:chMax val="1"/>
          <dgm:bulletEnabled val="1"/>
        </dgm:presLayoutVars>
      </dgm:prSet>
      <dgm:spPr/>
      <dgm:t>
        <a:bodyPr/>
        <a:lstStyle/>
        <a:p>
          <a:endParaRPr lang="es-CL"/>
        </a:p>
      </dgm:t>
    </dgm:pt>
    <dgm:pt modelId="{44E183E1-CB48-4F21-96A7-AAA8B012E658}" type="pres">
      <dgm:prSet presAssocID="{50FBC945-2490-4043-8603-85A44D3F3B7B}" presName="connSite1" presStyleCnt="0"/>
      <dgm:spPr/>
      <dgm:t>
        <a:bodyPr/>
        <a:lstStyle/>
        <a:p>
          <a:endParaRPr lang="es-CL"/>
        </a:p>
      </dgm:t>
    </dgm:pt>
    <dgm:pt modelId="{3411178F-7D4C-4866-ACB8-8155B60218A2}" type="pres">
      <dgm:prSet presAssocID="{9C43EC24-527F-4A65-A40B-F77D1448C47E}" presName="Name9" presStyleLbl="sibTrans2D1" presStyleIdx="2" presStyleCnt="4"/>
      <dgm:spPr/>
      <dgm:t>
        <a:bodyPr/>
        <a:lstStyle/>
        <a:p>
          <a:endParaRPr lang="es-CL"/>
        </a:p>
      </dgm:t>
    </dgm:pt>
    <dgm:pt modelId="{09BB9A91-9B50-430B-A759-2D7B3D35232F}" type="pres">
      <dgm:prSet presAssocID="{1F22964A-3616-4D6B-A098-ACEA1A4F763B}" presName="composite2" presStyleCnt="0"/>
      <dgm:spPr/>
      <dgm:t>
        <a:bodyPr/>
        <a:lstStyle/>
        <a:p>
          <a:endParaRPr lang="es-CL"/>
        </a:p>
      </dgm:t>
    </dgm:pt>
    <dgm:pt modelId="{11D2810A-CD26-43EA-A8B5-8EB0795B67C0}" type="pres">
      <dgm:prSet presAssocID="{1F22964A-3616-4D6B-A098-ACEA1A4F763B}" presName="dummyNode2" presStyleLbl="node1" presStyleIdx="2" presStyleCnt="5"/>
      <dgm:spPr/>
      <dgm:t>
        <a:bodyPr/>
        <a:lstStyle/>
        <a:p>
          <a:endParaRPr lang="es-CL"/>
        </a:p>
      </dgm:t>
    </dgm:pt>
    <dgm:pt modelId="{C0CC56F5-BBB8-4856-9DFD-696C72635248}" type="pres">
      <dgm:prSet presAssocID="{1F22964A-3616-4D6B-A098-ACEA1A4F763B}" presName="childNode2" presStyleLbl="bgAcc1" presStyleIdx="3" presStyleCnt="5">
        <dgm:presLayoutVars>
          <dgm:bulletEnabled val="1"/>
        </dgm:presLayoutVars>
      </dgm:prSet>
      <dgm:spPr/>
      <dgm:t>
        <a:bodyPr/>
        <a:lstStyle/>
        <a:p>
          <a:endParaRPr lang="es-CL"/>
        </a:p>
      </dgm:t>
    </dgm:pt>
    <dgm:pt modelId="{6C1AF0DC-A0A7-4F59-BC47-F798AFEB4DCD}" type="pres">
      <dgm:prSet presAssocID="{1F22964A-3616-4D6B-A098-ACEA1A4F763B}" presName="childNode2tx" presStyleLbl="bgAcc1" presStyleIdx="3" presStyleCnt="5">
        <dgm:presLayoutVars>
          <dgm:bulletEnabled val="1"/>
        </dgm:presLayoutVars>
      </dgm:prSet>
      <dgm:spPr/>
      <dgm:t>
        <a:bodyPr/>
        <a:lstStyle/>
        <a:p>
          <a:endParaRPr lang="es-CL"/>
        </a:p>
      </dgm:t>
    </dgm:pt>
    <dgm:pt modelId="{68534A77-CDAD-4B88-A7A9-292344BC2C3A}" type="pres">
      <dgm:prSet presAssocID="{1F22964A-3616-4D6B-A098-ACEA1A4F763B}" presName="parentNode2" presStyleLbl="node1" presStyleIdx="3" presStyleCnt="5">
        <dgm:presLayoutVars>
          <dgm:chMax val="0"/>
          <dgm:bulletEnabled val="1"/>
        </dgm:presLayoutVars>
      </dgm:prSet>
      <dgm:spPr/>
      <dgm:t>
        <a:bodyPr/>
        <a:lstStyle/>
        <a:p>
          <a:endParaRPr lang="es-CL"/>
        </a:p>
      </dgm:t>
    </dgm:pt>
    <dgm:pt modelId="{3A3C9043-8D25-419E-9102-4786DCF0CD69}" type="pres">
      <dgm:prSet presAssocID="{1F22964A-3616-4D6B-A098-ACEA1A4F763B}" presName="connSite2" presStyleCnt="0"/>
      <dgm:spPr/>
      <dgm:t>
        <a:bodyPr/>
        <a:lstStyle/>
        <a:p>
          <a:endParaRPr lang="es-CL"/>
        </a:p>
      </dgm:t>
    </dgm:pt>
    <dgm:pt modelId="{5E00D21E-86D8-4923-BFD1-D460C7F219A9}" type="pres">
      <dgm:prSet presAssocID="{88099064-DB0E-412D-857C-550950F48481}" presName="Name18" presStyleLbl="sibTrans2D1" presStyleIdx="3" presStyleCnt="4"/>
      <dgm:spPr/>
      <dgm:t>
        <a:bodyPr/>
        <a:lstStyle/>
        <a:p>
          <a:endParaRPr lang="es-CL"/>
        </a:p>
      </dgm:t>
    </dgm:pt>
    <dgm:pt modelId="{DE5E6E4E-6DF4-49A2-BB36-F63D97102692}" type="pres">
      <dgm:prSet presAssocID="{2E9D822E-FB9B-4CCD-9CBE-6D8631050DEF}" presName="composite1" presStyleCnt="0"/>
      <dgm:spPr/>
      <dgm:t>
        <a:bodyPr/>
        <a:lstStyle/>
        <a:p>
          <a:endParaRPr lang="es-CL"/>
        </a:p>
      </dgm:t>
    </dgm:pt>
    <dgm:pt modelId="{466A5FDB-C3A2-4865-9F6A-7EDBF2D28852}" type="pres">
      <dgm:prSet presAssocID="{2E9D822E-FB9B-4CCD-9CBE-6D8631050DEF}" presName="dummyNode1" presStyleLbl="node1" presStyleIdx="3" presStyleCnt="5"/>
      <dgm:spPr/>
      <dgm:t>
        <a:bodyPr/>
        <a:lstStyle/>
        <a:p>
          <a:endParaRPr lang="es-CL"/>
        </a:p>
      </dgm:t>
    </dgm:pt>
    <dgm:pt modelId="{B1E946D8-3920-4E9A-B637-4B782D0F2494}" type="pres">
      <dgm:prSet presAssocID="{2E9D822E-FB9B-4CCD-9CBE-6D8631050DEF}" presName="childNode1" presStyleLbl="bgAcc1" presStyleIdx="4" presStyleCnt="5">
        <dgm:presLayoutVars>
          <dgm:bulletEnabled val="1"/>
        </dgm:presLayoutVars>
      </dgm:prSet>
      <dgm:spPr/>
      <dgm:t>
        <a:bodyPr/>
        <a:lstStyle/>
        <a:p>
          <a:endParaRPr lang="es-CL"/>
        </a:p>
      </dgm:t>
    </dgm:pt>
    <dgm:pt modelId="{EB01FBD0-A9DA-4328-A622-4DFEECA19AAF}" type="pres">
      <dgm:prSet presAssocID="{2E9D822E-FB9B-4CCD-9CBE-6D8631050DEF}" presName="childNode1tx" presStyleLbl="bgAcc1" presStyleIdx="4" presStyleCnt="5">
        <dgm:presLayoutVars>
          <dgm:bulletEnabled val="1"/>
        </dgm:presLayoutVars>
      </dgm:prSet>
      <dgm:spPr/>
      <dgm:t>
        <a:bodyPr/>
        <a:lstStyle/>
        <a:p>
          <a:endParaRPr lang="es-CL"/>
        </a:p>
      </dgm:t>
    </dgm:pt>
    <dgm:pt modelId="{1C2BAF2B-42FB-45DE-B81C-087FC7C48739}" type="pres">
      <dgm:prSet presAssocID="{2E9D822E-FB9B-4CCD-9CBE-6D8631050DEF}" presName="parentNode1" presStyleLbl="node1" presStyleIdx="4" presStyleCnt="5">
        <dgm:presLayoutVars>
          <dgm:chMax val="1"/>
          <dgm:bulletEnabled val="1"/>
        </dgm:presLayoutVars>
      </dgm:prSet>
      <dgm:spPr/>
      <dgm:t>
        <a:bodyPr/>
        <a:lstStyle/>
        <a:p>
          <a:endParaRPr lang="es-CL"/>
        </a:p>
      </dgm:t>
    </dgm:pt>
    <dgm:pt modelId="{54CE8141-3926-4AF3-B463-4027C68F816F}" type="pres">
      <dgm:prSet presAssocID="{2E9D822E-FB9B-4CCD-9CBE-6D8631050DEF}" presName="connSite1" presStyleCnt="0"/>
      <dgm:spPr/>
      <dgm:t>
        <a:bodyPr/>
        <a:lstStyle/>
        <a:p>
          <a:endParaRPr lang="es-CL"/>
        </a:p>
      </dgm:t>
    </dgm:pt>
  </dgm:ptLst>
  <dgm:cxnLst>
    <dgm:cxn modelId="{924B59A9-E7AE-43DB-9276-C96C28A5E15F}" type="presOf" srcId="{50FBC945-2490-4043-8603-85A44D3F3B7B}" destId="{FD4B892F-1217-42B7-AAA7-D79D9D2C6E1A}" srcOrd="0" destOrd="0" presId="urn:microsoft.com/office/officeart/2005/8/layout/hProcess4"/>
    <dgm:cxn modelId="{C71B540B-4827-4E1E-81CE-A374B25DA75B}" type="presOf" srcId="{6536A6A9-1464-4C95-A1D8-4DFE01B019B3}" destId="{C0CC56F5-BBB8-4856-9DFD-696C72635248}" srcOrd="0" destOrd="0" presId="urn:microsoft.com/office/officeart/2005/8/layout/hProcess4"/>
    <dgm:cxn modelId="{4255649B-3956-4415-BBC8-BD1B8A40CAB8}" srcId="{1F22964A-3616-4D6B-A098-ACEA1A4F763B}" destId="{6536A6A9-1464-4C95-A1D8-4DFE01B019B3}" srcOrd="0" destOrd="0" parTransId="{85C94F7E-5403-4437-B076-B14139E15EBF}" sibTransId="{B0A7BCC0-3CA3-416E-9E07-F70A03B76DA0}"/>
    <dgm:cxn modelId="{1B4A3EBB-E4A6-49A1-8213-45B5B30794E3}" type="presOf" srcId="{864724EC-B60F-405E-97C2-8E79A6CCD6E0}" destId="{33EBCAA3-7D15-4AC1-B2F4-F1838D936BA8}" srcOrd="0" destOrd="0" presId="urn:microsoft.com/office/officeart/2005/8/layout/hProcess4"/>
    <dgm:cxn modelId="{10943989-2171-41CC-A534-1546BD426549}" type="presOf" srcId="{AD5CA95D-026E-4F34-8165-231B04D1A042}" destId="{54F5B5BD-A7E9-47EC-9196-E8AE705B99F4}" srcOrd="0" destOrd="0" presId="urn:microsoft.com/office/officeart/2005/8/layout/hProcess4"/>
    <dgm:cxn modelId="{9DCE55E6-CB5C-41EC-88D1-1820E9519D5B}" type="presOf" srcId="{80823F18-DFDE-467A-8FC1-D83F2D86588D}" destId="{77085D0C-7A8E-480B-B251-CD564B6BF507}" srcOrd="1" destOrd="0" presId="urn:microsoft.com/office/officeart/2005/8/layout/hProcess4"/>
    <dgm:cxn modelId="{7412DF19-F141-4E5E-98F7-D7DCF6DDC087}" srcId="{864724EC-B60F-405E-97C2-8E79A6CCD6E0}" destId="{AD5CA95D-026E-4F34-8165-231B04D1A042}" srcOrd="0" destOrd="0" parTransId="{8E2FB5FB-E25B-42D5-B63E-68B32AA09EAD}" sibTransId="{1E698B8A-ED14-4566-B1F0-54C8145A83F8}"/>
    <dgm:cxn modelId="{83FD41CA-18F2-44D0-89DE-2EE8A1420F6E}" srcId="{F9921A94-8832-4614-9E50-DB1888A080F5}" destId="{864724EC-B60F-405E-97C2-8E79A6CCD6E0}" srcOrd="1" destOrd="0" parTransId="{6F418D5F-C44B-41AC-9F82-ACB9F7601A3E}" sibTransId="{266396B8-D7C7-4FF8-AF26-AB317A680015}"/>
    <dgm:cxn modelId="{0D40026D-8B99-44D4-9C78-3D823F93B5E9}" type="presOf" srcId="{F9921A94-8832-4614-9E50-DB1888A080F5}" destId="{54F94F78-A284-4251-8861-A657F3818A9E}" srcOrd="0" destOrd="0" presId="urn:microsoft.com/office/officeart/2005/8/layout/hProcess4"/>
    <dgm:cxn modelId="{7845A4D6-0B91-4A13-B613-A30E1AD531F7}" type="presOf" srcId="{7D396C93-2936-41BB-A221-B85EDF5CC2C0}" destId="{EB01FBD0-A9DA-4328-A622-4DFEECA19AAF}" srcOrd="1" destOrd="0" presId="urn:microsoft.com/office/officeart/2005/8/layout/hProcess4"/>
    <dgm:cxn modelId="{CE791325-EA7E-4114-9E89-47D83CE802B0}" srcId="{F9921A94-8832-4614-9E50-DB1888A080F5}" destId="{1DDF5F64-4C45-4B04-9573-CAD15FA29AE5}" srcOrd="0" destOrd="0" parTransId="{DE1CAC02-C109-44C3-8E6A-E4D4AC52CFE6}" sibTransId="{9E9F58F8-7AE3-49AD-9444-7CE4BE557B87}"/>
    <dgm:cxn modelId="{C9C8FFFE-C0EE-4B45-AA53-4B7C9E6DC6B7}" type="presOf" srcId="{80823F18-DFDE-467A-8FC1-D83F2D86588D}" destId="{2370F72D-1285-4A94-BA71-D57180DF9A2A}" srcOrd="0" destOrd="0" presId="urn:microsoft.com/office/officeart/2005/8/layout/hProcess4"/>
    <dgm:cxn modelId="{7B2E8D09-CE1A-4FA2-B780-45994FD32B7A}" srcId="{F9921A94-8832-4614-9E50-DB1888A080F5}" destId="{50FBC945-2490-4043-8603-85A44D3F3B7B}" srcOrd="2" destOrd="0" parTransId="{F9290E16-90DD-4E0D-8B35-760B3170F804}" sibTransId="{9C43EC24-527F-4A65-A40B-F77D1448C47E}"/>
    <dgm:cxn modelId="{E9BD1C4E-D773-4B0C-B280-BC76765BF0B6}" type="presOf" srcId="{88099064-DB0E-412D-857C-550950F48481}" destId="{5E00D21E-86D8-4923-BFD1-D460C7F219A9}" srcOrd="0" destOrd="0" presId="urn:microsoft.com/office/officeart/2005/8/layout/hProcess4"/>
    <dgm:cxn modelId="{52BC9CE4-7A17-4423-B4E1-747D8041D79B}" type="presOf" srcId="{1F22964A-3616-4D6B-A098-ACEA1A4F763B}" destId="{68534A77-CDAD-4B88-A7A9-292344BC2C3A}" srcOrd="0" destOrd="0" presId="urn:microsoft.com/office/officeart/2005/8/layout/hProcess4"/>
    <dgm:cxn modelId="{362A6F23-2C47-4AA9-95B4-60EBF1E456EF}" type="presOf" srcId="{266396B8-D7C7-4FF8-AF26-AB317A680015}" destId="{84F4A7ED-0947-4E92-BAB5-C145FF2642AC}" srcOrd="0" destOrd="0" presId="urn:microsoft.com/office/officeart/2005/8/layout/hProcess4"/>
    <dgm:cxn modelId="{9B97E324-2D03-4335-A0B3-7C578637C04F}" srcId="{1DDF5F64-4C45-4B04-9573-CAD15FA29AE5}" destId="{30EC8EAF-F199-437D-8F98-4101BFA73CDD}" srcOrd="0" destOrd="0" parTransId="{B2C30A3C-DB9A-4697-AE7C-038ECDA1DF21}" sibTransId="{7F457D10-C794-4C64-AD5A-B03A4C1450B6}"/>
    <dgm:cxn modelId="{47AD29F2-F67D-4497-91B7-391FD2B309AC}" type="presOf" srcId="{2E9D822E-FB9B-4CCD-9CBE-6D8631050DEF}" destId="{1C2BAF2B-42FB-45DE-B81C-087FC7C48739}" srcOrd="0" destOrd="0" presId="urn:microsoft.com/office/officeart/2005/8/layout/hProcess4"/>
    <dgm:cxn modelId="{C8D212F6-392B-4A02-9567-69CA36B69D46}" type="presOf" srcId="{9E9F58F8-7AE3-49AD-9444-7CE4BE557B87}" destId="{C26D3707-0DEF-46F2-B2B9-E82F0385E42A}" srcOrd="0" destOrd="0" presId="urn:microsoft.com/office/officeart/2005/8/layout/hProcess4"/>
    <dgm:cxn modelId="{82713ED1-6A3F-49DC-A1CA-354F45AB38B3}" srcId="{F9921A94-8832-4614-9E50-DB1888A080F5}" destId="{2E9D822E-FB9B-4CCD-9CBE-6D8631050DEF}" srcOrd="4" destOrd="0" parTransId="{D3D74F6F-93A3-419F-A933-DEAD52C1B798}" sibTransId="{5D3E3743-5A75-4272-AC5E-23229CD0B205}"/>
    <dgm:cxn modelId="{553061F8-470F-4A6A-8AA0-AA576A0624E9}" type="presOf" srcId="{30EC8EAF-F199-437D-8F98-4101BFA73CDD}" destId="{C27934B3-7A14-4240-A6C8-FE8D91A2794A}" srcOrd="0" destOrd="0" presId="urn:microsoft.com/office/officeart/2005/8/layout/hProcess4"/>
    <dgm:cxn modelId="{28DA93AF-CE5B-4DD2-9FA8-E84B3DB322EC}" type="presOf" srcId="{9C43EC24-527F-4A65-A40B-F77D1448C47E}" destId="{3411178F-7D4C-4866-ACB8-8155B60218A2}" srcOrd="0" destOrd="0" presId="urn:microsoft.com/office/officeart/2005/8/layout/hProcess4"/>
    <dgm:cxn modelId="{609644B2-3EF9-41C7-8FF0-340343395FA1}" type="presOf" srcId="{AD5CA95D-026E-4F34-8165-231B04D1A042}" destId="{C85AC207-BA9F-4AEE-BA1F-AE2522F30B7C}" srcOrd="1" destOrd="0" presId="urn:microsoft.com/office/officeart/2005/8/layout/hProcess4"/>
    <dgm:cxn modelId="{1B36A971-C44F-4A17-AC80-C5EF8B2616A8}" srcId="{50FBC945-2490-4043-8603-85A44D3F3B7B}" destId="{80823F18-DFDE-467A-8FC1-D83F2D86588D}" srcOrd="0" destOrd="0" parTransId="{E78B5FE9-02E8-4586-B583-AC0B718EF12B}" sibTransId="{7094151E-2461-4D2C-8B04-F04E6057F7A1}"/>
    <dgm:cxn modelId="{EDDD966B-C51A-417B-B149-6922F865D4A9}" type="presOf" srcId="{30EC8EAF-F199-437D-8F98-4101BFA73CDD}" destId="{3D51F4F7-E351-4375-A39D-CBAC42755400}" srcOrd="1" destOrd="0" presId="urn:microsoft.com/office/officeart/2005/8/layout/hProcess4"/>
    <dgm:cxn modelId="{D72F5729-110A-4F1D-9351-905BFED39BAD}" srcId="{2E9D822E-FB9B-4CCD-9CBE-6D8631050DEF}" destId="{7D396C93-2936-41BB-A221-B85EDF5CC2C0}" srcOrd="0" destOrd="0" parTransId="{41A645E6-BA67-4CA3-8F71-9B70864A2F45}" sibTransId="{B4B77CC6-FA79-4D25-98EF-B04D80007028}"/>
    <dgm:cxn modelId="{7413EA6D-EA54-4446-A0E0-74F9EBF5C6BF}" type="presOf" srcId="{6536A6A9-1464-4C95-A1D8-4DFE01B019B3}" destId="{6C1AF0DC-A0A7-4F59-BC47-F798AFEB4DCD}" srcOrd="1" destOrd="0" presId="urn:microsoft.com/office/officeart/2005/8/layout/hProcess4"/>
    <dgm:cxn modelId="{B3D7E272-D369-4CB6-85FF-D96055E97AB6}" type="presOf" srcId="{1DDF5F64-4C45-4B04-9573-CAD15FA29AE5}" destId="{CEFD2325-B682-4DD6-A87E-0BC62DA1D986}" srcOrd="0" destOrd="0" presId="urn:microsoft.com/office/officeart/2005/8/layout/hProcess4"/>
    <dgm:cxn modelId="{F10A22AD-374D-4E49-962E-7D0A2DBB7AE4}" srcId="{F9921A94-8832-4614-9E50-DB1888A080F5}" destId="{1F22964A-3616-4D6B-A098-ACEA1A4F763B}" srcOrd="3" destOrd="0" parTransId="{21CBC0D1-D2D7-4801-8673-C6FD21186225}" sibTransId="{88099064-DB0E-412D-857C-550950F48481}"/>
    <dgm:cxn modelId="{771EF5F3-070F-4B41-881C-4647238817B1}" type="presOf" srcId="{7D396C93-2936-41BB-A221-B85EDF5CC2C0}" destId="{B1E946D8-3920-4E9A-B637-4B782D0F2494}" srcOrd="0" destOrd="0" presId="urn:microsoft.com/office/officeart/2005/8/layout/hProcess4"/>
    <dgm:cxn modelId="{589585C2-E1E2-48E0-9DC1-CF88C1CFB3B7}" type="presParOf" srcId="{54F94F78-A284-4251-8861-A657F3818A9E}" destId="{ACAB581A-54CE-4A95-8699-5209A4076220}" srcOrd="0" destOrd="0" presId="urn:microsoft.com/office/officeart/2005/8/layout/hProcess4"/>
    <dgm:cxn modelId="{4F7D809C-CF81-4EA9-A240-8CFD977F8A31}" type="presParOf" srcId="{54F94F78-A284-4251-8861-A657F3818A9E}" destId="{9FDE13C4-9162-4EBD-8EC6-9D427EB6049C}" srcOrd="1" destOrd="0" presId="urn:microsoft.com/office/officeart/2005/8/layout/hProcess4"/>
    <dgm:cxn modelId="{BD85FF7A-DA77-480C-BA09-5A574C5CA408}" type="presParOf" srcId="{54F94F78-A284-4251-8861-A657F3818A9E}" destId="{232CBD1E-1714-45C7-B2ED-91439D08E36F}" srcOrd="2" destOrd="0" presId="urn:microsoft.com/office/officeart/2005/8/layout/hProcess4"/>
    <dgm:cxn modelId="{A8A71DEC-C1BD-49AC-93D1-2BCF08AFE463}" type="presParOf" srcId="{232CBD1E-1714-45C7-B2ED-91439D08E36F}" destId="{BF0796B3-1634-4619-B22B-AB6E5664EDE3}" srcOrd="0" destOrd="0" presId="urn:microsoft.com/office/officeart/2005/8/layout/hProcess4"/>
    <dgm:cxn modelId="{1727757A-077C-49D5-A876-73367BC0D6DA}" type="presParOf" srcId="{BF0796B3-1634-4619-B22B-AB6E5664EDE3}" destId="{D791BCD7-B9E6-4D77-A518-250B8B573DDF}" srcOrd="0" destOrd="0" presId="urn:microsoft.com/office/officeart/2005/8/layout/hProcess4"/>
    <dgm:cxn modelId="{A5DA1C27-7F36-4DE2-804A-5DE4C292C7AF}" type="presParOf" srcId="{BF0796B3-1634-4619-B22B-AB6E5664EDE3}" destId="{C27934B3-7A14-4240-A6C8-FE8D91A2794A}" srcOrd="1" destOrd="0" presId="urn:microsoft.com/office/officeart/2005/8/layout/hProcess4"/>
    <dgm:cxn modelId="{49E80F5F-254D-4A9C-9FE3-FEC92D1DA311}" type="presParOf" srcId="{BF0796B3-1634-4619-B22B-AB6E5664EDE3}" destId="{3D51F4F7-E351-4375-A39D-CBAC42755400}" srcOrd="2" destOrd="0" presId="urn:microsoft.com/office/officeart/2005/8/layout/hProcess4"/>
    <dgm:cxn modelId="{9DCCFF43-2DF3-4AD1-8C7F-55F4EBB0DC1D}" type="presParOf" srcId="{BF0796B3-1634-4619-B22B-AB6E5664EDE3}" destId="{CEFD2325-B682-4DD6-A87E-0BC62DA1D986}" srcOrd="3" destOrd="0" presId="urn:microsoft.com/office/officeart/2005/8/layout/hProcess4"/>
    <dgm:cxn modelId="{529A3406-40F7-49C5-BB26-968A3BBBA30C}" type="presParOf" srcId="{BF0796B3-1634-4619-B22B-AB6E5664EDE3}" destId="{041B75BA-73AD-4DCF-B208-23E2B1BA02F9}" srcOrd="4" destOrd="0" presId="urn:microsoft.com/office/officeart/2005/8/layout/hProcess4"/>
    <dgm:cxn modelId="{F1988F64-3397-4936-B0AB-19DF6F00833E}" type="presParOf" srcId="{232CBD1E-1714-45C7-B2ED-91439D08E36F}" destId="{C26D3707-0DEF-46F2-B2B9-E82F0385E42A}" srcOrd="1" destOrd="0" presId="urn:microsoft.com/office/officeart/2005/8/layout/hProcess4"/>
    <dgm:cxn modelId="{8B59FEF2-EA14-4250-9569-B9819E0B8326}" type="presParOf" srcId="{232CBD1E-1714-45C7-B2ED-91439D08E36F}" destId="{F8A0763F-8CE3-45C8-8DA8-1109490D560F}" srcOrd="2" destOrd="0" presId="urn:microsoft.com/office/officeart/2005/8/layout/hProcess4"/>
    <dgm:cxn modelId="{56C1590B-7324-46F4-90EA-B95B1B6882A0}" type="presParOf" srcId="{F8A0763F-8CE3-45C8-8DA8-1109490D560F}" destId="{84A2160B-2FD5-4351-BB86-9B5FCDEFB40C}" srcOrd="0" destOrd="0" presId="urn:microsoft.com/office/officeart/2005/8/layout/hProcess4"/>
    <dgm:cxn modelId="{0EFD8DB5-39A5-4925-912C-90C37EE4A954}" type="presParOf" srcId="{F8A0763F-8CE3-45C8-8DA8-1109490D560F}" destId="{54F5B5BD-A7E9-47EC-9196-E8AE705B99F4}" srcOrd="1" destOrd="0" presId="urn:microsoft.com/office/officeart/2005/8/layout/hProcess4"/>
    <dgm:cxn modelId="{D0CBB921-A848-43F5-8AFD-3B929F5940A6}" type="presParOf" srcId="{F8A0763F-8CE3-45C8-8DA8-1109490D560F}" destId="{C85AC207-BA9F-4AEE-BA1F-AE2522F30B7C}" srcOrd="2" destOrd="0" presId="urn:microsoft.com/office/officeart/2005/8/layout/hProcess4"/>
    <dgm:cxn modelId="{A0D41300-EDA3-47A3-BCFE-68DAC5DCA8EB}" type="presParOf" srcId="{F8A0763F-8CE3-45C8-8DA8-1109490D560F}" destId="{33EBCAA3-7D15-4AC1-B2F4-F1838D936BA8}" srcOrd="3" destOrd="0" presId="urn:microsoft.com/office/officeart/2005/8/layout/hProcess4"/>
    <dgm:cxn modelId="{F50FC674-91F9-4493-85B8-6BABD2C46BE9}" type="presParOf" srcId="{F8A0763F-8CE3-45C8-8DA8-1109490D560F}" destId="{35B2C714-B302-4957-8683-8A53C45A86B4}" srcOrd="4" destOrd="0" presId="urn:microsoft.com/office/officeart/2005/8/layout/hProcess4"/>
    <dgm:cxn modelId="{5A41A76E-FB1E-41D1-8617-1A07BD610CE9}" type="presParOf" srcId="{232CBD1E-1714-45C7-B2ED-91439D08E36F}" destId="{84F4A7ED-0947-4E92-BAB5-C145FF2642AC}" srcOrd="3" destOrd="0" presId="urn:microsoft.com/office/officeart/2005/8/layout/hProcess4"/>
    <dgm:cxn modelId="{C3E03725-261D-4315-B883-437A469C4910}" type="presParOf" srcId="{232CBD1E-1714-45C7-B2ED-91439D08E36F}" destId="{881DEF69-4750-4115-8912-5464C19F8CF9}" srcOrd="4" destOrd="0" presId="urn:microsoft.com/office/officeart/2005/8/layout/hProcess4"/>
    <dgm:cxn modelId="{0F28C8DD-A836-4C3A-882D-8552A78991E0}" type="presParOf" srcId="{881DEF69-4750-4115-8912-5464C19F8CF9}" destId="{1326FCEC-8C99-452A-B0B7-B89FAE31F1B9}" srcOrd="0" destOrd="0" presId="urn:microsoft.com/office/officeart/2005/8/layout/hProcess4"/>
    <dgm:cxn modelId="{A845DBBF-CF09-489F-98F6-D429DB73E755}" type="presParOf" srcId="{881DEF69-4750-4115-8912-5464C19F8CF9}" destId="{2370F72D-1285-4A94-BA71-D57180DF9A2A}" srcOrd="1" destOrd="0" presId="urn:microsoft.com/office/officeart/2005/8/layout/hProcess4"/>
    <dgm:cxn modelId="{2E68C38C-D993-4A56-8AEE-18E54D0D72DD}" type="presParOf" srcId="{881DEF69-4750-4115-8912-5464C19F8CF9}" destId="{77085D0C-7A8E-480B-B251-CD564B6BF507}" srcOrd="2" destOrd="0" presId="urn:microsoft.com/office/officeart/2005/8/layout/hProcess4"/>
    <dgm:cxn modelId="{047D029F-ED2A-44E5-86B6-477932E5F8D2}" type="presParOf" srcId="{881DEF69-4750-4115-8912-5464C19F8CF9}" destId="{FD4B892F-1217-42B7-AAA7-D79D9D2C6E1A}" srcOrd="3" destOrd="0" presId="urn:microsoft.com/office/officeart/2005/8/layout/hProcess4"/>
    <dgm:cxn modelId="{3C7FB695-4304-423C-BD0C-C1F6168A2C1D}" type="presParOf" srcId="{881DEF69-4750-4115-8912-5464C19F8CF9}" destId="{44E183E1-CB48-4F21-96A7-AAA8B012E658}" srcOrd="4" destOrd="0" presId="urn:microsoft.com/office/officeart/2005/8/layout/hProcess4"/>
    <dgm:cxn modelId="{78DD1CFB-C27C-4995-A8A9-89CE1BD2A9AA}" type="presParOf" srcId="{232CBD1E-1714-45C7-B2ED-91439D08E36F}" destId="{3411178F-7D4C-4866-ACB8-8155B60218A2}" srcOrd="5" destOrd="0" presId="urn:microsoft.com/office/officeart/2005/8/layout/hProcess4"/>
    <dgm:cxn modelId="{42959E14-5C82-4F4B-B04E-C745B649BB1B}" type="presParOf" srcId="{232CBD1E-1714-45C7-B2ED-91439D08E36F}" destId="{09BB9A91-9B50-430B-A759-2D7B3D35232F}" srcOrd="6" destOrd="0" presId="urn:microsoft.com/office/officeart/2005/8/layout/hProcess4"/>
    <dgm:cxn modelId="{C50C6308-0AA4-406A-B1B1-796015C90CD3}" type="presParOf" srcId="{09BB9A91-9B50-430B-A759-2D7B3D35232F}" destId="{11D2810A-CD26-43EA-A8B5-8EB0795B67C0}" srcOrd="0" destOrd="0" presId="urn:microsoft.com/office/officeart/2005/8/layout/hProcess4"/>
    <dgm:cxn modelId="{FF7907E2-8A44-4C37-A6FB-16BD5A9A289F}" type="presParOf" srcId="{09BB9A91-9B50-430B-A759-2D7B3D35232F}" destId="{C0CC56F5-BBB8-4856-9DFD-696C72635248}" srcOrd="1" destOrd="0" presId="urn:microsoft.com/office/officeart/2005/8/layout/hProcess4"/>
    <dgm:cxn modelId="{14B538CC-65C8-485C-BB0A-64B56EFB966F}" type="presParOf" srcId="{09BB9A91-9B50-430B-A759-2D7B3D35232F}" destId="{6C1AF0DC-A0A7-4F59-BC47-F798AFEB4DCD}" srcOrd="2" destOrd="0" presId="urn:microsoft.com/office/officeart/2005/8/layout/hProcess4"/>
    <dgm:cxn modelId="{FED8175D-BFA2-47D4-8184-537607856549}" type="presParOf" srcId="{09BB9A91-9B50-430B-A759-2D7B3D35232F}" destId="{68534A77-CDAD-4B88-A7A9-292344BC2C3A}" srcOrd="3" destOrd="0" presId="urn:microsoft.com/office/officeart/2005/8/layout/hProcess4"/>
    <dgm:cxn modelId="{E904758C-2B26-4794-9290-5AE528F2A6C2}" type="presParOf" srcId="{09BB9A91-9B50-430B-A759-2D7B3D35232F}" destId="{3A3C9043-8D25-419E-9102-4786DCF0CD69}" srcOrd="4" destOrd="0" presId="urn:microsoft.com/office/officeart/2005/8/layout/hProcess4"/>
    <dgm:cxn modelId="{4B4432C6-20CB-456D-A29B-A825192D11C0}" type="presParOf" srcId="{232CBD1E-1714-45C7-B2ED-91439D08E36F}" destId="{5E00D21E-86D8-4923-BFD1-D460C7F219A9}" srcOrd="7" destOrd="0" presId="urn:microsoft.com/office/officeart/2005/8/layout/hProcess4"/>
    <dgm:cxn modelId="{BC8831CE-5466-4CE4-8716-63EE3D1D7474}" type="presParOf" srcId="{232CBD1E-1714-45C7-B2ED-91439D08E36F}" destId="{DE5E6E4E-6DF4-49A2-BB36-F63D97102692}" srcOrd="8" destOrd="0" presId="urn:microsoft.com/office/officeart/2005/8/layout/hProcess4"/>
    <dgm:cxn modelId="{F8E27F71-9E44-4240-B714-0F0F523C8E38}" type="presParOf" srcId="{DE5E6E4E-6DF4-49A2-BB36-F63D97102692}" destId="{466A5FDB-C3A2-4865-9F6A-7EDBF2D28852}" srcOrd="0" destOrd="0" presId="urn:microsoft.com/office/officeart/2005/8/layout/hProcess4"/>
    <dgm:cxn modelId="{FC958E62-7C05-4883-ACDE-E78AB36B310F}" type="presParOf" srcId="{DE5E6E4E-6DF4-49A2-BB36-F63D97102692}" destId="{B1E946D8-3920-4E9A-B637-4B782D0F2494}" srcOrd="1" destOrd="0" presId="urn:microsoft.com/office/officeart/2005/8/layout/hProcess4"/>
    <dgm:cxn modelId="{95CAAE55-F7C2-4F16-9DCA-2704FCFEAC38}" type="presParOf" srcId="{DE5E6E4E-6DF4-49A2-BB36-F63D97102692}" destId="{EB01FBD0-A9DA-4328-A622-4DFEECA19AAF}" srcOrd="2" destOrd="0" presId="urn:microsoft.com/office/officeart/2005/8/layout/hProcess4"/>
    <dgm:cxn modelId="{014DA9D9-0219-47AA-8F62-0E777728D4B6}" type="presParOf" srcId="{DE5E6E4E-6DF4-49A2-BB36-F63D97102692}" destId="{1C2BAF2B-42FB-45DE-B81C-087FC7C48739}" srcOrd="3" destOrd="0" presId="urn:microsoft.com/office/officeart/2005/8/layout/hProcess4"/>
    <dgm:cxn modelId="{AB6AB338-7A70-467D-AF9D-7D432BCD3E52}" type="presParOf" srcId="{DE5E6E4E-6DF4-49A2-BB36-F63D97102692}" destId="{54CE8141-3926-4AF3-B463-4027C68F816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6DAEB-E02F-4583-9986-81D7653EB2C9}" type="doc">
      <dgm:prSet loTypeId="urn:microsoft.com/office/officeart/2005/8/layout/lProcess2" loCatId="relationship" qsTypeId="urn:microsoft.com/office/officeart/2005/8/quickstyle/simple4" qsCatId="simple" csTypeId="urn:microsoft.com/office/officeart/2005/8/colors/colorful1" csCatId="colorful" phldr="1"/>
      <dgm:spPr/>
      <dgm:t>
        <a:bodyPr/>
        <a:lstStyle/>
        <a:p>
          <a:endParaRPr lang="es-CL"/>
        </a:p>
      </dgm:t>
    </dgm:pt>
    <dgm:pt modelId="{63AD4C4B-AEA4-4ABD-8A01-00FE3D537327}">
      <dgm:prSet phldrT="[Texto]" custT="1"/>
      <dgm:spPr/>
      <dgm:t>
        <a:bodyPr/>
        <a:lstStyle/>
        <a:p>
          <a:pPr algn="ctr"/>
          <a:r>
            <a:rPr lang="es-CL" sz="1100" b="1" dirty="0" smtClean="0"/>
            <a:t>Plan Estratégico Visión 2000</a:t>
          </a:r>
        </a:p>
        <a:p>
          <a:pPr algn="ctr"/>
          <a:r>
            <a:rPr lang="es-CL" sz="1100" b="1" dirty="0" smtClean="0"/>
            <a:t>(año 1997)</a:t>
          </a:r>
        </a:p>
        <a:p>
          <a:pPr algn="ctr"/>
          <a:r>
            <a:rPr lang="es-CL" sz="1100" dirty="0" smtClean="0"/>
            <a:t>Valores: Responsabilidad, Conciencia  Ambiental</a:t>
          </a:r>
          <a:endParaRPr lang="es-CL" sz="1100" b="1" dirty="0"/>
        </a:p>
      </dgm:t>
    </dgm:pt>
    <dgm:pt modelId="{7BDC25B1-D344-48FC-9177-55A976CA6E3F}" type="parTrans" cxnId="{08614888-609C-41DF-93F7-D3D410CEDDC7}">
      <dgm:prSet/>
      <dgm:spPr/>
      <dgm:t>
        <a:bodyPr/>
        <a:lstStyle/>
        <a:p>
          <a:endParaRPr lang="es-CL" sz="1100"/>
        </a:p>
      </dgm:t>
    </dgm:pt>
    <dgm:pt modelId="{2101F795-5778-4984-9196-B7F43E615D55}" type="sibTrans" cxnId="{08614888-609C-41DF-93F7-D3D410CEDDC7}">
      <dgm:prSet/>
      <dgm:spPr/>
      <dgm:t>
        <a:bodyPr/>
        <a:lstStyle/>
        <a:p>
          <a:endParaRPr lang="es-CL" sz="1100"/>
        </a:p>
      </dgm:t>
    </dgm:pt>
    <dgm:pt modelId="{2FF49A73-B243-46D4-BC66-EC067AFCB2C8}">
      <dgm:prSet phldrT="[Texto]" custT="1"/>
      <dgm:spPr/>
      <dgm:t>
        <a:bodyPr/>
        <a:lstStyle/>
        <a:p>
          <a:pPr algn="ctr"/>
          <a:r>
            <a:rPr lang="es-CL" sz="1100" b="1" dirty="0" smtClean="0"/>
            <a:t>Revisión Plan Estratégico Visión 2010</a:t>
          </a:r>
        </a:p>
        <a:p>
          <a:pPr algn="ctr"/>
          <a:r>
            <a:rPr lang="es-CL" sz="1100" b="1" dirty="0" smtClean="0"/>
            <a:t>(Año 2006)</a:t>
          </a:r>
        </a:p>
        <a:p>
          <a:pPr algn="ctr"/>
          <a:r>
            <a:rPr lang="es-CL" sz="1100" dirty="0" smtClean="0"/>
            <a:t>Valores:  Conciencia Ambiental, Convicción Democrática, Responsabilidad Social</a:t>
          </a:r>
          <a:endParaRPr lang="es-CL" sz="1100" dirty="0"/>
        </a:p>
      </dgm:t>
    </dgm:pt>
    <dgm:pt modelId="{24FF0DD2-2DB3-4668-88CE-661881A1DF56}" type="parTrans" cxnId="{BD4218BD-49AA-4607-86EA-B55C8F2AC05B}">
      <dgm:prSet custT="1"/>
      <dgm:spPr/>
      <dgm:t>
        <a:bodyPr/>
        <a:lstStyle/>
        <a:p>
          <a:endParaRPr lang="es-CL" sz="1100"/>
        </a:p>
      </dgm:t>
    </dgm:pt>
    <dgm:pt modelId="{0D6A3A2C-5D06-4F89-9D8C-729FF7814480}" type="sibTrans" cxnId="{BD4218BD-49AA-4607-86EA-B55C8F2AC05B}">
      <dgm:prSet/>
      <dgm:spPr/>
      <dgm:t>
        <a:bodyPr/>
        <a:lstStyle/>
        <a:p>
          <a:endParaRPr lang="es-CL" sz="1100"/>
        </a:p>
      </dgm:t>
    </dgm:pt>
    <dgm:pt modelId="{80F1DF13-93DE-4C30-A0AE-3A041FD30093}">
      <dgm:prSet phldrT="[Texto]" custT="1"/>
      <dgm:spPr/>
      <dgm:t>
        <a:bodyPr/>
        <a:lstStyle/>
        <a:p>
          <a:pPr algn="ctr"/>
          <a:r>
            <a:rPr lang="es-CL" sz="1100" b="1" dirty="0" smtClean="0"/>
            <a:t>Plan Estratégico 2020</a:t>
          </a:r>
        </a:p>
        <a:p>
          <a:pPr algn="ctr"/>
          <a:r>
            <a:rPr lang="es-CL" sz="1100" b="1" dirty="0" smtClean="0"/>
            <a:t> (Año 2015)</a:t>
          </a:r>
        </a:p>
        <a:p>
          <a:pPr algn="ctr"/>
          <a:r>
            <a:rPr lang="es-CL" sz="1100" b="0" dirty="0" smtClean="0"/>
            <a:t>Valores: Convicción Democrática, Responsabilidad Social, Conciencia Ambienta, Excelencia académica</a:t>
          </a:r>
        </a:p>
      </dgm:t>
    </dgm:pt>
    <dgm:pt modelId="{9593701E-3D8B-4487-9A02-9AF9A4DE8117}" type="parTrans" cxnId="{9AD50C44-0703-4A36-B163-E406052C8AC2}">
      <dgm:prSet/>
      <dgm:spPr/>
      <dgm:t>
        <a:bodyPr/>
        <a:lstStyle/>
        <a:p>
          <a:endParaRPr lang="es-CL"/>
        </a:p>
      </dgm:t>
    </dgm:pt>
    <dgm:pt modelId="{82BE448A-85DE-4AD6-8ABA-F5BA3958DDE4}" type="sibTrans" cxnId="{9AD50C44-0703-4A36-B163-E406052C8AC2}">
      <dgm:prSet/>
      <dgm:spPr/>
      <dgm:t>
        <a:bodyPr/>
        <a:lstStyle/>
        <a:p>
          <a:endParaRPr lang="es-CL"/>
        </a:p>
      </dgm:t>
    </dgm:pt>
    <dgm:pt modelId="{A5BA9833-B20E-4248-8652-7668DEDD8271}">
      <dgm:prSet/>
      <dgm:spPr/>
      <dgm:t>
        <a:bodyPr/>
        <a:lstStyle/>
        <a:p>
          <a:pPr algn="ctr"/>
          <a:r>
            <a:rPr lang="es-CL" sz="1100" dirty="0" smtClean="0"/>
            <a:t>Promover la sustentabilidad ambiental y la inclusión social</a:t>
          </a:r>
          <a:endParaRPr lang="es-CL" sz="1100" dirty="0"/>
        </a:p>
      </dgm:t>
    </dgm:pt>
    <dgm:pt modelId="{BA67AA14-BC34-4B1A-8173-76D159804FBA}" type="parTrans" cxnId="{059261FF-878C-4127-A1AD-B6DE5E5770D4}">
      <dgm:prSet/>
      <dgm:spPr/>
      <dgm:t>
        <a:bodyPr/>
        <a:lstStyle/>
        <a:p>
          <a:endParaRPr lang="es-CL"/>
        </a:p>
      </dgm:t>
    </dgm:pt>
    <dgm:pt modelId="{7ACA9D89-6D3B-4D54-90E7-23EDEC792D83}" type="sibTrans" cxnId="{059261FF-878C-4127-A1AD-B6DE5E5770D4}">
      <dgm:prSet/>
      <dgm:spPr/>
      <dgm:t>
        <a:bodyPr/>
        <a:lstStyle/>
        <a:p>
          <a:endParaRPr lang="es-CL"/>
        </a:p>
      </dgm:t>
    </dgm:pt>
    <dgm:pt modelId="{8E8B3559-CF91-430A-BA08-9E339ECCEA00}">
      <dgm:prSet/>
      <dgm:spPr/>
      <dgm:t>
        <a:bodyPr/>
        <a:lstStyle/>
        <a:p>
          <a:pPr algn="ctr"/>
          <a:r>
            <a:rPr lang="es-CL" sz="1100" dirty="0" smtClean="0"/>
            <a:t>Aportar al desarrollo del sector salud de la Región</a:t>
          </a:r>
          <a:endParaRPr lang="es-CL" sz="1100" dirty="0"/>
        </a:p>
      </dgm:t>
    </dgm:pt>
    <dgm:pt modelId="{812AC80B-0B98-44AE-81FA-73AC3B09106C}" type="parTrans" cxnId="{916027E5-1937-4E49-84FE-281C32616A3B}">
      <dgm:prSet/>
      <dgm:spPr/>
      <dgm:t>
        <a:bodyPr/>
        <a:lstStyle/>
        <a:p>
          <a:endParaRPr lang="es-CL"/>
        </a:p>
      </dgm:t>
    </dgm:pt>
    <dgm:pt modelId="{05228C6F-1AFF-44C6-B7E9-5804C638722E}" type="sibTrans" cxnId="{916027E5-1937-4E49-84FE-281C32616A3B}">
      <dgm:prSet/>
      <dgm:spPr/>
      <dgm:t>
        <a:bodyPr/>
        <a:lstStyle/>
        <a:p>
          <a:endParaRPr lang="es-CL"/>
        </a:p>
      </dgm:t>
    </dgm:pt>
    <dgm:pt modelId="{DC12DA3C-AB00-4B7C-A7C7-02F45D2043C1}">
      <dgm:prSet custT="1"/>
      <dgm:spPr/>
      <dgm:t>
        <a:bodyPr/>
        <a:lstStyle/>
        <a:p>
          <a:r>
            <a:rPr lang="es-CL" sz="1100" dirty="0" smtClean="0"/>
            <a:t>Fortalecer la relación de la Universidad con su entorno, compatibilizando los intereses del mundo social, cultural, laboral y empresarial con la misión y objetivos de la institución</a:t>
          </a:r>
        </a:p>
      </dgm:t>
    </dgm:pt>
    <dgm:pt modelId="{4A4C2940-7295-4DCF-B1CB-03F6B09E11BA}" type="parTrans" cxnId="{5A0C0382-990B-42C4-8212-660926BBEA52}">
      <dgm:prSet/>
      <dgm:spPr/>
      <dgm:t>
        <a:bodyPr/>
        <a:lstStyle/>
        <a:p>
          <a:endParaRPr lang="es-CL"/>
        </a:p>
      </dgm:t>
    </dgm:pt>
    <dgm:pt modelId="{C438DAE7-C7DB-4921-871A-962269880310}" type="sibTrans" cxnId="{5A0C0382-990B-42C4-8212-660926BBEA52}">
      <dgm:prSet/>
      <dgm:spPr/>
      <dgm:t>
        <a:bodyPr/>
        <a:lstStyle/>
        <a:p>
          <a:endParaRPr lang="es-CL"/>
        </a:p>
      </dgm:t>
    </dgm:pt>
    <dgm:pt modelId="{62B80BED-069C-4671-ADC1-1BC8354F83F0}">
      <dgm:prSet custT="1"/>
      <dgm:spPr/>
      <dgm:t>
        <a:bodyPr/>
        <a:lstStyle/>
        <a:p>
          <a:pPr algn="ctr"/>
          <a:r>
            <a:rPr lang="es-CL" sz="1100" b="1" dirty="0" smtClean="0"/>
            <a:t>Plan Estratégico Visión 2010</a:t>
          </a:r>
        </a:p>
        <a:p>
          <a:pPr algn="ctr"/>
          <a:r>
            <a:rPr lang="es-CL" sz="1100" b="1" dirty="0" smtClean="0"/>
            <a:t>(Año 2004)</a:t>
          </a:r>
        </a:p>
        <a:p>
          <a:pPr algn="ctr"/>
          <a:r>
            <a:rPr lang="es-CL" sz="1100" b="0" dirty="0" smtClean="0"/>
            <a:t>Valores:  Pensamiento Crítico, Convicción Democrática, Responsabilidad Social , Conciencia Ambiental.</a:t>
          </a:r>
          <a:endParaRPr lang="es-CL" sz="1100" dirty="0" smtClean="0"/>
        </a:p>
      </dgm:t>
    </dgm:pt>
    <dgm:pt modelId="{36E1287F-C326-4744-9175-AFEC0486BF95}" type="parTrans" cxnId="{5E8FA525-19F7-4B5C-8674-754DD1309C72}">
      <dgm:prSet/>
      <dgm:spPr/>
      <dgm:t>
        <a:bodyPr/>
        <a:lstStyle/>
        <a:p>
          <a:endParaRPr lang="es-CL"/>
        </a:p>
      </dgm:t>
    </dgm:pt>
    <dgm:pt modelId="{44F728E7-DD2A-4910-B9D3-CE9D4F361B8F}" type="sibTrans" cxnId="{5E8FA525-19F7-4B5C-8674-754DD1309C72}">
      <dgm:prSet/>
      <dgm:spPr/>
      <dgm:t>
        <a:bodyPr/>
        <a:lstStyle/>
        <a:p>
          <a:endParaRPr lang="es-CL"/>
        </a:p>
      </dgm:t>
    </dgm:pt>
    <dgm:pt modelId="{B9FB10E7-9B4E-4CD8-9FC6-25FCFE8F244F}">
      <dgm:prSet custT="1"/>
      <dgm:spPr/>
      <dgm:t>
        <a:bodyPr/>
        <a:lstStyle/>
        <a:p>
          <a:pPr algn="just"/>
          <a:r>
            <a:rPr lang="es-CL" sz="800" b="0" dirty="0" smtClean="0"/>
            <a:t>Contribuir al desarrollo científico y tecnológico de la sociedad</a:t>
          </a:r>
        </a:p>
      </dgm:t>
    </dgm:pt>
    <dgm:pt modelId="{68A967AA-DB08-4BC8-932C-15A03D58A900}" type="parTrans" cxnId="{64A6C64B-24AC-4066-87B0-354717E7BDF9}">
      <dgm:prSet/>
      <dgm:spPr/>
      <dgm:t>
        <a:bodyPr/>
        <a:lstStyle/>
        <a:p>
          <a:endParaRPr lang="es-CL"/>
        </a:p>
      </dgm:t>
    </dgm:pt>
    <dgm:pt modelId="{7DCE0BD3-7C22-4C37-A4E8-2FF2595DD663}" type="sibTrans" cxnId="{64A6C64B-24AC-4066-87B0-354717E7BDF9}">
      <dgm:prSet/>
      <dgm:spPr/>
      <dgm:t>
        <a:bodyPr/>
        <a:lstStyle/>
        <a:p>
          <a:endParaRPr lang="es-CL"/>
        </a:p>
      </dgm:t>
    </dgm:pt>
    <dgm:pt modelId="{FCE4DEF7-40C2-4BBF-8DE3-2AB780834BFF}">
      <dgm:prSet custT="1"/>
      <dgm:spPr/>
      <dgm:t>
        <a:bodyPr/>
        <a:lstStyle/>
        <a:p>
          <a:pPr algn="just"/>
          <a:r>
            <a:rPr lang="es-CL" sz="800" b="0" dirty="0" smtClean="0"/>
            <a:t>Aportar al desarrollo de la sociedad, mediante la transferencia de los resultados de proyectos de desarrollo e innovación</a:t>
          </a:r>
        </a:p>
      </dgm:t>
    </dgm:pt>
    <dgm:pt modelId="{96C66E32-6C81-4A81-84EB-05F672C89A59}" type="parTrans" cxnId="{4F41193E-2612-4BF8-B1CB-681BA6F99128}">
      <dgm:prSet/>
      <dgm:spPr/>
      <dgm:t>
        <a:bodyPr/>
        <a:lstStyle/>
        <a:p>
          <a:endParaRPr lang="es-CL"/>
        </a:p>
      </dgm:t>
    </dgm:pt>
    <dgm:pt modelId="{9D17EF1D-A9C9-4213-A948-FCF024D36318}" type="sibTrans" cxnId="{4F41193E-2612-4BF8-B1CB-681BA6F99128}">
      <dgm:prSet/>
      <dgm:spPr/>
      <dgm:t>
        <a:bodyPr/>
        <a:lstStyle/>
        <a:p>
          <a:endParaRPr lang="es-CL"/>
        </a:p>
      </dgm:t>
    </dgm:pt>
    <dgm:pt modelId="{379D471F-388C-413C-90CD-A23BB5E14D68}">
      <dgm:prSet custT="1"/>
      <dgm:spPr/>
      <dgm:t>
        <a:bodyPr/>
        <a:lstStyle/>
        <a:p>
          <a:pPr algn="just"/>
          <a:r>
            <a:rPr lang="es-CL" sz="800" b="0" dirty="0" smtClean="0"/>
            <a:t>Contribuir al desarrollo de la zona de influencia (centro sur), en áreas que mejoren las condiciones de vida de sus habitantes</a:t>
          </a:r>
        </a:p>
      </dgm:t>
    </dgm:pt>
    <dgm:pt modelId="{B3E16CA0-6118-4E73-87ED-177F9F3E7D66}" type="parTrans" cxnId="{0838658F-CF18-44C4-8C11-2429066B309E}">
      <dgm:prSet/>
      <dgm:spPr/>
      <dgm:t>
        <a:bodyPr/>
        <a:lstStyle/>
        <a:p>
          <a:endParaRPr lang="es-CL"/>
        </a:p>
      </dgm:t>
    </dgm:pt>
    <dgm:pt modelId="{C122A0C1-B596-4CC1-839A-0E04E682395A}" type="sibTrans" cxnId="{0838658F-CF18-44C4-8C11-2429066B309E}">
      <dgm:prSet/>
      <dgm:spPr/>
      <dgm:t>
        <a:bodyPr/>
        <a:lstStyle/>
        <a:p>
          <a:endParaRPr lang="es-CL"/>
        </a:p>
      </dgm:t>
    </dgm:pt>
    <dgm:pt modelId="{1EBB988F-8290-4A36-AD8B-6692C1DED0FF}">
      <dgm:prSet custT="1"/>
      <dgm:spPr/>
      <dgm:t>
        <a:bodyPr/>
        <a:lstStyle/>
        <a:p>
          <a:pPr algn="just"/>
          <a:r>
            <a:rPr lang="es-CL" sz="800" b="0" dirty="0" smtClean="0"/>
            <a:t>Desarrollar e implementar modelos de vinculación y acciones Estratégicas hacia la comunidad, con énfasis en las áreas de salud y educación</a:t>
          </a:r>
        </a:p>
      </dgm:t>
    </dgm:pt>
    <dgm:pt modelId="{27A5AB55-E86E-4C51-8515-372B6AA68479}" type="parTrans" cxnId="{01EE9957-3E54-4A08-8FA4-74B7CE4B86BC}">
      <dgm:prSet/>
      <dgm:spPr/>
      <dgm:t>
        <a:bodyPr/>
        <a:lstStyle/>
        <a:p>
          <a:endParaRPr lang="es-CL"/>
        </a:p>
      </dgm:t>
    </dgm:pt>
    <dgm:pt modelId="{D8A01BFE-CE54-4E9F-83C4-183852C33B68}" type="sibTrans" cxnId="{01EE9957-3E54-4A08-8FA4-74B7CE4B86BC}">
      <dgm:prSet/>
      <dgm:spPr/>
      <dgm:t>
        <a:bodyPr/>
        <a:lstStyle/>
        <a:p>
          <a:endParaRPr lang="es-CL"/>
        </a:p>
      </dgm:t>
    </dgm:pt>
    <dgm:pt modelId="{62E4013A-BAEC-4C15-AE8F-80570F0508B0}">
      <dgm:prSet custT="1"/>
      <dgm:spPr/>
      <dgm:t>
        <a:bodyPr/>
        <a:lstStyle/>
        <a:p>
          <a:pPr algn="ctr"/>
          <a:r>
            <a:rPr lang="es-CL" sz="1100" b="0" dirty="0" smtClean="0"/>
            <a:t>Certificar los campus como ciudad con sello verde</a:t>
          </a:r>
          <a:endParaRPr lang="es-CL" sz="1100" dirty="0" smtClean="0"/>
        </a:p>
      </dgm:t>
    </dgm:pt>
    <dgm:pt modelId="{CCE4FE3F-45DA-4DDC-8C1D-026D330A7258}" type="parTrans" cxnId="{24C81310-37AD-420F-83FA-2FBF9EBC2CF9}">
      <dgm:prSet/>
      <dgm:spPr/>
      <dgm:t>
        <a:bodyPr/>
        <a:lstStyle/>
        <a:p>
          <a:endParaRPr lang="es-CL"/>
        </a:p>
      </dgm:t>
    </dgm:pt>
    <dgm:pt modelId="{58FF7122-9511-4509-85F0-1672435A5501}" type="sibTrans" cxnId="{24C81310-37AD-420F-83FA-2FBF9EBC2CF9}">
      <dgm:prSet/>
      <dgm:spPr/>
      <dgm:t>
        <a:bodyPr/>
        <a:lstStyle/>
        <a:p>
          <a:endParaRPr lang="es-CL"/>
        </a:p>
      </dgm:t>
    </dgm:pt>
    <dgm:pt modelId="{0D1594F9-23D3-4490-974F-2E75BC229E44}">
      <dgm:prSet phldrT="[Texto]" custT="1"/>
      <dgm:spPr/>
      <dgm:t>
        <a:bodyPr/>
        <a:lstStyle/>
        <a:p>
          <a:pPr algn="ctr"/>
          <a:r>
            <a:rPr lang="es-CL" sz="1100" b="1" smtClean="0"/>
            <a:t>Plan Estratégico 2015</a:t>
          </a:r>
        </a:p>
        <a:p>
          <a:pPr algn="ctr"/>
          <a:r>
            <a:rPr lang="es-CL" sz="1100" b="1" smtClean="0"/>
            <a:t>(Año 2010)</a:t>
          </a:r>
        </a:p>
        <a:p>
          <a:pPr algn="ctr"/>
          <a:r>
            <a:rPr lang="es-CL" sz="1100" b="0" smtClean="0"/>
            <a:t>Valores: Pensamiento Crítico, Conciencia Ambiental, Convicción Democrática, Responsabilidad Social</a:t>
          </a:r>
          <a:endParaRPr lang="es-CL" sz="1100" dirty="0"/>
        </a:p>
      </dgm:t>
    </dgm:pt>
    <dgm:pt modelId="{1A0FEBAA-3935-43DE-808F-C2B0A0297195}" type="parTrans" cxnId="{4A13AA21-FDE2-4569-A9B4-693F5885A1FA}">
      <dgm:prSet/>
      <dgm:spPr/>
      <dgm:t>
        <a:bodyPr/>
        <a:lstStyle/>
        <a:p>
          <a:endParaRPr lang="es-CL"/>
        </a:p>
      </dgm:t>
    </dgm:pt>
    <dgm:pt modelId="{A5264226-40D5-4CAD-A3E1-4FFFD574EE85}" type="sibTrans" cxnId="{4A13AA21-FDE2-4569-A9B4-693F5885A1FA}">
      <dgm:prSet/>
      <dgm:spPr/>
      <dgm:t>
        <a:bodyPr/>
        <a:lstStyle/>
        <a:p>
          <a:endParaRPr lang="es-CL"/>
        </a:p>
      </dgm:t>
    </dgm:pt>
    <dgm:pt modelId="{19A92C8A-F82B-4E8D-9ED7-F0A68570C944}">
      <dgm:prSet phldrT="[Texto]" custT="1"/>
      <dgm:spPr/>
      <dgm:t>
        <a:bodyPr/>
        <a:lstStyle/>
        <a:p>
          <a:pPr algn="ctr"/>
          <a:r>
            <a:rPr lang="es-CL" sz="1100" dirty="0" smtClean="0"/>
            <a:t>Fomentar la investigación e innovación tecnológica en áreas de pertinencia regional y nacional</a:t>
          </a:r>
          <a:endParaRPr lang="es-CL" sz="1100" dirty="0"/>
        </a:p>
      </dgm:t>
    </dgm:pt>
    <dgm:pt modelId="{97143C89-5F41-4EE9-B91F-8C1D49F0A076}" type="parTrans" cxnId="{23120E7E-508D-4C40-926D-7846FB295AAF}">
      <dgm:prSet/>
      <dgm:spPr/>
      <dgm:t>
        <a:bodyPr/>
        <a:lstStyle/>
        <a:p>
          <a:endParaRPr lang="es-CL"/>
        </a:p>
      </dgm:t>
    </dgm:pt>
    <dgm:pt modelId="{EA6A6815-CC07-4638-A7BA-F5A9FCD2FE34}" type="sibTrans" cxnId="{23120E7E-508D-4C40-926D-7846FB295AAF}">
      <dgm:prSet/>
      <dgm:spPr/>
      <dgm:t>
        <a:bodyPr/>
        <a:lstStyle/>
        <a:p>
          <a:endParaRPr lang="es-CL"/>
        </a:p>
      </dgm:t>
    </dgm:pt>
    <dgm:pt modelId="{6A9EDD45-5EDD-4D72-B15B-151873A965B2}">
      <dgm:prSet custT="1"/>
      <dgm:spPr/>
      <dgm:t>
        <a:bodyPr/>
        <a:lstStyle/>
        <a:p>
          <a:pPr algn="ctr"/>
          <a:r>
            <a:rPr lang="es-CL" sz="1100" b="0" smtClean="0"/>
            <a:t>Fortalecer </a:t>
          </a:r>
          <a:r>
            <a:rPr lang="es-CL" sz="1100" b="0" dirty="0" smtClean="0"/>
            <a:t>el entorno y el medio ambiente de los campus universitarios</a:t>
          </a:r>
          <a:endParaRPr lang="es-CL" sz="1100" dirty="0" smtClean="0"/>
        </a:p>
      </dgm:t>
    </dgm:pt>
    <dgm:pt modelId="{03127413-E3EA-4D67-92F9-2403CB2D101E}" type="parTrans" cxnId="{2B010412-BB93-4FB2-BA85-ED263EC437BF}">
      <dgm:prSet/>
      <dgm:spPr/>
      <dgm:t>
        <a:bodyPr/>
        <a:lstStyle/>
        <a:p>
          <a:endParaRPr lang="es-CL"/>
        </a:p>
      </dgm:t>
    </dgm:pt>
    <dgm:pt modelId="{AD30A332-4013-48F7-B979-3934F9FF5FF4}" type="sibTrans" cxnId="{2B010412-BB93-4FB2-BA85-ED263EC437BF}">
      <dgm:prSet/>
      <dgm:spPr/>
      <dgm:t>
        <a:bodyPr/>
        <a:lstStyle/>
        <a:p>
          <a:endParaRPr lang="es-CL"/>
        </a:p>
      </dgm:t>
    </dgm:pt>
    <dgm:pt modelId="{BA37665C-0286-47E9-8642-DC452C699951}">
      <dgm:prSet phldrT="[Texto]" custT="1"/>
      <dgm:spPr/>
      <dgm:t>
        <a:bodyPr/>
        <a:lstStyle/>
        <a:p>
          <a:pPr algn="ctr"/>
          <a:r>
            <a:rPr lang="es-CL" sz="1100" smtClean="0"/>
            <a:t>Implementar </a:t>
          </a:r>
          <a:r>
            <a:rPr lang="es-CL" sz="1100" dirty="0" smtClean="0"/>
            <a:t>una “Ciudad Universitaria” acogedora, estéticamente valiosa, </a:t>
          </a:r>
          <a:r>
            <a:rPr lang="es-CL" sz="1100" b="1" u="sng" dirty="0" smtClean="0"/>
            <a:t>ambientalmente satisfactoria</a:t>
          </a:r>
          <a:r>
            <a:rPr lang="es-CL" sz="1100" dirty="0" smtClean="0"/>
            <a:t>, funcional e innovadora como elementos distintivos</a:t>
          </a:r>
          <a:endParaRPr lang="es-CL" sz="1100" dirty="0"/>
        </a:p>
      </dgm:t>
    </dgm:pt>
    <dgm:pt modelId="{B75EE953-4E52-40CB-AFDB-6A344D36292C}" type="parTrans" cxnId="{459BEB47-E781-4F6F-B5C9-9D5B4D625B21}">
      <dgm:prSet/>
      <dgm:spPr/>
      <dgm:t>
        <a:bodyPr/>
        <a:lstStyle/>
        <a:p>
          <a:endParaRPr lang="es-CL"/>
        </a:p>
      </dgm:t>
    </dgm:pt>
    <dgm:pt modelId="{B1C27EE1-D221-4820-9D2A-0CC9D99CB25D}" type="sibTrans" cxnId="{459BEB47-E781-4F6F-B5C9-9D5B4D625B21}">
      <dgm:prSet/>
      <dgm:spPr/>
      <dgm:t>
        <a:bodyPr/>
        <a:lstStyle/>
        <a:p>
          <a:endParaRPr lang="es-CL"/>
        </a:p>
      </dgm:t>
    </dgm:pt>
    <dgm:pt modelId="{5369ACD5-A949-4DFE-A1D1-43F97ABF5B96}">
      <dgm:prSet custT="1"/>
      <dgm:spPr/>
      <dgm:t>
        <a:bodyPr/>
        <a:lstStyle/>
        <a:p>
          <a:pPr algn="just"/>
          <a:r>
            <a:rPr lang="es-CL" sz="800" b="0" dirty="0" smtClean="0"/>
            <a:t>Mejorar la productividad optimizando la gestión y la sustentabilidad económica y financiera</a:t>
          </a:r>
        </a:p>
      </dgm:t>
    </dgm:pt>
    <dgm:pt modelId="{1E92097B-80B8-4595-BB3A-46B9590CC251}" type="parTrans" cxnId="{7D40F878-32BB-43E8-AAD3-CC3CFFBCF9C7}">
      <dgm:prSet/>
      <dgm:spPr/>
      <dgm:t>
        <a:bodyPr/>
        <a:lstStyle/>
        <a:p>
          <a:endParaRPr lang="es-CL"/>
        </a:p>
      </dgm:t>
    </dgm:pt>
    <dgm:pt modelId="{07299CAA-20E2-4C06-8192-3ED510CA8E11}" type="sibTrans" cxnId="{7D40F878-32BB-43E8-AAD3-CC3CFFBCF9C7}">
      <dgm:prSet/>
      <dgm:spPr/>
      <dgm:t>
        <a:bodyPr/>
        <a:lstStyle/>
        <a:p>
          <a:endParaRPr lang="es-CL"/>
        </a:p>
      </dgm:t>
    </dgm:pt>
    <dgm:pt modelId="{87A0ACB8-1E30-4755-A75A-1436F10B5FFB}">
      <dgm:prSet/>
      <dgm:spPr/>
      <dgm:t>
        <a:bodyPr/>
        <a:lstStyle/>
        <a:p>
          <a:pPr algn="ctr"/>
          <a:r>
            <a:rPr lang="es-CL" sz="1100" dirty="0" smtClean="0"/>
            <a:t>Aportar al desarrollo del sistema educativo de la región</a:t>
          </a:r>
          <a:endParaRPr lang="es-CL" sz="1100" dirty="0"/>
        </a:p>
      </dgm:t>
    </dgm:pt>
    <dgm:pt modelId="{C6FF434A-8054-4FE1-A0E3-2C2FCDA6DFDC}" type="parTrans" cxnId="{971C4DE8-F4F0-41AA-9BAB-B80743DB4BBD}">
      <dgm:prSet/>
      <dgm:spPr/>
      <dgm:t>
        <a:bodyPr/>
        <a:lstStyle/>
        <a:p>
          <a:endParaRPr lang="es-CL"/>
        </a:p>
      </dgm:t>
    </dgm:pt>
    <dgm:pt modelId="{4348F9EA-4A93-4B02-A6E6-9495A2450A36}" type="sibTrans" cxnId="{971C4DE8-F4F0-41AA-9BAB-B80743DB4BBD}">
      <dgm:prSet/>
      <dgm:spPr/>
      <dgm:t>
        <a:bodyPr/>
        <a:lstStyle/>
        <a:p>
          <a:endParaRPr lang="es-CL"/>
        </a:p>
      </dgm:t>
    </dgm:pt>
    <dgm:pt modelId="{9F926D0C-5656-495D-AEAB-F2118082D359}">
      <dgm:prSet/>
      <dgm:spPr/>
      <dgm:t>
        <a:bodyPr/>
        <a:lstStyle/>
        <a:p>
          <a:pPr algn="ctr"/>
          <a:r>
            <a:rPr lang="es-CL" sz="1100" dirty="0" smtClean="0"/>
            <a:t>Aportar a la competitividad nacional y regional con foco en los sectores agroalimentario y energético</a:t>
          </a:r>
          <a:endParaRPr lang="es-CL" sz="1100" dirty="0"/>
        </a:p>
      </dgm:t>
    </dgm:pt>
    <dgm:pt modelId="{4A21A181-F5FE-469F-85A2-22AB03952159}" type="parTrans" cxnId="{FC6F2B98-263F-4100-BF54-73323BEB9E9E}">
      <dgm:prSet/>
      <dgm:spPr/>
      <dgm:t>
        <a:bodyPr/>
        <a:lstStyle/>
        <a:p>
          <a:endParaRPr lang="es-CL"/>
        </a:p>
      </dgm:t>
    </dgm:pt>
    <dgm:pt modelId="{00318726-5534-45B1-AB06-257FCEF4CD71}" type="sibTrans" cxnId="{FC6F2B98-263F-4100-BF54-73323BEB9E9E}">
      <dgm:prSet/>
      <dgm:spPr/>
      <dgm:t>
        <a:bodyPr/>
        <a:lstStyle/>
        <a:p>
          <a:endParaRPr lang="es-CL"/>
        </a:p>
      </dgm:t>
    </dgm:pt>
    <dgm:pt modelId="{63A0E3EF-8C15-47A0-AE3C-27D741227D8C}">
      <dgm:prSet/>
      <dgm:spPr/>
      <dgm:t>
        <a:bodyPr/>
        <a:lstStyle/>
        <a:p>
          <a:pPr algn="ctr"/>
          <a:r>
            <a:rPr lang="es-CL" sz="1100" dirty="0" smtClean="0"/>
            <a:t>Fomentar el emprendimiento y la innovación tecnológica y social</a:t>
          </a:r>
          <a:endParaRPr lang="es-CL" sz="1100" dirty="0"/>
        </a:p>
      </dgm:t>
    </dgm:pt>
    <dgm:pt modelId="{4E1A5E22-7087-4202-8F6B-8176F486DB56}" type="parTrans" cxnId="{305510EA-D4CA-4BFA-9F8D-0AB43B730DC9}">
      <dgm:prSet/>
      <dgm:spPr/>
      <dgm:t>
        <a:bodyPr/>
        <a:lstStyle/>
        <a:p>
          <a:endParaRPr lang="es-CL"/>
        </a:p>
      </dgm:t>
    </dgm:pt>
    <dgm:pt modelId="{356C984D-7C3D-4283-8D45-EEDF61DF7DBC}" type="sibTrans" cxnId="{305510EA-D4CA-4BFA-9F8D-0AB43B730DC9}">
      <dgm:prSet/>
      <dgm:spPr/>
      <dgm:t>
        <a:bodyPr/>
        <a:lstStyle/>
        <a:p>
          <a:endParaRPr lang="es-CL"/>
        </a:p>
      </dgm:t>
    </dgm:pt>
    <dgm:pt modelId="{58E573F1-2ECA-46C0-BF62-C677F78C7DC5}" type="pres">
      <dgm:prSet presAssocID="{0386DAEB-E02F-4583-9986-81D7653EB2C9}" presName="theList" presStyleCnt="0">
        <dgm:presLayoutVars>
          <dgm:dir/>
          <dgm:animLvl val="lvl"/>
          <dgm:resizeHandles val="exact"/>
        </dgm:presLayoutVars>
      </dgm:prSet>
      <dgm:spPr/>
      <dgm:t>
        <a:bodyPr/>
        <a:lstStyle/>
        <a:p>
          <a:endParaRPr lang="es-CL"/>
        </a:p>
      </dgm:t>
    </dgm:pt>
    <dgm:pt modelId="{50D836D2-0319-4C57-85FC-1A2F636504E8}" type="pres">
      <dgm:prSet presAssocID="{63AD4C4B-AEA4-4ABD-8A01-00FE3D537327}" presName="compNode" presStyleCnt="0"/>
      <dgm:spPr/>
      <dgm:t>
        <a:bodyPr/>
        <a:lstStyle/>
        <a:p>
          <a:endParaRPr lang="es-CL"/>
        </a:p>
      </dgm:t>
    </dgm:pt>
    <dgm:pt modelId="{5BDFEEAF-7C4F-4D5A-8C18-C114835054C6}" type="pres">
      <dgm:prSet presAssocID="{63AD4C4B-AEA4-4ABD-8A01-00FE3D537327}" presName="aNode" presStyleLbl="bgShp" presStyleIdx="0" presStyleCnt="5"/>
      <dgm:spPr/>
      <dgm:t>
        <a:bodyPr/>
        <a:lstStyle/>
        <a:p>
          <a:endParaRPr lang="es-CL"/>
        </a:p>
      </dgm:t>
    </dgm:pt>
    <dgm:pt modelId="{66F97653-FF74-427D-9CF0-32EF74D914D2}" type="pres">
      <dgm:prSet presAssocID="{63AD4C4B-AEA4-4ABD-8A01-00FE3D537327}" presName="textNode" presStyleLbl="bgShp" presStyleIdx="0" presStyleCnt="5"/>
      <dgm:spPr/>
      <dgm:t>
        <a:bodyPr/>
        <a:lstStyle/>
        <a:p>
          <a:endParaRPr lang="es-CL"/>
        </a:p>
      </dgm:t>
    </dgm:pt>
    <dgm:pt modelId="{BD722A33-CB7C-40A1-98E4-B2472678711D}" type="pres">
      <dgm:prSet presAssocID="{63AD4C4B-AEA4-4ABD-8A01-00FE3D537327}" presName="compChildNode" presStyleCnt="0"/>
      <dgm:spPr/>
      <dgm:t>
        <a:bodyPr/>
        <a:lstStyle/>
        <a:p>
          <a:endParaRPr lang="es-CL"/>
        </a:p>
      </dgm:t>
    </dgm:pt>
    <dgm:pt modelId="{9D8CE5E9-41C7-4E04-8D87-0397D5BD3BE8}" type="pres">
      <dgm:prSet presAssocID="{63AD4C4B-AEA4-4ABD-8A01-00FE3D537327}" presName="theInnerList" presStyleCnt="0"/>
      <dgm:spPr/>
      <dgm:t>
        <a:bodyPr/>
        <a:lstStyle/>
        <a:p>
          <a:endParaRPr lang="es-CL"/>
        </a:p>
      </dgm:t>
    </dgm:pt>
    <dgm:pt modelId="{D32D0883-8E5C-41CF-9FCB-4F0F1448B91E}" type="pres">
      <dgm:prSet presAssocID="{DC12DA3C-AB00-4B7C-A7C7-02F45D2043C1}" presName="childNode" presStyleLbl="node1" presStyleIdx="0" presStyleCnt="15">
        <dgm:presLayoutVars>
          <dgm:bulletEnabled val="1"/>
        </dgm:presLayoutVars>
      </dgm:prSet>
      <dgm:spPr/>
      <dgm:t>
        <a:bodyPr/>
        <a:lstStyle/>
        <a:p>
          <a:endParaRPr lang="es-CL"/>
        </a:p>
      </dgm:t>
    </dgm:pt>
    <dgm:pt modelId="{8D433A78-9DEB-4860-92C6-AEA2087A199B}" type="pres">
      <dgm:prSet presAssocID="{63AD4C4B-AEA4-4ABD-8A01-00FE3D537327}" presName="aSpace" presStyleCnt="0"/>
      <dgm:spPr/>
      <dgm:t>
        <a:bodyPr/>
        <a:lstStyle/>
        <a:p>
          <a:endParaRPr lang="es-CL"/>
        </a:p>
      </dgm:t>
    </dgm:pt>
    <dgm:pt modelId="{83F7B16F-48D3-47B5-BF0A-FFECE0666922}" type="pres">
      <dgm:prSet presAssocID="{62B80BED-069C-4671-ADC1-1BC8354F83F0}" presName="compNode" presStyleCnt="0"/>
      <dgm:spPr/>
      <dgm:t>
        <a:bodyPr/>
        <a:lstStyle/>
        <a:p>
          <a:endParaRPr lang="es-CL"/>
        </a:p>
      </dgm:t>
    </dgm:pt>
    <dgm:pt modelId="{5811CC37-5049-415B-99D7-BE7FDC57AB13}" type="pres">
      <dgm:prSet presAssocID="{62B80BED-069C-4671-ADC1-1BC8354F83F0}" presName="aNode" presStyleLbl="bgShp" presStyleIdx="1" presStyleCnt="5"/>
      <dgm:spPr/>
      <dgm:t>
        <a:bodyPr/>
        <a:lstStyle/>
        <a:p>
          <a:endParaRPr lang="es-CL"/>
        </a:p>
      </dgm:t>
    </dgm:pt>
    <dgm:pt modelId="{73F3C49D-0D3C-4511-9A92-8B49A21E9666}" type="pres">
      <dgm:prSet presAssocID="{62B80BED-069C-4671-ADC1-1BC8354F83F0}" presName="textNode" presStyleLbl="bgShp" presStyleIdx="1" presStyleCnt="5"/>
      <dgm:spPr/>
      <dgm:t>
        <a:bodyPr/>
        <a:lstStyle/>
        <a:p>
          <a:endParaRPr lang="es-CL"/>
        </a:p>
      </dgm:t>
    </dgm:pt>
    <dgm:pt modelId="{68C842FF-2AA1-4095-8C3A-A4C30A43703C}" type="pres">
      <dgm:prSet presAssocID="{62B80BED-069C-4671-ADC1-1BC8354F83F0}" presName="compChildNode" presStyleCnt="0"/>
      <dgm:spPr/>
      <dgm:t>
        <a:bodyPr/>
        <a:lstStyle/>
        <a:p>
          <a:endParaRPr lang="es-CL"/>
        </a:p>
      </dgm:t>
    </dgm:pt>
    <dgm:pt modelId="{97516637-D063-4339-9608-B418B1B7C2E0}" type="pres">
      <dgm:prSet presAssocID="{62B80BED-069C-4671-ADC1-1BC8354F83F0}" presName="theInnerList" presStyleCnt="0"/>
      <dgm:spPr/>
      <dgm:t>
        <a:bodyPr/>
        <a:lstStyle/>
        <a:p>
          <a:endParaRPr lang="es-CL"/>
        </a:p>
      </dgm:t>
    </dgm:pt>
    <dgm:pt modelId="{D75AE62C-0A9A-4CBD-BC7A-8975C8E58CB4}" type="pres">
      <dgm:prSet presAssocID="{6A9EDD45-5EDD-4D72-B15B-151873A965B2}" presName="childNode" presStyleLbl="node1" presStyleIdx="1" presStyleCnt="15">
        <dgm:presLayoutVars>
          <dgm:bulletEnabled val="1"/>
        </dgm:presLayoutVars>
      </dgm:prSet>
      <dgm:spPr/>
      <dgm:t>
        <a:bodyPr/>
        <a:lstStyle/>
        <a:p>
          <a:endParaRPr lang="es-CL"/>
        </a:p>
      </dgm:t>
    </dgm:pt>
    <dgm:pt modelId="{4CB7AD37-30D6-49CD-BD03-DB26FA776858}" type="pres">
      <dgm:prSet presAssocID="{6A9EDD45-5EDD-4D72-B15B-151873A965B2}" presName="aSpace2" presStyleCnt="0"/>
      <dgm:spPr/>
      <dgm:t>
        <a:bodyPr/>
        <a:lstStyle/>
        <a:p>
          <a:endParaRPr lang="es-CL"/>
        </a:p>
      </dgm:t>
    </dgm:pt>
    <dgm:pt modelId="{7677C941-E228-4D8B-B2AB-9F385A130C8B}" type="pres">
      <dgm:prSet presAssocID="{62E4013A-BAEC-4C15-AE8F-80570F0508B0}" presName="childNode" presStyleLbl="node1" presStyleIdx="2" presStyleCnt="15">
        <dgm:presLayoutVars>
          <dgm:bulletEnabled val="1"/>
        </dgm:presLayoutVars>
      </dgm:prSet>
      <dgm:spPr/>
      <dgm:t>
        <a:bodyPr/>
        <a:lstStyle/>
        <a:p>
          <a:endParaRPr lang="es-CL"/>
        </a:p>
      </dgm:t>
    </dgm:pt>
    <dgm:pt modelId="{0B10F60C-F6EB-43E4-BA1A-05CB8DAF2AB1}" type="pres">
      <dgm:prSet presAssocID="{62B80BED-069C-4671-ADC1-1BC8354F83F0}" presName="aSpace" presStyleCnt="0"/>
      <dgm:spPr/>
      <dgm:t>
        <a:bodyPr/>
        <a:lstStyle/>
        <a:p>
          <a:endParaRPr lang="es-CL"/>
        </a:p>
      </dgm:t>
    </dgm:pt>
    <dgm:pt modelId="{9354A9FD-4A8A-4BF1-B284-BA631B94BFCA}" type="pres">
      <dgm:prSet presAssocID="{2FF49A73-B243-46D4-BC66-EC067AFCB2C8}" presName="compNode" presStyleCnt="0"/>
      <dgm:spPr/>
      <dgm:t>
        <a:bodyPr/>
        <a:lstStyle/>
        <a:p>
          <a:endParaRPr lang="es-CL"/>
        </a:p>
      </dgm:t>
    </dgm:pt>
    <dgm:pt modelId="{164D59D6-7008-4E01-864E-E6A68CE07559}" type="pres">
      <dgm:prSet presAssocID="{2FF49A73-B243-46D4-BC66-EC067AFCB2C8}" presName="aNode" presStyleLbl="bgShp" presStyleIdx="2" presStyleCnt="5"/>
      <dgm:spPr/>
      <dgm:t>
        <a:bodyPr/>
        <a:lstStyle/>
        <a:p>
          <a:endParaRPr lang="es-CL"/>
        </a:p>
      </dgm:t>
    </dgm:pt>
    <dgm:pt modelId="{00D0839D-4C52-41F4-B55E-7E9C593E7199}" type="pres">
      <dgm:prSet presAssocID="{2FF49A73-B243-46D4-BC66-EC067AFCB2C8}" presName="textNode" presStyleLbl="bgShp" presStyleIdx="2" presStyleCnt="5"/>
      <dgm:spPr/>
      <dgm:t>
        <a:bodyPr/>
        <a:lstStyle/>
        <a:p>
          <a:endParaRPr lang="es-CL"/>
        </a:p>
      </dgm:t>
    </dgm:pt>
    <dgm:pt modelId="{C6695E9F-7E95-4E4E-9B73-A5A84F2BA116}" type="pres">
      <dgm:prSet presAssocID="{2FF49A73-B243-46D4-BC66-EC067AFCB2C8}" presName="compChildNode" presStyleCnt="0"/>
      <dgm:spPr/>
      <dgm:t>
        <a:bodyPr/>
        <a:lstStyle/>
        <a:p>
          <a:endParaRPr lang="es-CL"/>
        </a:p>
      </dgm:t>
    </dgm:pt>
    <dgm:pt modelId="{626D0E5B-AC10-4F82-B200-A0D2BE098B57}" type="pres">
      <dgm:prSet presAssocID="{2FF49A73-B243-46D4-BC66-EC067AFCB2C8}" presName="theInnerList" presStyleCnt="0"/>
      <dgm:spPr/>
      <dgm:t>
        <a:bodyPr/>
        <a:lstStyle/>
        <a:p>
          <a:endParaRPr lang="es-CL"/>
        </a:p>
      </dgm:t>
    </dgm:pt>
    <dgm:pt modelId="{92C73845-EFD2-46AC-B8B8-9D95F7A964BF}" type="pres">
      <dgm:prSet presAssocID="{19A92C8A-F82B-4E8D-9ED7-F0A68570C944}" presName="childNode" presStyleLbl="node1" presStyleIdx="3" presStyleCnt="15">
        <dgm:presLayoutVars>
          <dgm:bulletEnabled val="1"/>
        </dgm:presLayoutVars>
      </dgm:prSet>
      <dgm:spPr/>
      <dgm:t>
        <a:bodyPr/>
        <a:lstStyle/>
        <a:p>
          <a:endParaRPr lang="es-CL"/>
        </a:p>
      </dgm:t>
    </dgm:pt>
    <dgm:pt modelId="{E913BDDB-BDF8-4ED1-A9EC-AB0B9E05F814}" type="pres">
      <dgm:prSet presAssocID="{19A92C8A-F82B-4E8D-9ED7-F0A68570C944}" presName="aSpace2" presStyleCnt="0"/>
      <dgm:spPr/>
      <dgm:t>
        <a:bodyPr/>
        <a:lstStyle/>
        <a:p>
          <a:endParaRPr lang="es-CL"/>
        </a:p>
      </dgm:t>
    </dgm:pt>
    <dgm:pt modelId="{10B69E2C-B8BE-4369-8569-A9C3B62ED8ED}" type="pres">
      <dgm:prSet presAssocID="{BA37665C-0286-47E9-8642-DC452C699951}" presName="childNode" presStyleLbl="node1" presStyleIdx="4" presStyleCnt="15">
        <dgm:presLayoutVars>
          <dgm:bulletEnabled val="1"/>
        </dgm:presLayoutVars>
      </dgm:prSet>
      <dgm:spPr/>
      <dgm:t>
        <a:bodyPr/>
        <a:lstStyle/>
        <a:p>
          <a:endParaRPr lang="es-CL"/>
        </a:p>
      </dgm:t>
    </dgm:pt>
    <dgm:pt modelId="{D1B79198-CA71-4713-B1B8-DD08F20ECC74}" type="pres">
      <dgm:prSet presAssocID="{2FF49A73-B243-46D4-BC66-EC067AFCB2C8}" presName="aSpace" presStyleCnt="0"/>
      <dgm:spPr/>
      <dgm:t>
        <a:bodyPr/>
        <a:lstStyle/>
        <a:p>
          <a:endParaRPr lang="es-CL"/>
        </a:p>
      </dgm:t>
    </dgm:pt>
    <dgm:pt modelId="{DE89FC70-E2A8-4C75-97B4-A250A69F617A}" type="pres">
      <dgm:prSet presAssocID="{0D1594F9-23D3-4490-974F-2E75BC229E44}" presName="compNode" presStyleCnt="0"/>
      <dgm:spPr/>
      <dgm:t>
        <a:bodyPr/>
        <a:lstStyle/>
        <a:p>
          <a:endParaRPr lang="es-CL"/>
        </a:p>
      </dgm:t>
    </dgm:pt>
    <dgm:pt modelId="{6170539D-4441-4CBF-B84C-60B8D064B75D}" type="pres">
      <dgm:prSet presAssocID="{0D1594F9-23D3-4490-974F-2E75BC229E44}" presName="aNode" presStyleLbl="bgShp" presStyleIdx="3" presStyleCnt="5"/>
      <dgm:spPr/>
      <dgm:t>
        <a:bodyPr/>
        <a:lstStyle/>
        <a:p>
          <a:endParaRPr lang="es-CL"/>
        </a:p>
      </dgm:t>
    </dgm:pt>
    <dgm:pt modelId="{F0C41782-9578-4911-83CC-CEFE3FC64CC2}" type="pres">
      <dgm:prSet presAssocID="{0D1594F9-23D3-4490-974F-2E75BC229E44}" presName="textNode" presStyleLbl="bgShp" presStyleIdx="3" presStyleCnt="5"/>
      <dgm:spPr/>
      <dgm:t>
        <a:bodyPr/>
        <a:lstStyle/>
        <a:p>
          <a:endParaRPr lang="es-CL"/>
        </a:p>
      </dgm:t>
    </dgm:pt>
    <dgm:pt modelId="{99205DEF-7DAC-4BDA-BAC2-1C5EA0CA44FD}" type="pres">
      <dgm:prSet presAssocID="{0D1594F9-23D3-4490-974F-2E75BC229E44}" presName="compChildNode" presStyleCnt="0"/>
      <dgm:spPr/>
      <dgm:t>
        <a:bodyPr/>
        <a:lstStyle/>
        <a:p>
          <a:endParaRPr lang="es-CL"/>
        </a:p>
      </dgm:t>
    </dgm:pt>
    <dgm:pt modelId="{872092E5-9850-45F8-A840-50F952B31508}" type="pres">
      <dgm:prSet presAssocID="{0D1594F9-23D3-4490-974F-2E75BC229E44}" presName="theInnerList" presStyleCnt="0"/>
      <dgm:spPr/>
      <dgm:t>
        <a:bodyPr/>
        <a:lstStyle/>
        <a:p>
          <a:endParaRPr lang="es-CL"/>
        </a:p>
      </dgm:t>
    </dgm:pt>
    <dgm:pt modelId="{24C0B00D-8C60-4D75-845D-46AC923EF027}" type="pres">
      <dgm:prSet presAssocID="{B9FB10E7-9B4E-4CD8-9FC6-25FCFE8F244F}" presName="childNode" presStyleLbl="node1" presStyleIdx="5" presStyleCnt="15">
        <dgm:presLayoutVars>
          <dgm:bulletEnabled val="1"/>
        </dgm:presLayoutVars>
      </dgm:prSet>
      <dgm:spPr/>
      <dgm:t>
        <a:bodyPr/>
        <a:lstStyle/>
        <a:p>
          <a:endParaRPr lang="es-CL"/>
        </a:p>
      </dgm:t>
    </dgm:pt>
    <dgm:pt modelId="{E9C71BD1-A11E-4B64-B6C9-F416C9721C1E}" type="pres">
      <dgm:prSet presAssocID="{B9FB10E7-9B4E-4CD8-9FC6-25FCFE8F244F}" presName="aSpace2" presStyleCnt="0"/>
      <dgm:spPr/>
      <dgm:t>
        <a:bodyPr/>
        <a:lstStyle/>
        <a:p>
          <a:endParaRPr lang="es-CL"/>
        </a:p>
      </dgm:t>
    </dgm:pt>
    <dgm:pt modelId="{799CD311-1E41-4AA4-B3E8-35E69EBDC996}" type="pres">
      <dgm:prSet presAssocID="{FCE4DEF7-40C2-4BBF-8DE3-2AB780834BFF}" presName="childNode" presStyleLbl="node1" presStyleIdx="6" presStyleCnt="15">
        <dgm:presLayoutVars>
          <dgm:bulletEnabled val="1"/>
        </dgm:presLayoutVars>
      </dgm:prSet>
      <dgm:spPr/>
      <dgm:t>
        <a:bodyPr/>
        <a:lstStyle/>
        <a:p>
          <a:endParaRPr lang="es-CL"/>
        </a:p>
      </dgm:t>
    </dgm:pt>
    <dgm:pt modelId="{D94A674F-2995-4741-8464-F0207D301DEB}" type="pres">
      <dgm:prSet presAssocID="{FCE4DEF7-40C2-4BBF-8DE3-2AB780834BFF}" presName="aSpace2" presStyleCnt="0"/>
      <dgm:spPr/>
      <dgm:t>
        <a:bodyPr/>
        <a:lstStyle/>
        <a:p>
          <a:endParaRPr lang="es-CL"/>
        </a:p>
      </dgm:t>
    </dgm:pt>
    <dgm:pt modelId="{34B81334-7FF3-4E7B-999D-9A663600CEC7}" type="pres">
      <dgm:prSet presAssocID="{379D471F-388C-413C-90CD-A23BB5E14D68}" presName="childNode" presStyleLbl="node1" presStyleIdx="7" presStyleCnt="15">
        <dgm:presLayoutVars>
          <dgm:bulletEnabled val="1"/>
        </dgm:presLayoutVars>
      </dgm:prSet>
      <dgm:spPr/>
      <dgm:t>
        <a:bodyPr/>
        <a:lstStyle/>
        <a:p>
          <a:endParaRPr lang="es-CL"/>
        </a:p>
      </dgm:t>
    </dgm:pt>
    <dgm:pt modelId="{4A38A93B-D876-421E-8643-928F7460FB23}" type="pres">
      <dgm:prSet presAssocID="{379D471F-388C-413C-90CD-A23BB5E14D68}" presName="aSpace2" presStyleCnt="0"/>
      <dgm:spPr/>
      <dgm:t>
        <a:bodyPr/>
        <a:lstStyle/>
        <a:p>
          <a:endParaRPr lang="es-CL"/>
        </a:p>
      </dgm:t>
    </dgm:pt>
    <dgm:pt modelId="{D9AF04AA-9083-4969-9948-7FCCB804C2FC}" type="pres">
      <dgm:prSet presAssocID="{1EBB988F-8290-4A36-AD8B-6692C1DED0FF}" presName="childNode" presStyleLbl="node1" presStyleIdx="8" presStyleCnt="15">
        <dgm:presLayoutVars>
          <dgm:bulletEnabled val="1"/>
        </dgm:presLayoutVars>
      </dgm:prSet>
      <dgm:spPr/>
      <dgm:t>
        <a:bodyPr/>
        <a:lstStyle/>
        <a:p>
          <a:endParaRPr lang="es-CL"/>
        </a:p>
      </dgm:t>
    </dgm:pt>
    <dgm:pt modelId="{226A76ED-AD7A-479A-AF33-F004FAF0073E}" type="pres">
      <dgm:prSet presAssocID="{1EBB988F-8290-4A36-AD8B-6692C1DED0FF}" presName="aSpace2" presStyleCnt="0"/>
      <dgm:spPr/>
      <dgm:t>
        <a:bodyPr/>
        <a:lstStyle/>
        <a:p>
          <a:endParaRPr lang="es-CL"/>
        </a:p>
      </dgm:t>
    </dgm:pt>
    <dgm:pt modelId="{08DD9A2A-EAB2-4E43-B0EA-9775170A9F51}" type="pres">
      <dgm:prSet presAssocID="{5369ACD5-A949-4DFE-A1D1-43F97ABF5B96}" presName="childNode" presStyleLbl="node1" presStyleIdx="9" presStyleCnt="15">
        <dgm:presLayoutVars>
          <dgm:bulletEnabled val="1"/>
        </dgm:presLayoutVars>
      </dgm:prSet>
      <dgm:spPr/>
      <dgm:t>
        <a:bodyPr/>
        <a:lstStyle/>
        <a:p>
          <a:endParaRPr lang="es-CL"/>
        </a:p>
      </dgm:t>
    </dgm:pt>
    <dgm:pt modelId="{3D7DAE38-6AF8-4521-9104-A831490977FF}" type="pres">
      <dgm:prSet presAssocID="{0D1594F9-23D3-4490-974F-2E75BC229E44}" presName="aSpace" presStyleCnt="0"/>
      <dgm:spPr/>
      <dgm:t>
        <a:bodyPr/>
        <a:lstStyle/>
        <a:p>
          <a:endParaRPr lang="es-CL"/>
        </a:p>
      </dgm:t>
    </dgm:pt>
    <dgm:pt modelId="{14984D16-B2F4-4506-A7BE-59297C3BF8F9}" type="pres">
      <dgm:prSet presAssocID="{80F1DF13-93DE-4C30-A0AE-3A041FD30093}" presName="compNode" presStyleCnt="0"/>
      <dgm:spPr/>
      <dgm:t>
        <a:bodyPr/>
        <a:lstStyle/>
        <a:p>
          <a:endParaRPr lang="es-CL"/>
        </a:p>
      </dgm:t>
    </dgm:pt>
    <dgm:pt modelId="{BD49B6A9-B79D-45E1-92ED-46BA2278C6EB}" type="pres">
      <dgm:prSet presAssocID="{80F1DF13-93DE-4C30-A0AE-3A041FD30093}" presName="aNode" presStyleLbl="bgShp" presStyleIdx="4" presStyleCnt="5"/>
      <dgm:spPr/>
      <dgm:t>
        <a:bodyPr/>
        <a:lstStyle/>
        <a:p>
          <a:endParaRPr lang="es-CL"/>
        </a:p>
      </dgm:t>
    </dgm:pt>
    <dgm:pt modelId="{3E9B344E-C1DA-4666-9F3E-8F1E8942960D}" type="pres">
      <dgm:prSet presAssocID="{80F1DF13-93DE-4C30-A0AE-3A041FD30093}" presName="textNode" presStyleLbl="bgShp" presStyleIdx="4" presStyleCnt="5"/>
      <dgm:spPr/>
      <dgm:t>
        <a:bodyPr/>
        <a:lstStyle/>
        <a:p>
          <a:endParaRPr lang="es-CL"/>
        </a:p>
      </dgm:t>
    </dgm:pt>
    <dgm:pt modelId="{733D200E-3269-4643-B6C9-0B591A5949D0}" type="pres">
      <dgm:prSet presAssocID="{80F1DF13-93DE-4C30-A0AE-3A041FD30093}" presName="compChildNode" presStyleCnt="0"/>
      <dgm:spPr/>
      <dgm:t>
        <a:bodyPr/>
        <a:lstStyle/>
        <a:p>
          <a:endParaRPr lang="es-CL"/>
        </a:p>
      </dgm:t>
    </dgm:pt>
    <dgm:pt modelId="{44B9A92C-376A-40A3-A72F-04EF3C58CF79}" type="pres">
      <dgm:prSet presAssocID="{80F1DF13-93DE-4C30-A0AE-3A041FD30093}" presName="theInnerList" presStyleCnt="0"/>
      <dgm:spPr/>
      <dgm:t>
        <a:bodyPr/>
        <a:lstStyle/>
        <a:p>
          <a:endParaRPr lang="es-CL"/>
        </a:p>
      </dgm:t>
    </dgm:pt>
    <dgm:pt modelId="{1DADE904-AD3B-4111-AD97-2740AE132718}" type="pres">
      <dgm:prSet presAssocID="{9F926D0C-5656-495D-AEAB-F2118082D359}" presName="childNode" presStyleLbl="node1" presStyleIdx="10" presStyleCnt="15">
        <dgm:presLayoutVars>
          <dgm:bulletEnabled val="1"/>
        </dgm:presLayoutVars>
      </dgm:prSet>
      <dgm:spPr/>
      <dgm:t>
        <a:bodyPr/>
        <a:lstStyle/>
        <a:p>
          <a:endParaRPr lang="es-CL"/>
        </a:p>
      </dgm:t>
    </dgm:pt>
    <dgm:pt modelId="{E63C9AE5-193E-4659-964B-708097D5FC25}" type="pres">
      <dgm:prSet presAssocID="{9F926D0C-5656-495D-AEAB-F2118082D359}" presName="aSpace2" presStyleCnt="0"/>
      <dgm:spPr/>
      <dgm:t>
        <a:bodyPr/>
        <a:lstStyle/>
        <a:p>
          <a:endParaRPr lang="es-CL"/>
        </a:p>
      </dgm:t>
    </dgm:pt>
    <dgm:pt modelId="{2D3E31B1-036F-446B-B6AB-566880CA6D7D}" type="pres">
      <dgm:prSet presAssocID="{63A0E3EF-8C15-47A0-AE3C-27D741227D8C}" presName="childNode" presStyleLbl="node1" presStyleIdx="11" presStyleCnt="15">
        <dgm:presLayoutVars>
          <dgm:bulletEnabled val="1"/>
        </dgm:presLayoutVars>
      </dgm:prSet>
      <dgm:spPr/>
      <dgm:t>
        <a:bodyPr/>
        <a:lstStyle/>
        <a:p>
          <a:endParaRPr lang="es-CL"/>
        </a:p>
      </dgm:t>
    </dgm:pt>
    <dgm:pt modelId="{95EBFE43-B307-44C9-8D66-A85E08B8BF17}" type="pres">
      <dgm:prSet presAssocID="{63A0E3EF-8C15-47A0-AE3C-27D741227D8C}" presName="aSpace2" presStyleCnt="0"/>
      <dgm:spPr/>
      <dgm:t>
        <a:bodyPr/>
        <a:lstStyle/>
        <a:p>
          <a:endParaRPr lang="es-CL"/>
        </a:p>
      </dgm:t>
    </dgm:pt>
    <dgm:pt modelId="{C6D7AAA2-126F-42DC-98D3-B6BE2833D961}" type="pres">
      <dgm:prSet presAssocID="{A5BA9833-B20E-4248-8652-7668DEDD8271}" presName="childNode" presStyleLbl="node1" presStyleIdx="12" presStyleCnt="15">
        <dgm:presLayoutVars>
          <dgm:bulletEnabled val="1"/>
        </dgm:presLayoutVars>
      </dgm:prSet>
      <dgm:spPr/>
      <dgm:t>
        <a:bodyPr/>
        <a:lstStyle/>
        <a:p>
          <a:endParaRPr lang="es-CL"/>
        </a:p>
      </dgm:t>
    </dgm:pt>
    <dgm:pt modelId="{896342A1-30AA-485E-B516-3E6BE0EC0C82}" type="pres">
      <dgm:prSet presAssocID="{A5BA9833-B20E-4248-8652-7668DEDD8271}" presName="aSpace2" presStyleCnt="0"/>
      <dgm:spPr/>
      <dgm:t>
        <a:bodyPr/>
        <a:lstStyle/>
        <a:p>
          <a:endParaRPr lang="es-CL"/>
        </a:p>
      </dgm:t>
    </dgm:pt>
    <dgm:pt modelId="{8200810A-9D83-4B5B-9426-9DC3AA5EEA15}" type="pres">
      <dgm:prSet presAssocID="{8E8B3559-CF91-430A-BA08-9E339ECCEA00}" presName="childNode" presStyleLbl="node1" presStyleIdx="13" presStyleCnt="15">
        <dgm:presLayoutVars>
          <dgm:bulletEnabled val="1"/>
        </dgm:presLayoutVars>
      </dgm:prSet>
      <dgm:spPr/>
      <dgm:t>
        <a:bodyPr/>
        <a:lstStyle/>
        <a:p>
          <a:endParaRPr lang="es-CL"/>
        </a:p>
      </dgm:t>
    </dgm:pt>
    <dgm:pt modelId="{8DD03BE5-91FE-4486-8EB9-EFA27072EE28}" type="pres">
      <dgm:prSet presAssocID="{8E8B3559-CF91-430A-BA08-9E339ECCEA00}" presName="aSpace2" presStyleCnt="0"/>
      <dgm:spPr/>
      <dgm:t>
        <a:bodyPr/>
        <a:lstStyle/>
        <a:p>
          <a:endParaRPr lang="es-CL"/>
        </a:p>
      </dgm:t>
    </dgm:pt>
    <dgm:pt modelId="{811C1B82-9A64-47D3-A9E5-A01FAEA67882}" type="pres">
      <dgm:prSet presAssocID="{87A0ACB8-1E30-4755-A75A-1436F10B5FFB}" presName="childNode" presStyleLbl="node1" presStyleIdx="14" presStyleCnt="15">
        <dgm:presLayoutVars>
          <dgm:bulletEnabled val="1"/>
        </dgm:presLayoutVars>
      </dgm:prSet>
      <dgm:spPr/>
      <dgm:t>
        <a:bodyPr/>
        <a:lstStyle/>
        <a:p>
          <a:endParaRPr lang="es-CL"/>
        </a:p>
      </dgm:t>
    </dgm:pt>
  </dgm:ptLst>
  <dgm:cxnLst>
    <dgm:cxn modelId="{059261FF-878C-4127-A1AD-B6DE5E5770D4}" srcId="{80F1DF13-93DE-4C30-A0AE-3A041FD30093}" destId="{A5BA9833-B20E-4248-8652-7668DEDD8271}" srcOrd="2" destOrd="0" parTransId="{BA67AA14-BC34-4B1A-8173-76D159804FBA}" sibTransId="{7ACA9D89-6D3B-4D54-90E7-23EDEC792D83}"/>
    <dgm:cxn modelId="{24C81310-37AD-420F-83FA-2FBF9EBC2CF9}" srcId="{62B80BED-069C-4671-ADC1-1BC8354F83F0}" destId="{62E4013A-BAEC-4C15-AE8F-80570F0508B0}" srcOrd="1" destOrd="0" parTransId="{CCE4FE3F-45DA-4DDC-8C1D-026D330A7258}" sibTransId="{58FF7122-9511-4509-85F0-1672435A5501}"/>
    <dgm:cxn modelId="{0838658F-CF18-44C4-8C11-2429066B309E}" srcId="{0D1594F9-23D3-4490-974F-2E75BC229E44}" destId="{379D471F-388C-413C-90CD-A23BB5E14D68}" srcOrd="2" destOrd="0" parTransId="{B3E16CA0-6118-4E73-87ED-177F9F3E7D66}" sibTransId="{C122A0C1-B596-4CC1-839A-0E04E682395A}"/>
    <dgm:cxn modelId="{6616BE82-8A72-4734-8302-201A141B59AB}" type="presOf" srcId="{62E4013A-BAEC-4C15-AE8F-80570F0508B0}" destId="{7677C941-E228-4D8B-B2AB-9F385A130C8B}" srcOrd="0" destOrd="0" presId="urn:microsoft.com/office/officeart/2005/8/layout/lProcess2"/>
    <dgm:cxn modelId="{5E1F32BE-3F0C-4ED3-B295-FA745B24FE01}" type="presOf" srcId="{BA37665C-0286-47E9-8642-DC452C699951}" destId="{10B69E2C-B8BE-4369-8569-A9C3B62ED8ED}" srcOrd="0" destOrd="0" presId="urn:microsoft.com/office/officeart/2005/8/layout/lProcess2"/>
    <dgm:cxn modelId="{368F0731-D4AF-4251-8AC1-20FA1AD9E8E7}" type="presOf" srcId="{0D1594F9-23D3-4490-974F-2E75BC229E44}" destId="{F0C41782-9578-4911-83CC-CEFE3FC64CC2}" srcOrd="1" destOrd="0" presId="urn:microsoft.com/office/officeart/2005/8/layout/lProcess2"/>
    <dgm:cxn modelId="{6B7116F3-1243-4C5F-92F3-0459F654D35B}" type="presOf" srcId="{1EBB988F-8290-4A36-AD8B-6692C1DED0FF}" destId="{D9AF04AA-9083-4969-9948-7FCCB804C2FC}" srcOrd="0" destOrd="0" presId="urn:microsoft.com/office/officeart/2005/8/layout/lProcess2"/>
    <dgm:cxn modelId="{D89FF792-526B-4C54-8EC4-1DE05C92458E}" type="presOf" srcId="{FCE4DEF7-40C2-4BBF-8DE3-2AB780834BFF}" destId="{799CD311-1E41-4AA4-B3E8-35E69EBDC996}" srcOrd="0" destOrd="0" presId="urn:microsoft.com/office/officeart/2005/8/layout/lProcess2"/>
    <dgm:cxn modelId="{94FA2667-6404-4E76-949C-0EF2C68C9156}" type="presOf" srcId="{2FF49A73-B243-46D4-BC66-EC067AFCB2C8}" destId="{00D0839D-4C52-41F4-B55E-7E9C593E7199}" srcOrd="1" destOrd="0" presId="urn:microsoft.com/office/officeart/2005/8/layout/lProcess2"/>
    <dgm:cxn modelId="{5F623888-D7B1-4033-9948-C14ECFEA1BD3}" type="presOf" srcId="{80F1DF13-93DE-4C30-A0AE-3A041FD30093}" destId="{3E9B344E-C1DA-4666-9F3E-8F1E8942960D}" srcOrd="1" destOrd="0" presId="urn:microsoft.com/office/officeart/2005/8/layout/lProcess2"/>
    <dgm:cxn modelId="{5A0C0382-990B-42C4-8212-660926BBEA52}" srcId="{63AD4C4B-AEA4-4ABD-8A01-00FE3D537327}" destId="{DC12DA3C-AB00-4B7C-A7C7-02F45D2043C1}" srcOrd="0" destOrd="0" parTransId="{4A4C2940-7295-4DCF-B1CB-03F6B09E11BA}" sibTransId="{C438DAE7-C7DB-4921-871A-962269880310}"/>
    <dgm:cxn modelId="{8BC1A730-20F1-4D34-B234-0DA61F696DCA}" type="presOf" srcId="{379D471F-388C-413C-90CD-A23BB5E14D68}" destId="{34B81334-7FF3-4E7B-999D-9A663600CEC7}" srcOrd="0" destOrd="0" presId="urn:microsoft.com/office/officeart/2005/8/layout/lProcess2"/>
    <dgm:cxn modelId="{DA2B5255-C7AA-4FB9-9E5C-A213C4D64DB8}" type="presOf" srcId="{5369ACD5-A949-4DFE-A1D1-43F97ABF5B96}" destId="{08DD9A2A-EAB2-4E43-B0EA-9775170A9F51}" srcOrd="0" destOrd="0" presId="urn:microsoft.com/office/officeart/2005/8/layout/lProcess2"/>
    <dgm:cxn modelId="{F102279B-34B1-4F23-A7C3-D5611EAA80AD}" type="presOf" srcId="{A5BA9833-B20E-4248-8652-7668DEDD8271}" destId="{C6D7AAA2-126F-42DC-98D3-B6BE2833D961}" srcOrd="0" destOrd="0" presId="urn:microsoft.com/office/officeart/2005/8/layout/lProcess2"/>
    <dgm:cxn modelId="{9EF087EE-7CFB-4848-8BFC-3A8B6B2B7986}" type="presOf" srcId="{19A92C8A-F82B-4E8D-9ED7-F0A68570C944}" destId="{92C73845-EFD2-46AC-B8B8-9D95F7A964BF}" srcOrd="0" destOrd="0" presId="urn:microsoft.com/office/officeart/2005/8/layout/lProcess2"/>
    <dgm:cxn modelId="{08614888-609C-41DF-93F7-D3D410CEDDC7}" srcId="{0386DAEB-E02F-4583-9986-81D7653EB2C9}" destId="{63AD4C4B-AEA4-4ABD-8A01-00FE3D537327}" srcOrd="0" destOrd="0" parTransId="{7BDC25B1-D344-48FC-9177-55A976CA6E3F}" sibTransId="{2101F795-5778-4984-9196-B7F43E615D55}"/>
    <dgm:cxn modelId="{45C74B62-6937-4812-8993-1C700A3E8B30}" type="presOf" srcId="{2FF49A73-B243-46D4-BC66-EC067AFCB2C8}" destId="{164D59D6-7008-4E01-864E-E6A68CE07559}" srcOrd="0" destOrd="0" presId="urn:microsoft.com/office/officeart/2005/8/layout/lProcess2"/>
    <dgm:cxn modelId="{971C4DE8-F4F0-41AA-9BAB-B80743DB4BBD}" srcId="{80F1DF13-93DE-4C30-A0AE-3A041FD30093}" destId="{87A0ACB8-1E30-4755-A75A-1436F10B5FFB}" srcOrd="4" destOrd="0" parTransId="{C6FF434A-8054-4FE1-A0E3-2C2FCDA6DFDC}" sibTransId="{4348F9EA-4A93-4B02-A6E6-9495A2450A36}"/>
    <dgm:cxn modelId="{64A6C64B-24AC-4066-87B0-354717E7BDF9}" srcId="{0D1594F9-23D3-4490-974F-2E75BC229E44}" destId="{B9FB10E7-9B4E-4CD8-9FC6-25FCFE8F244F}" srcOrd="0" destOrd="0" parTransId="{68A967AA-DB08-4BC8-932C-15A03D58A900}" sibTransId="{7DCE0BD3-7C22-4C37-A4E8-2FF2595DD663}"/>
    <dgm:cxn modelId="{837CBDB9-743F-4B1A-AC5D-040C607E0E36}" type="presOf" srcId="{8E8B3559-CF91-430A-BA08-9E339ECCEA00}" destId="{8200810A-9D83-4B5B-9426-9DC3AA5EEA15}" srcOrd="0" destOrd="0" presId="urn:microsoft.com/office/officeart/2005/8/layout/lProcess2"/>
    <dgm:cxn modelId="{23120E7E-508D-4C40-926D-7846FB295AAF}" srcId="{2FF49A73-B243-46D4-BC66-EC067AFCB2C8}" destId="{19A92C8A-F82B-4E8D-9ED7-F0A68570C944}" srcOrd="0" destOrd="0" parTransId="{97143C89-5F41-4EE9-B91F-8C1D49F0A076}" sibTransId="{EA6A6815-CC07-4638-A7BA-F5A9FCD2FE34}"/>
    <dgm:cxn modelId="{0F453034-85C7-468B-B3F0-41282C3F50F0}" type="presOf" srcId="{62B80BED-069C-4671-ADC1-1BC8354F83F0}" destId="{5811CC37-5049-415B-99D7-BE7FDC57AB13}" srcOrd="0" destOrd="0" presId="urn:microsoft.com/office/officeart/2005/8/layout/lProcess2"/>
    <dgm:cxn modelId="{B7A0461E-9877-408E-89FE-723D43937EC5}" type="presOf" srcId="{63AD4C4B-AEA4-4ABD-8A01-00FE3D537327}" destId="{66F97653-FF74-427D-9CF0-32EF74D914D2}" srcOrd="1" destOrd="0" presId="urn:microsoft.com/office/officeart/2005/8/layout/lProcess2"/>
    <dgm:cxn modelId="{19FBA4CE-DCD7-4B5B-9D29-F6DFAC6FD1E1}" type="presOf" srcId="{63AD4C4B-AEA4-4ABD-8A01-00FE3D537327}" destId="{5BDFEEAF-7C4F-4D5A-8C18-C114835054C6}" srcOrd="0" destOrd="0" presId="urn:microsoft.com/office/officeart/2005/8/layout/lProcess2"/>
    <dgm:cxn modelId="{01EE9957-3E54-4A08-8FA4-74B7CE4B86BC}" srcId="{0D1594F9-23D3-4490-974F-2E75BC229E44}" destId="{1EBB988F-8290-4A36-AD8B-6692C1DED0FF}" srcOrd="3" destOrd="0" parTransId="{27A5AB55-E86E-4C51-8515-372B6AA68479}" sibTransId="{D8A01BFE-CE54-4E9F-83C4-183852C33B68}"/>
    <dgm:cxn modelId="{4F41193E-2612-4BF8-B1CB-681BA6F99128}" srcId="{0D1594F9-23D3-4490-974F-2E75BC229E44}" destId="{FCE4DEF7-40C2-4BBF-8DE3-2AB780834BFF}" srcOrd="1" destOrd="0" parTransId="{96C66E32-6C81-4A81-84EB-05F672C89A59}" sibTransId="{9D17EF1D-A9C9-4213-A948-FCF024D36318}"/>
    <dgm:cxn modelId="{305510EA-D4CA-4BFA-9F8D-0AB43B730DC9}" srcId="{80F1DF13-93DE-4C30-A0AE-3A041FD30093}" destId="{63A0E3EF-8C15-47A0-AE3C-27D741227D8C}" srcOrd="1" destOrd="0" parTransId="{4E1A5E22-7087-4202-8F6B-8176F486DB56}" sibTransId="{356C984D-7C3D-4283-8D45-EEDF61DF7DBC}"/>
    <dgm:cxn modelId="{916027E5-1937-4E49-84FE-281C32616A3B}" srcId="{80F1DF13-93DE-4C30-A0AE-3A041FD30093}" destId="{8E8B3559-CF91-430A-BA08-9E339ECCEA00}" srcOrd="3" destOrd="0" parTransId="{812AC80B-0B98-44AE-81FA-73AC3B09106C}" sibTransId="{05228C6F-1AFF-44C6-B7E9-5804C638722E}"/>
    <dgm:cxn modelId="{4A13AA21-FDE2-4569-A9B4-693F5885A1FA}" srcId="{0386DAEB-E02F-4583-9986-81D7653EB2C9}" destId="{0D1594F9-23D3-4490-974F-2E75BC229E44}" srcOrd="3" destOrd="0" parTransId="{1A0FEBAA-3935-43DE-808F-C2B0A0297195}" sibTransId="{A5264226-40D5-4CAD-A3E1-4FFFD574EE85}"/>
    <dgm:cxn modelId="{5E8FA525-19F7-4B5C-8674-754DD1309C72}" srcId="{0386DAEB-E02F-4583-9986-81D7653EB2C9}" destId="{62B80BED-069C-4671-ADC1-1BC8354F83F0}" srcOrd="1" destOrd="0" parTransId="{36E1287F-C326-4744-9175-AFEC0486BF95}" sibTransId="{44F728E7-DD2A-4910-B9D3-CE9D4F361B8F}"/>
    <dgm:cxn modelId="{334C3C90-6016-48A8-8854-67E802B03669}" type="presOf" srcId="{62B80BED-069C-4671-ADC1-1BC8354F83F0}" destId="{73F3C49D-0D3C-4511-9A92-8B49A21E9666}" srcOrd="1" destOrd="0" presId="urn:microsoft.com/office/officeart/2005/8/layout/lProcess2"/>
    <dgm:cxn modelId="{B3DCA891-24E1-431F-9D2C-83834A0486A4}" type="presOf" srcId="{87A0ACB8-1E30-4755-A75A-1436F10B5FFB}" destId="{811C1B82-9A64-47D3-A9E5-A01FAEA67882}" srcOrd="0" destOrd="0" presId="urn:microsoft.com/office/officeart/2005/8/layout/lProcess2"/>
    <dgm:cxn modelId="{E950CFF2-9792-4494-838D-08096852581A}" type="presOf" srcId="{63A0E3EF-8C15-47A0-AE3C-27D741227D8C}" destId="{2D3E31B1-036F-446B-B6AB-566880CA6D7D}" srcOrd="0" destOrd="0" presId="urn:microsoft.com/office/officeart/2005/8/layout/lProcess2"/>
    <dgm:cxn modelId="{BD4218BD-49AA-4607-86EA-B55C8F2AC05B}" srcId="{0386DAEB-E02F-4583-9986-81D7653EB2C9}" destId="{2FF49A73-B243-46D4-BC66-EC067AFCB2C8}" srcOrd="2" destOrd="0" parTransId="{24FF0DD2-2DB3-4668-88CE-661881A1DF56}" sibTransId="{0D6A3A2C-5D06-4F89-9D8C-729FF7814480}"/>
    <dgm:cxn modelId="{7A1309E1-5815-440D-86F7-E852D611EBDF}" type="presOf" srcId="{0386DAEB-E02F-4583-9986-81D7653EB2C9}" destId="{58E573F1-2ECA-46C0-BF62-C677F78C7DC5}" srcOrd="0" destOrd="0" presId="urn:microsoft.com/office/officeart/2005/8/layout/lProcess2"/>
    <dgm:cxn modelId="{6B14B8FF-8D5B-4A6A-88DE-D3322647BF8E}" type="presOf" srcId="{0D1594F9-23D3-4490-974F-2E75BC229E44}" destId="{6170539D-4441-4CBF-B84C-60B8D064B75D}" srcOrd="0" destOrd="0" presId="urn:microsoft.com/office/officeart/2005/8/layout/lProcess2"/>
    <dgm:cxn modelId="{2B010412-BB93-4FB2-BA85-ED263EC437BF}" srcId="{62B80BED-069C-4671-ADC1-1BC8354F83F0}" destId="{6A9EDD45-5EDD-4D72-B15B-151873A965B2}" srcOrd="0" destOrd="0" parTransId="{03127413-E3EA-4D67-92F9-2403CB2D101E}" sibTransId="{AD30A332-4013-48F7-B979-3934F9FF5FF4}"/>
    <dgm:cxn modelId="{E183769B-9F0C-43EE-B7D4-10649C0047D4}" type="presOf" srcId="{6A9EDD45-5EDD-4D72-B15B-151873A965B2}" destId="{D75AE62C-0A9A-4CBD-BC7A-8975C8E58CB4}" srcOrd="0" destOrd="0" presId="urn:microsoft.com/office/officeart/2005/8/layout/lProcess2"/>
    <dgm:cxn modelId="{30149931-98EF-47E6-AEE8-56D0BBF1AA14}" type="presOf" srcId="{DC12DA3C-AB00-4B7C-A7C7-02F45D2043C1}" destId="{D32D0883-8E5C-41CF-9FCB-4F0F1448B91E}" srcOrd="0" destOrd="0" presId="urn:microsoft.com/office/officeart/2005/8/layout/lProcess2"/>
    <dgm:cxn modelId="{B81EF76B-8E82-44EC-9A5B-351651946264}" type="presOf" srcId="{9F926D0C-5656-495D-AEAB-F2118082D359}" destId="{1DADE904-AD3B-4111-AD97-2740AE132718}" srcOrd="0" destOrd="0" presId="urn:microsoft.com/office/officeart/2005/8/layout/lProcess2"/>
    <dgm:cxn modelId="{9AD50C44-0703-4A36-B163-E406052C8AC2}" srcId="{0386DAEB-E02F-4583-9986-81D7653EB2C9}" destId="{80F1DF13-93DE-4C30-A0AE-3A041FD30093}" srcOrd="4" destOrd="0" parTransId="{9593701E-3D8B-4487-9A02-9AF9A4DE8117}" sibTransId="{82BE448A-85DE-4AD6-8ABA-F5BA3958DDE4}"/>
    <dgm:cxn modelId="{FC6F2B98-263F-4100-BF54-73323BEB9E9E}" srcId="{80F1DF13-93DE-4C30-A0AE-3A041FD30093}" destId="{9F926D0C-5656-495D-AEAB-F2118082D359}" srcOrd="0" destOrd="0" parTransId="{4A21A181-F5FE-469F-85A2-22AB03952159}" sibTransId="{00318726-5534-45B1-AB06-257FCEF4CD71}"/>
    <dgm:cxn modelId="{DC21D1AB-6F94-4A0B-BF06-B58E877A5622}" type="presOf" srcId="{80F1DF13-93DE-4C30-A0AE-3A041FD30093}" destId="{BD49B6A9-B79D-45E1-92ED-46BA2278C6EB}" srcOrd="0" destOrd="0" presId="urn:microsoft.com/office/officeart/2005/8/layout/lProcess2"/>
    <dgm:cxn modelId="{0E0A17BF-EA8E-4991-8159-4FB685175517}" type="presOf" srcId="{B9FB10E7-9B4E-4CD8-9FC6-25FCFE8F244F}" destId="{24C0B00D-8C60-4D75-845D-46AC923EF027}" srcOrd="0" destOrd="0" presId="urn:microsoft.com/office/officeart/2005/8/layout/lProcess2"/>
    <dgm:cxn modelId="{459BEB47-E781-4F6F-B5C9-9D5B4D625B21}" srcId="{2FF49A73-B243-46D4-BC66-EC067AFCB2C8}" destId="{BA37665C-0286-47E9-8642-DC452C699951}" srcOrd="1" destOrd="0" parTransId="{B75EE953-4E52-40CB-AFDB-6A344D36292C}" sibTransId="{B1C27EE1-D221-4820-9D2A-0CC9D99CB25D}"/>
    <dgm:cxn modelId="{7D40F878-32BB-43E8-AAD3-CC3CFFBCF9C7}" srcId="{0D1594F9-23D3-4490-974F-2E75BC229E44}" destId="{5369ACD5-A949-4DFE-A1D1-43F97ABF5B96}" srcOrd="4" destOrd="0" parTransId="{1E92097B-80B8-4595-BB3A-46B9590CC251}" sibTransId="{07299CAA-20E2-4C06-8192-3ED510CA8E11}"/>
    <dgm:cxn modelId="{6730C055-B559-4FA1-B87F-4BB4446888B1}" type="presParOf" srcId="{58E573F1-2ECA-46C0-BF62-C677F78C7DC5}" destId="{50D836D2-0319-4C57-85FC-1A2F636504E8}" srcOrd="0" destOrd="0" presId="urn:microsoft.com/office/officeart/2005/8/layout/lProcess2"/>
    <dgm:cxn modelId="{874D4CC3-3EAC-4AA1-85C2-4A3CC611D1EE}" type="presParOf" srcId="{50D836D2-0319-4C57-85FC-1A2F636504E8}" destId="{5BDFEEAF-7C4F-4D5A-8C18-C114835054C6}" srcOrd="0" destOrd="0" presId="urn:microsoft.com/office/officeart/2005/8/layout/lProcess2"/>
    <dgm:cxn modelId="{16BA6098-FD49-4D13-919A-87D798436F87}" type="presParOf" srcId="{50D836D2-0319-4C57-85FC-1A2F636504E8}" destId="{66F97653-FF74-427D-9CF0-32EF74D914D2}" srcOrd="1" destOrd="0" presId="urn:microsoft.com/office/officeart/2005/8/layout/lProcess2"/>
    <dgm:cxn modelId="{19D01DAA-0050-4BB0-812C-0FB66F1DB517}" type="presParOf" srcId="{50D836D2-0319-4C57-85FC-1A2F636504E8}" destId="{BD722A33-CB7C-40A1-98E4-B2472678711D}" srcOrd="2" destOrd="0" presId="urn:microsoft.com/office/officeart/2005/8/layout/lProcess2"/>
    <dgm:cxn modelId="{B8084B82-CD72-4DA5-B8B3-65C308D29823}" type="presParOf" srcId="{BD722A33-CB7C-40A1-98E4-B2472678711D}" destId="{9D8CE5E9-41C7-4E04-8D87-0397D5BD3BE8}" srcOrd="0" destOrd="0" presId="urn:microsoft.com/office/officeart/2005/8/layout/lProcess2"/>
    <dgm:cxn modelId="{1A2176F2-ED83-4689-A7AA-1E7CD5BAFA82}" type="presParOf" srcId="{9D8CE5E9-41C7-4E04-8D87-0397D5BD3BE8}" destId="{D32D0883-8E5C-41CF-9FCB-4F0F1448B91E}" srcOrd="0" destOrd="0" presId="urn:microsoft.com/office/officeart/2005/8/layout/lProcess2"/>
    <dgm:cxn modelId="{7C17F358-480A-4130-B3BC-CA272047A698}" type="presParOf" srcId="{58E573F1-2ECA-46C0-BF62-C677F78C7DC5}" destId="{8D433A78-9DEB-4860-92C6-AEA2087A199B}" srcOrd="1" destOrd="0" presId="urn:microsoft.com/office/officeart/2005/8/layout/lProcess2"/>
    <dgm:cxn modelId="{7D0F4353-EA66-4ED1-B1AC-09E06381CB12}" type="presParOf" srcId="{58E573F1-2ECA-46C0-BF62-C677F78C7DC5}" destId="{83F7B16F-48D3-47B5-BF0A-FFECE0666922}" srcOrd="2" destOrd="0" presId="urn:microsoft.com/office/officeart/2005/8/layout/lProcess2"/>
    <dgm:cxn modelId="{90464039-BFF7-481E-B15E-BBFB596915CE}" type="presParOf" srcId="{83F7B16F-48D3-47B5-BF0A-FFECE0666922}" destId="{5811CC37-5049-415B-99D7-BE7FDC57AB13}" srcOrd="0" destOrd="0" presId="urn:microsoft.com/office/officeart/2005/8/layout/lProcess2"/>
    <dgm:cxn modelId="{35793715-5EDA-417D-A488-5B46047F4E71}" type="presParOf" srcId="{83F7B16F-48D3-47B5-BF0A-FFECE0666922}" destId="{73F3C49D-0D3C-4511-9A92-8B49A21E9666}" srcOrd="1" destOrd="0" presId="urn:microsoft.com/office/officeart/2005/8/layout/lProcess2"/>
    <dgm:cxn modelId="{8BBD4CEC-B3F8-4769-AC7E-437291286E19}" type="presParOf" srcId="{83F7B16F-48D3-47B5-BF0A-FFECE0666922}" destId="{68C842FF-2AA1-4095-8C3A-A4C30A43703C}" srcOrd="2" destOrd="0" presId="urn:microsoft.com/office/officeart/2005/8/layout/lProcess2"/>
    <dgm:cxn modelId="{85ACC64B-DB44-4669-AECD-B79CC3A2EF0C}" type="presParOf" srcId="{68C842FF-2AA1-4095-8C3A-A4C30A43703C}" destId="{97516637-D063-4339-9608-B418B1B7C2E0}" srcOrd="0" destOrd="0" presId="urn:microsoft.com/office/officeart/2005/8/layout/lProcess2"/>
    <dgm:cxn modelId="{AA7308B0-793F-4188-A736-44F80F54FA38}" type="presParOf" srcId="{97516637-D063-4339-9608-B418B1B7C2E0}" destId="{D75AE62C-0A9A-4CBD-BC7A-8975C8E58CB4}" srcOrd="0" destOrd="0" presId="urn:microsoft.com/office/officeart/2005/8/layout/lProcess2"/>
    <dgm:cxn modelId="{04F962D7-B73C-4DD3-85DA-B8B44F0189F6}" type="presParOf" srcId="{97516637-D063-4339-9608-B418B1B7C2E0}" destId="{4CB7AD37-30D6-49CD-BD03-DB26FA776858}" srcOrd="1" destOrd="0" presId="urn:microsoft.com/office/officeart/2005/8/layout/lProcess2"/>
    <dgm:cxn modelId="{E84CEF7B-170E-4851-8D89-EDEC9A4125E6}" type="presParOf" srcId="{97516637-D063-4339-9608-B418B1B7C2E0}" destId="{7677C941-E228-4D8B-B2AB-9F385A130C8B}" srcOrd="2" destOrd="0" presId="urn:microsoft.com/office/officeart/2005/8/layout/lProcess2"/>
    <dgm:cxn modelId="{C363DF14-C46C-432D-B569-78DE5BA78D29}" type="presParOf" srcId="{58E573F1-2ECA-46C0-BF62-C677F78C7DC5}" destId="{0B10F60C-F6EB-43E4-BA1A-05CB8DAF2AB1}" srcOrd="3" destOrd="0" presId="urn:microsoft.com/office/officeart/2005/8/layout/lProcess2"/>
    <dgm:cxn modelId="{0706CFF3-362D-4C78-925E-04CDCDE29397}" type="presParOf" srcId="{58E573F1-2ECA-46C0-BF62-C677F78C7DC5}" destId="{9354A9FD-4A8A-4BF1-B284-BA631B94BFCA}" srcOrd="4" destOrd="0" presId="urn:microsoft.com/office/officeart/2005/8/layout/lProcess2"/>
    <dgm:cxn modelId="{5BAF651D-C4F0-4F28-B4A4-E6A7244C19CF}" type="presParOf" srcId="{9354A9FD-4A8A-4BF1-B284-BA631B94BFCA}" destId="{164D59D6-7008-4E01-864E-E6A68CE07559}" srcOrd="0" destOrd="0" presId="urn:microsoft.com/office/officeart/2005/8/layout/lProcess2"/>
    <dgm:cxn modelId="{28B306EE-34B7-4313-AFAA-24EE9BD834AA}" type="presParOf" srcId="{9354A9FD-4A8A-4BF1-B284-BA631B94BFCA}" destId="{00D0839D-4C52-41F4-B55E-7E9C593E7199}" srcOrd="1" destOrd="0" presId="urn:microsoft.com/office/officeart/2005/8/layout/lProcess2"/>
    <dgm:cxn modelId="{7E78538C-1FD4-4A96-BB5B-7A8F55A96F98}" type="presParOf" srcId="{9354A9FD-4A8A-4BF1-B284-BA631B94BFCA}" destId="{C6695E9F-7E95-4E4E-9B73-A5A84F2BA116}" srcOrd="2" destOrd="0" presId="urn:microsoft.com/office/officeart/2005/8/layout/lProcess2"/>
    <dgm:cxn modelId="{2C2639CF-24B1-4BDC-9D27-678D9EA02B73}" type="presParOf" srcId="{C6695E9F-7E95-4E4E-9B73-A5A84F2BA116}" destId="{626D0E5B-AC10-4F82-B200-A0D2BE098B57}" srcOrd="0" destOrd="0" presId="urn:microsoft.com/office/officeart/2005/8/layout/lProcess2"/>
    <dgm:cxn modelId="{7DDA94CE-3674-4E15-89B1-EC868105E17E}" type="presParOf" srcId="{626D0E5B-AC10-4F82-B200-A0D2BE098B57}" destId="{92C73845-EFD2-46AC-B8B8-9D95F7A964BF}" srcOrd="0" destOrd="0" presId="urn:microsoft.com/office/officeart/2005/8/layout/lProcess2"/>
    <dgm:cxn modelId="{6F860A76-6A3A-4B29-B019-98B66ACB35A3}" type="presParOf" srcId="{626D0E5B-AC10-4F82-B200-A0D2BE098B57}" destId="{E913BDDB-BDF8-4ED1-A9EC-AB0B9E05F814}" srcOrd="1" destOrd="0" presId="urn:microsoft.com/office/officeart/2005/8/layout/lProcess2"/>
    <dgm:cxn modelId="{03F566FB-DD0A-4A41-928E-5B0EEF6BD2D6}" type="presParOf" srcId="{626D0E5B-AC10-4F82-B200-A0D2BE098B57}" destId="{10B69E2C-B8BE-4369-8569-A9C3B62ED8ED}" srcOrd="2" destOrd="0" presId="urn:microsoft.com/office/officeart/2005/8/layout/lProcess2"/>
    <dgm:cxn modelId="{58611DBF-1C7B-4719-BEEE-22F9351E7751}" type="presParOf" srcId="{58E573F1-2ECA-46C0-BF62-C677F78C7DC5}" destId="{D1B79198-CA71-4713-B1B8-DD08F20ECC74}" srcOrd="5" destOrd="0" presId="urn:microsoft.com/office/officeart/2005/8/layout/lProcess2"/>
    <dgm:cxn modelId="{102A6B4C-D024-47CA-897B-ECA7614C67B7}" type="presParOf" srcId="{58E573F1-2ECA-46C0-BF62-C677F78C7DC5}" destId="{DE89FC70-E2A8-4C75-97B4-A250A69F617A}" srcOrd="6" destOrd="0" presId="urn:microsoft.com/office/officeart/2005/8/layout/lProcess2"/>
    <dgm:cxn modelId="{49A35464-3216-4CA2-95BA-EC7325C0012E}" type="presParOf" srcId="{DE89FC70-E2A8-4C75-97B4-A250A69F617A}" destId="{6170539D-4441-4CBF-B84C-60B8D064B75D}" srcOrd="0" destOrd="0" presId="urn:microsoft.com/office/officeart/2005/8/layout/lProcess2"/>
    <dgm:cxn modelId="{C5A29AE9-4144-497A-A14F-2C42BFBF34AB}" type="presParOf" srcId="{DE89FC70-E2A8-4C75-97B4-A250A69F617A}" destId="{F0C41782-9578-4911-83CC-CEFE3FC64CC2}" srcOrd="1" destOrd="0" presId="urn:microsoft.com/office/officeart/2005/8/layout/lProcess2"/>
    <dgm:cxn modelId="{A9AB794F-70D3-4E55-9C0B-4208EEAB894D}" type="presParOf" srcId="{DE89FC70-E2A8-4C75-97B4-A250A69F617A}" destId="{99205DEF-7DAC-4BDA-BAC2-1C5EA0CA44FD}" srcOrd="2" destOrd="0" presId="urn:microsoft.com/office/officeart/2005/8/layout/lProcess2"/>
    <dgm:cxn modelId="{5136EC07-2A6D-4B9E-8D3C-5EC5E88B6D1F}" type="presParOf" srcId="{99205DEF-7DAC-4BDA-BAC2-1C5EA0CA44FD}" destId="{872092E5-9850-45F8-A840-50F952B31508}" srcOrd="0" destOrd="0" presId="urn:microsoft.com/office/officeart/2005/8/layout/lProcess2"/>
    <dgm:cxn modelId="{75081522-2AB0-4980-980F-FD8760247CC5}" type="presParOf" srcId="{872092E5-9850-45F8-A840-50F952B31508}" destId="{24C0B00D-8C60-4D75-845D-46AC923EF027}" srcOrd="0" destOrd="0" presId="urn:microsoft.com/office/officeart/2005/8/layout/lProcess2"/>
    <dgm:cxn modelId="{BFF6FC59-D496-49A8-B241-C2C40CEBE9FC}" type="presParOf" srcId="{872092E5-9850-45F8-A840-50F952B31508}" destId="{E9C71BD1-A11E-4B64-B6C9-F416C9721C1E}" srcOrd="1" destOrd="0" presId="urn:microsoft.com/office/officeart/2005/8/layout/lProcess2"/>
    <dgm:cxn modelId="{583DEB50-9E5E-463A-9B26-FEB5224C2606}" type="presParOf" srcId="{872092E5-9850-45F8-A840-50F952B31508}" destId="{799CD311-1E41-4AA4-B3E8-35E69EBDC996}" srcOrd="2" destOrd="0" presId="urn:microsoft.com/office/officeart/2005/8/layout/lProcess2"/>
    <dgm:cxn modelId="{7D4F7E87-5B3B-4C4C-A408-E1035F1897D2}" type="presParOf" srcId="{872092E5-9850-45F8-A840-50F952B31508}" destId="{D94A674F-2995-4741-8464-F0207D301DEB}" srcOrd="3" destOrd="0" presId="urn:microsoft.com/office/officeart/2005/8/layout/lProcess2"/>
    <dgm:cxn modelId="{68D664AB-B628-442D-9CFB-E52E5E9A5D78}" type="presParOf" srcId="{872092E5-9850-45F8-A840-50F952B31508}" destId="{34B81334-7FF3-4E7B-999D-9A663600CEC7}" srcOrd="4" destOrd="0" presId="urn:microsoft.com/office/officeart/2005/8/layout/lProcess2"/>
    <dgm:cxn modelId="{2665CC14-9999-4A86-A911-B01A5B06B691}" type="presParOf" srcId="{872092E5-9850-45F8-A840-50F952B31508}" destId="{4A38A93B-D876-421E-8643-928F7460FB23}" srcOrd="5" destOrd="0" presId="urn:microsoft.com/office/officeart/2005/8/layout/lProcess2"/>
    <dgm:cxn modelId="{B924B6A9-6B91-4FD6-9FB3-265440F5B6CD}" type="presParOf" srcId="{872092E5-9850-45F8-A840-50F952B31508}" destId="{D9AF04AA-9083-4969-9948-7FCCB804C2FC}" srcOrd="6" destOrd="0" presId="urn:microsoft.com/office/officeart/2005/8/layout/lProcess2"/>
    <dgm:cxn modelId="{82249483-B444-4FBA-8433-C0EC6E85CE41}" type="presParOf" srcId="{872092E5-9850-45F8-A840-50F952B31508}" destId="{226A76ED-AD7A-479A-AF33-F004FAF0073E}" srcOrd="7" destOrd="0" presId="urn:microsoft.com/office/officeart/2005/8/layout/lProcess2"/>
    <dgm:cxn modelId="{8D420651-7C36-4D51-818E-CC587B33F7BA}" type="presParOf" srcId="{872092E5-9850-45F8-A840-50F952B31508}" destId="{08DD9A2A-EAB2-4E43-B0EA-9775170A9F51}" srcOrd="8" destOrd="0" presId="urn:microsoft.com/office/officeart/2005/8/layout/lProcess2"/>
    <dgm:cxn modelId="{2E31BEC1-D39E-4923-A7B8-C0D7A06D8DFB}" type="presParOf" srcId="{58E573F1-2ECA-46C0-BF62-C677F78C7DC5}" destId="{3D7DAE38-6AF8-4521-9104-A831490977FF}" srcOrd="7" destOrd="0" presId="urn:microsoft.com/office/officeart/2005/8/layout/lProcess2"/>
    <dgm:cxn modelId="{FB242B28-51A8-4BD5-98E2-9CE69039F0CA}" type="presParOf" srcId="{58E573F1-2ECA-46C0-BF62-C677F78C7DC5}" destId="{14984D16-B2F4-4506-A7BE-59297C3BF8F9}" srcOrd="8" destOrd="0" presId="urn:microsoft.com/office/officeart/2005/8/layout/lProcess2"/>
    <dgm:cxn modelId="{5C44B084-1014-4D80-8470-093850B95F88}" type="presParOf" srcId="{14984D16-B2F4-4506-A7BE-59297C3BF8F9}" destId="{BD49B6A9-B79D-45E1-92ED-46BA2278C6EB}" srcOrd="0" destOrd="0" presId="urn:microsoft.com/office/officeart/2005/8/layout/lProcess2"/>
    <dgm:cxn modelId="{88190DE8-3949-4BCD-94D6-2B0E65E9D1C5}" type="presParOf" srcId="{14984D16-B2F4-4506-A7BE-59297C3BF8F9}" destId="{3E9B344E-C1DA-4666-9F3E-8F1E8942960D}" srcOrd="1" destOrd="0" presId="urn:microsoft.com/office/officeart/2005/8/layout/lProcess2"/>
    <dgm:cxn modelId="{D577FDC5-F54F-4FBC-BD83-F79495BA95F6}" type="presParOf" srcId="{14984D16-B2F4-4506-A7BE-59297C3BF8F9}" destId="{733D200E-3269-4643-B6C9-0B591A5949D0}" srcOrd="2" destOrd="0" presId="urn:microsoft.com/office/officeart/2005/8/layout/lProcess2"/>
    <dgm:cxn modelId="{39F54BDF-E7BB-41A2-BD0B-9F2E7A2CB830}" type="presParOf" srcId="{733D200E-3269-4643-B6C9-0B591A5949D0}" destId="{44B9A92C-376A-40A3-A72F-04EF3C58CF79}" srcOrd="0" destOrd="0" presId="urn:microsoft.com/office/officeart/2005/8/layout/lProcess2"/>
    <dgm:cxn modelId="{DAE15308-2D59-425A-8C71-8602262519E9}" type="presParOf" srcId="{44B9A92C-376A-40A3-A72F-04EF3C58CF79}" destId="{1DADE904-AD3B-4111-AD97-2740AE132718}" srcOrd="0" destOrd="0" presId="urn:microsoft.com/office/officeart/2005/8/layout/lProcess2"/>
    <dgm:cxn modelId="{A16801F6-CCC8-48D4-BA0E-85F1CEF6E46A}" type="presParOf" srcId="{44B9A92C-376A-40A3-A72F-04EF3C58CF79}" destId="{E63C9AE5-193E-4659-964B-708097D5FC25}" srcOrd="1" destOrd="0" presId="urn:microsoft.com/office/officeart/2005/8/layout/lProcess2"/>
    <dgm:cxn modelId="{F78BCE10-7B71-4226-8C00-2527A4FCEAAD}" type="presParOf" srcId="{44B9A92C-376A-40A3-A72F-04EF3C58CF79}" destId="{2D3E31B1-036F-446B-B6AB-566880CA6D7D}" srcOrd="2" destOrd="0" presId="urn:microsoft.com/office/officeart/2005/8/layout/lProcess2"/>
    <dgm:cxn modelId="{2346F0FF-6410-4CCC-9952-82D7372EC187}" type="presParOf" srcId="{44B9A92C-376A-40A3-A72F-04EF3C58CF79}" destId="{95EBFE43-B307-44C9-8D66-A85E08B8BF17}" srcOrd="3" destOrd="0" presId="urn:microsoft.com/office/officeart/2005/8/layout/lProcess2"/>
    <dgm:cxn modelId="{C99E15B8-C91A-4251-A4B9-BE920AA3D162}" type="presParOf" srcId="{44B9A92C-376A-40A3-A72F-04EF3C58CF79}" destId="{C6D7AAA2-126F-42DC-98D3-B6BE2833D961}" srcOrd="4" destOrd="0" presId="urn:microsoft.com/office/officeart/2005/8/layout/lProcess2"/>
    <dgm:cxn modelId="{175EBE47-6274-49F5-A1CC-A2EC6E384CA1}" type="presParOf" srcId="{44B9A92C-376A-40A3-A72F-04EF3C58CF79}" destId="{896342A1-30AA-485E-B516-3E6BE0EC0C82}" srcOrd="5" destOrd="0" presId="urn:microsoft.com/office/officeart/2005/8/layout/lProcess2"/>
    <dgm:cxn modelId="{A0C33BD6-239C-450F-886A-285C5BB9EBC4}" type="presParOf" srcId="{44B9A92C-376A-40A3-A72F-04EF3C58CF79}" destId="{8200810A-9D83-4B5B-9426-9DC3AA5EEA15}" srcOrd="6" destOrd="0" presId="urn:microsoft.com/office/officeart/2005/8/layout/lProcess2"/>
    <dgm:cxn modelId="{94BD4AC5-F424-4921-89BE-165E6AE9E98F}" type="presParOf" srcId="{44B9A92C-376A-40A3-A72F-04EF3C58CF79}" destId="{8DD03BE5-91FE-4486-8EB9-EFA27072EE28}" srcOrd="7" destOrd="0" presId="urn:microsoft.com/office/officeart/2005/8/layout/lProcess2"/>
    <dgm:cxn modelId="{4727EFA8-663A-4C02-9810-9497BCBD3586}" type="presParOf" srcId="{44B9A92C-376A-40A3-A72F-04EF3C58CF79}" destId="{811C1B82-9A64-47D3-A9E5-A01FAEA67882}"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934B3-7A14-4240-A6C8-FE8D91A2794A}">
      <dsp:nvSpPr>
        <dsp:cNvPr id="0" name=""/>
        <dsp:cNvSpPr/>
      </dsp:nvSpPr>
      <dsp:spPr>
        <a:xfrm>
          <a:off x="4374" y="1538643"/>
          <a:ext cx="1332673" cy="109917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CL" sz="1000" kern="1200" dirty="0" smtClean="0"/>
            <a:t>Primer Plan Estratégico Institucional</a:t>
          </a:r>
        </a:p>
        <a:p>
          <a:pPr marL="57150" lvl="1" indent="-57150" algn="l" defTabSz="444500">
            <a:lnSpc>
              <a:spcPct val="90000"/>
            </a:lnSpc>
            <a:spcBef>
              <a:spcPct val="0"/>
            </a:spcBef>
            <a:spcAft>
              <a:spcPct val="15000"/>
            </a:spcAft>
            <a:buChar char="••"/>
          </a:pPr>
          <a:r>
            <a:rPr lang="es-CL" sz="1000" kern="1200" dirty="0" smtClean="0"/>
            <a:t>Visión 2000</a:t>
          </a:r>
          <a:endParaRPr lang="es-CL" sz="1000" kern="1200" dirty="0"/>
        </a:p>
      </dsp:txBody>
      <dsp:txXfrm>
        <a:off x="29669" y="1563938"/>
        <a:ext cx="1282083" cy="813048"/>
      </dsp:txXfrm>
    </dsp:sp>
    <dsp:sp modelId="{C26D3707-0DEF-46F2-B2B9-E82F0385E42A}">
      <dsp:nvSpPr>
        <dsp:cNvPr id="0" name=""/>
        <dsp:cNvSpPr/>
      </dsp:nvSpPr>
      <dsp:spPr>
        <a:xfrm>
          <a:off x="752617" y="1797972"/>
          <a:ext cx="1473326" cy="1473326"/>
        </a:xfrm>
        <a:prstGeom prst="leftCircularArrow">
          <a:avLst>
            <a:gd name="adj1" fmla="val 3179"/>
            <a:gd name="adj2" fmla="val 391427"/>
            <a:gd name="adj3" fmla="val 2166937"/>
            <a:gd name="adj4" fmla="val 9024489"/>
            <a:gd name="adj5" fmla="val 370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FD2325-B682-4DD6-A87E-0BC62DA1D986}">
      <dsp:nvSpPr>
        <dsp:cNvPr id="0" name=""/>
        <dsp:cNvSpPr/>
      </dsp:nvSpPr>
      <dsp:spPr>
        <a:xfrm>
          <a:off x="300524" y="2402282"/>
          <a:ext cx="1184598" cy="4710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CL" sz="1000" kern="1200" dirty="0" smtClean="0"/>
            <a:t>1997</a:t>
          </a:r>
        </a:p>
      </dsp:txBody>
      <dsp:txXfrm>
        <a:off x="314321" y="2416079"/>
        <a:ext cx="1157004" cy="443481"/>
      </dsp:txXfrm>
    </dsp:sp>
    <dsp:sp modelId="{54F5B5BD-A7E9-47EC-9196-E8AE705B99F4}">
      <dsp:nvSpPr>
        <dsp:cNvPr id="0" name=""/>
        <dsp:cNvSpPr/>
      </dsp:nvSpPr>
      <dsp:spPr>
        <a:xfrm>
          <a:off x="1708146" y="1538643"/>
          <a:ext cx="1332673" cy="109917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CL" sz="1000" kern="1200" dirty="0" smtClean="0"/>
            <a:t>Plan de Estratégico</a:t>
          </a:r>
        </a:p>
        <a:p>
          <a:pPr marL="57150" lvl="1" indent="-57150" algn="l" defTabSz="444500">
            <a:lnSpc>
              <a:spcPct val="90000"/>
            </a:lnSpc>
            <a:spcBef>
              <a:spcPct val="0"/>
            </a:spcBef>
            <a:spcAft>
              <a:spcPct val="15000"/>
            </a:spcAft>
            <a:buChar char="••"/>
          </a:pPr>
          <a:r>
            <a:rPr lang="es-CL" sz="1000" kern="1200" dirty="0" smtClean="0"/>
            <a:t>Visión 2010</a:t>
          </a:r>
          <a:endParaRPr lang="es-CL" sz="1000" kern="1200" dirty="0"/>
        </a:p>
      </dsp:txBody>
      <dsp:txXfrm>
        <a:off x="1733441" y="1799476"/>
        <a:ext cx="1282083" cy="813048"/>
      </dsp:txXfrm>
    </dsp:sp>
    <dsp:sp modelId="{84F4A7ED-0947-4E92-BAB5-C145FF2642AC}">
      <dsp:nvSpPr>
        <dsp:cNvPr id="0" name=""/>
        <dsp:cNvSpPr/>
      </dsp:nvSpPr>
      <dsp:spPr>
        <a:xfrm>
          <a:off x="2445283" y="862067"/>
          <a:ext cx="1643612" cy="1643612"/>
        </a:xfrm>
        <a:prstGeom prst="circularArrow">
          <a:avLst>
            <a:gd name="adj1" fmla="val 2850"/>
            <a:gd name="adj2" fmla="val 348165"/>
            <a:gd name="adj3" fmla="val 19476324"/>
            <a:gd name="adj4" fmla="val 12575511"/>
            <a:gd name="adj5" fmla="val 332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EBCAA3-7D15-4AC1-B2F4-F1838D936BA8}">
      <dsp:nvSpPr>
        <dsp:cNvPr id="0" name=""/>
        <dsp:cNvSpPr/>
      </dsp:nvSpPr>
      <dsp:spPr>
        <a:xfrm>
          <a:off x="2004295" y="1303105"/>
          <a:ext cx="1184598" cy="47107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CL" sz="1000" b="0" kern="1200" dirty="0" smtClean="0"/>
            <a:t>2004 </a:t>
          </a:r>
        </a:p>
      </dsp:txBody>
      <dsp:txXfrm>
        <a:off x="2018092" y="1316902"/>
        <a:ext cx="1157004" cy="443481"/>
      </dsp:txXfrm>
    </dsp:sp>
    <dsp:sp modelId="{2370F72D-1285-4A94-BA71-D57180DF9A2A}">
      <dsp:nvSpPr>
        <dsp:cNvPr id="0" name=""/>
        <dsp:cNvSpPr/>
      </dsp:nvSpPr>
      <dsp:spPr>
        <a:xfrm>
          <a:off x="3411917" y="1538643"/>
          <a:ext cx="1332673" cy="1099176"/>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CL" sz="1000" kern="1200" dirty="0" smtClean="0"/>
            <a:t>Revisión Plan Estratégico</a:t>
          </a:r>
        </a:p>
        <a:p>
          <a:pPr marL="57150" lvl="1" indent="-57150" algn="l" defTabSz="444500">
            <a:lnSpc>
              <a:spcPct val="90000"/>
            </a:lnSpc>
            <a:spcBef>
              <a:spcPct val="0"/>
            </a:spcBef>
            <a:spcAft>
              <a:spcPct val="15000"/>
            </a:spcAft>
            <a:buChar char="••"/>
          </a:pPr>
          <a:r>
            <a:rPr lang="es-CL" sz="1000" kern="1200" dirty="0" smtClean="0"/>
            <a:t>Visión 2010</a:t>
          </a:r>
          <a:endParaRPr lang="es-CL" sz="1000" kern="1200" dirty="0"/>
        </a:p>
      </dsp:txBody>
      <dsp:txXfrm>
        <a:off x="3437212" y="1563938"/>
        <a:ext cx="1282083" cy="813048"/>
      </dsp:txXfrm>
    </dsp:sp>
    <dsp:sp modelId="{3411178F-7D4C-4866-ACB8-8155B60218A2}">
      <dsp:nvSpPr>
        <dsp:cNvPr id="0" name=""/>
        <dsp:cNvSpPr/>
      </dsp:nvSpPr>
      <dsp:spPr>
        <a:xfrm>
          <a:off x="4160160" y="1797972"/>
          <a:ext cx="1473326" cy="1473326"/>
        </a:xfrm>
        <a:prstGeom prst="leftCircularArrow">
          <a:avLst>
            <a:gd name="adj1" fmla="val 3179"/>
            <a:gd name="adj2" fmla="val 391427"/>
            <a:gd name="adj3" fmla="val 2166937"/>
            <a:gd name="adj4" fmla="val 9024489"/>
            <a:gd name="adj5" fmla="val 3709"/>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FD4B892F-1217-42B7-AAA7-D79D9D2C6E1A}">
      <dsp:nvSpPr>
        <dsp:cNvPr id="0" name=""/>
        <dsp:cNvSpPr/>
      </dsp:nvSpPr>
      <dsp:spPr>
        <a:xfrm>
          <a:off x="3708067" y="2402282"/>
          <a:ext cx="1184598" cy="471075"/>
        </a:xfrm>
        <a:prstGeom prst="roundRect">
          <a:avLst>
            <a:gd name="adj" fmla="val 1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CL" sz="1000" kern="1200" dirty="0" smtClean="0"/>
            <a:t>2006</a:t>
          </a:r>
          <a:endParaRPr lang="es-CL" sz="1000" kern="1200" dirty="0"/>
        </a:p>
      </dsp:txBody>
      <dsp:txXfrm>
        <a:off x="3721864" y="2416079"/>
        <a:ext cx="1157004" cy="443481"/>
      </dsp:txXfrm>
    </dsp:sp>
    <dsp:sp modelId="{C0CC56F5-BBB8-4856-9DFD-696C72635248}">
      <dsp:nvSpPr>
        <dsp:cNvPr id="0" name=""/>
        <dsp:cNvSpPr/>
      </dsp:nvSpPr>
      <dsp:spPr>
        <a:xfrm>
          <a:off x="5115689" y="1538643"/>
          <a:ext cx="1332673" cy="10991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CL" sz="1000" kern="1200" dirty="0" smtClean="0"/>
            <a:t>Plan Estratégico 2015</a:t>
          </a:r>
          <a:endParaRPr lang="es-CL" sz="1000" kern="1200" dirty="0"/>
        </a:p>
      </dsp:txBody>
      <dsp:txXfrm>
        <a:off x="5140984" y="1799476"/>
        <a:ext cx="1282083" cy="813048"/>
      </dsp:txXfrm>
    </dsp:sp>
    <dsp:sp modelId="{5E00D21E-86D8-4923-BFD1-D460C7F219A9}">
      <dsp:nvSpPr>
        <dsp:cNvPr id="0" name=""/>
        <dsp:cNvSpPr/>
      </dsp:nvSpPr>
      <dsp:spPr>
        <a:xfrm>
          <a:off x="5852826" y="862067"/>
          <a:ext cx="1643612" cy="1643612"/>
        </a:xfrm>
        <a:prstGeom prst="circularArrow">
          <a:avLst>
            <a:gd name="adj1" fmla="val 2850"/>
            <a:gd name="adj2" fmla="val 348165"/>
            <a:gd name="adj3" fmla="val 19476324"/>
            <a:gd name="adj4" fmla="val 12575511"/>
            <a:gd name="adj5" fmla="val 332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534A77-CDAD-4B88-A7A9-292344BC2C3A}">
      <dsp:nvSpPr>
        <dsp:cNvPr id="0" name=""/>
        <dsp:cNvSpPr/>
      </dsp:nvSpPr>
      <dsp:spPr>
        <a:xfrm>
          <a:off x="5411839" y="1303105"/>
          <a:ext cx="1184598" cy="47107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CL" sz="1000" kern="1200" dirty="0" smtClean="0"/>
            <a:t>2010</a:t>
          </a:r>
          <a:endParaRPr lang="es-CL" sz="1000" kern="1200" dirty="0"/>
        </a:p>
      </dsp:txBody>
      <dsp:txXfrm>
        <a:off x="5425636" y="1316902"/>
        <a:ext cx="1157004" cy="443481"/>
      </dsp:txXfrm>
    </dsp:sp>
    <dsp:sp modelId="{B1E946D8-3920-4E9A-B637-4B782D0F2494}">
      <dsp:nvSpPr>
        <dsp:cNvPr id="0" name=""/>
        <dsp:cNvSpPr/>
      </dsp:nvSpPr>
      <dsp:spPr>
        <a:xfrm>
          <a:off x="6819461" y="1538643"/>
          <a:ext cx="1332673" cy="109917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CL" sz="1000" kern="1200" dirty="0" smtClean="0"/>
            <a:t>Formulación Plan Estratégico 2020</a:t>
          </a:r>
          <a:endParaRPr lang="es-CL" sz="1000" kern="1200" dirty="0"/>
        </a:p>
      </dsp:txBody>
      <dsp:txXfrm>
        <a:off x="6844756" y="1563938"/>
        <a:ext cx="1282083" cy="813048"/>
      </dsp:txXfrm>
    </dsp:sp>
    <dsp:sp modelId="{1C2BAF2B-42FB-45DE-B81C-087FC7C48739}">
      <dsp:nvSpPr>
        <dsp:cNvPr id="0" name=""/>
        <dsp:cNvSpPr/>
      </dsp:nvSpPr>
      <dsp:spPr>
        <a:xfrm>
          <a:off x="7115610" y="2402282"/>
          <a:ext cx="1184598" cy="47107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CL" sz="1000" kern="1200" dirty="0" smtClean="0"/>
            <a:t>2015</a:t>
          </a:r>
          <a:endParaRPr lang="es-CL" sz="1000" kern="1200" dirty="0"/>
        </a:p>
      </dsp:txBody>
      <dsp:txXfrm>
        <a:off x="7129407" y="2416079"/>
        <a:ext cx="1157004" cy="443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FEEAF-7C4F-4D5A-8C18-C114835054C6}">
      <dsp:nvSpPr>
        <dsp:cNvPr id="0" name=""/>
        <dsp:cNvSpPr/>
      </dsp:nvSpPr>
      <dsp:spPr>
        <a:xfrm>
          <a:off x="4617" y="0"/>
          <a:ext cx="1620450" cy="4752528"/>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dirty="0" smtClean="0"/>
            <a:t>Plan Estratégico Visión 2000</a:t>
          </a:r>
        </a:p>
        <a:p>
          <a:pPr lvl="0" algn="ctr" defTabSz="488950">
            <a:lnSpc>
              <a:spcPct val="90000"/>
            </a:lnSpc>
            <a:spcBef>
              <a:spcPct val="0"/>
            </a:spcBef>
            <a:spcAft>
              <a:spcPct val="35000"/>
            </a:spcAft>
          </a:pPr>
          <a:r>
            <a:rPr lang="es-CL" sz="1100" b="1" kern="1200" dirty="0" smtClean="0"/>
            <a:t>(año 1997)</a:t>
          </a:r>
        </a:p>
        <a:p>
          <a:pPr lvl="0" algn="ctr" defTabSz="488950">
            <a:lnSpc>
              <a:spcPct val="90000"/>
            </a:lnSpc>
            <a:spcBef>
              <a:spcPct val="0"/>
            </a:spcBef>
            <a:spcAft>
              <a:spcPct val="35000"/>
            </a:spcAft>
          </a:pPr>
          <a:r>
            <a:rPr lang="es-CL" sz="1100" kern="1200" dirty="0" smtClean="0"/>
            <a:t>Valores: Responsabilidad, Conciencia  Ambiental</a:t>
          </a:r>
          <a:endParaRPr lang="es-CL" sz="1100" b="1" kern="1200" dirty="0"/>
        </a:p>
      </dsp:txBody>
      <dsp:txXfrm>
        <a:off x="4617" y="0"/>
        <a:ext cx="1620450" cy="1425758"/>
      </dsp:txXfrm>
    </dsp:sp>
    <dsp:sp modelId="{D32D0883-8E5C-41CF-9FCB-4F0F1448B91E}">
      <dsp:nvSpPr>
        <dsp:cNvPr id="0" name=""/>
        <dsp:cNvSpPr/>
      </dsp:nvSpPr>
      <dsp:spPr>
        <a:xfrm>
          <a:off x="166662" y="1425758"/>
          <a:ext cx="1296360" cy="308914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L" sz="1100" kern="1200" dirty="0" smtClean="0"/>
            <a:t>Fortalecer la relación de la Universidad con su entorno, compatibilizando los intereses del mundo social, cultural, laboral y empresarial con la misión y objetivos de la institución</a:t>
          </a:r>
        </a:p>
      </dsp:txBody>
      <dsp:txXfrm>
        <a:off x="204631" y="1463727"/>
        <a:ext cx="1220422" cy="3013205"/>
      </dsp:txXfrm>
    </dsp:sp>
    <dsp:sp modelId="{5811CC37-5049-415B-99D7-BE7FDC57AB13}">
      <dsp:nvSpPr>
        <dsp:cNvPr id="0" name=""/>
        <dsp:cNvSpPr/>
      </dsp:nvSpPr>
      <dsp:spPr>
        <a:xfrm>
          <a:off x="1746602" y="0"/>
          <a:ext cx="1620450" cy="4752528"/>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dirty="0" smtClean="0"/>
            <a:t>Plan Estratégico Visión 2010</a:t>
          </a:r>
        </a:p>
        <a:p>
          <a:pPr lvl="0" algn="ctr" defTabSz="488950">
            <a:lnSpc>
              <a:spcPct val="90000"/>
            </a:lnSpc>
            <a:spcBef>
              <a:spcPct val="0"/>
            </a:spcBef>
            <a:spcAft>
              <a:spcPct val="35000"/>
            </a:spcAft>
          </a:pPr>
          <a:r>
            <a:rPr lang="es-CL" sz="1100" b="1" kern="1200" dirty="0" smtClean="0"/>
            <a:t>(Año 2004)</a:t>
          </a:r>
        </a:p>
        <a:p>
          <a:pPr lvl="0" algn="ctr" defTabSz="488950">
            <a:lnSpc>
              <a:spcPct val="90000"/>
            </a:lnSpc>
            <a:spcBef>
              <a:spcPct val="0"/>
            </a:spcBef>
            <a:spcAft>
              <a:spcPct val="35000"/>
            </a:spcAft>
          </a:pPr>
          <a:r>
            <a:rPr lang="es-CL" sz="1100" b="0" kern="1200" dirty="0" smtClean="0"/>
            <a:t>Valores:  Pensamiento Crítico, Convicción Democrática, Responsabilidad Social , Conciencia Ambiental.</a:t>
          </a:r>
          <a:endParaRPr lang="es-CL" sz="1100" kern="1200" dirty="0" smtClean="0"/>
        </a:p>
      </dsp:txBody>
      <dsp:txXfrm>
        <a:off x="1746602" y="0"/>
        <a:ext cx="1620450" cy="1425758"/>
      </dsp:txXfrm>
    </dsp:sp>
    <dsp:sp modelId="{D75AE62C-0A9A-4CBD-BC7A-8975C8E58CB4}">
      <dsp:nvSpPr>
        <dsp:cNvPr id="0" name=""/>
        <dsp:cNvSpPr/>
      </dsp:nvSpPr>
      <dsp:spPr>
        <a:xfrm>
          <a:off x="1908647" y="1427150"/>
          <a:ext cx="1296360" cy="14329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L" sz="1100" b="0" kern="1200" smtClean="0"/>
            <a:t>Fortalecer </a:t>
          </a:r>
          <a:r>
            <a:rPr lang="es-CL" sz="1100" b="0" kern="1200" dirty="0" smtClean="0"/>
            <a:t>el entorno y el medio ambiente de los campus universitarios</a:t>
          </a:r>
          <a:endParaRPr lang="es-CL" sz="1100" kern="1200" dirty="0" smtClean="0"/>
        </a:p>
      </dsp:txBody>
      <dsp:txXfrm>
        <a:off x="1946616" y="1465119"/>
        <a:ext cx="1220422" cy="1357014"/>
      </dsp:txXfrm>
    </dsp:sp>
    <dsp:sp modelId="{7677C941-E228-4D8B-B2AB-9F385A130C8B}">
      <dsp:nvSpPr>
        <dsp:cNvPr id="0" name=""/>
        <dsp:cNvSpPr/>
      </dsp:nvSpPr>
      <dsp:spPr>
        <a:xfrm>
          <a:off x="1908647" y="3080557"/>
          <a:ext cx="1296360" cy="143295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L" sz="1100" b="0" kern="1200" dirty="0" smtClean="0"/>
            <a:t>Certificar los campus como ciudad con sello verde</a:t>
          </a:r>
          <a:endParaRPr lang="es-CL" sz="1100" kern="1200" dirty="0" smtClean="0"/>
        </a:p>
      </dsp:txBody>
      <dsp:txXfrm>
        <a:off x="1946616" y="3118526"/>
        <a:ext cx="1220422" cy="1357014"/>
      </dsp:txXfrm>
    </dsp:sp>
    <dsp:sp modelId="{164D59D6-7008-4E01-864E-E6A68CE07559}">
      <dsp:nvSpPr>
        <dsp:cNvPr id="0" name=""/>
        <dsp:cNvSpPr/>
      </dsp:nvSpPr>
      <dsp:spPr>
        <a:xfrm>
          <a:off x="3488587" y="0"/>
          <a:ext cx="1620450" cy="4752528"/>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dirty="0" smtClean="0"/>
            <a:t>Revisión Plan Estratégico Visión 2010</a:t>
          </a:r>
        </a:p>
        <a:p>
          <a:pPr lvl="0" algn="ctr" defTabSz="488950">
            <a:lnSpc>
              <a:spcPct val="90000"/>
            </a:lnSpc>
            <a:spcBef>
              <a:spcPct val="0"/>
            </a:spcBef>
            <a:spcAft>
              <a:spcPct val="35000"/>
            </a:spcAft>
          </a:pPr>
          <a:r>
            <a:rPr lang="es-CL" sz="1100" b="1" kern="1200" dirty="0" smtClean="0"/>
            <a:t>(Año 2006)</a:t>
          </a:r>
        </a:p>
        <a:p>
          <a:pPr lvl="0" algn="ctr" defTabSz="488950">
            <a:lnSpc>
              <a:spcPct val="90000"/>
            </a:lnSpc>
            <a:spcBef>
              <a:spcPct val="0"/>
            </a:spcBef>
            <a:spcAft>
              <a:spcPct val="35000"/>
            </a:spcAft>
          </a:pPr>
          <a:r>
            <a:rPr lang="es-CL" sz="1100" kern="1200" dirty="0" smtClean="0"/>
            <a:t>Valores:  Conciencia Ambiental, Convicción Democrática, Responsabilidad Social</a:t>
          </a:r>
          <a:endParaRPr lang="es-CL" sz="1100" kern="1200" dirty="0"/>
        </a:p>
      </dsp:txBody>
      <dsp:txXfrm>
        <a:off x="3488587" y="0"/>
        <a:ext cx="1620450" cy="1425758"/>
      </dsp:txXfrm>
    </dsp:sp>
    <dsp:sp modelId="{92C73845-EFD2-46AC-B8B8-9D95F7A964BF}">
      <dsp:nvSpPr>
        <dsp:cNvPr id="0" name=""/>
        <dsp:cNvSpPr/>
      </dsp:nvSpPr>
      <dsp:spPr>
        <a:xfrm>
          <a:off x="3650632" y="1427150"/>
          <a:ext cx="1296360" cy="143295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L" sz="1100" kern="1200" dirty="0" smtClean="0"/>
            <a:t>Fomentar la investigación e innovación tecnológica en áreas de pertinencia regional y nacional</a:t>
          </a:r>
          <a:endParaRPr lang="es-CL" sz="1100" kern="1200" dirty="0"/>
        </a:p>
      </dsp:txBody>
      <dsp:txXfrm>
        <a:off x="3688601" y="1465119"/>
        <a:ext cx="1220422" cy="1357014"/>
      </dsp:txXfrm>
    </dsp:sp>
    <dsp:sp modelId="{10B69E2C-B8BE-4369-8569-A9C3B62ED8ED}">
      <dsp:nvSpPr>
        <dsp:cNvPr id="0" name=""/>
        <dsp:cNvSpPr/>
      </dsp:nvSpPr>
      <dsp:spPr>
        <a:xfrm>
          <a:off x="3650632" y="3080557"/>
          <a:ext cx="1296360" cy="143295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CL" sz="1100" kern="1200" smtClean="0"/>
            <a:t>Implementar </a:t>
          </a:r>
          <a:r>
            <a:rPr lang="es-CL" sz="1100" kern="1200" dirty="0" smtClean="0"/>
            <a:t>una “Ciudad Universitaria” acogedora, estéticamente valiosa, </a:t>
          </a:r>
          <a:r>
            <a:rPr lang="es-CL" sz="1100" b="1" u="sng" kern="1200" dirty="0" smtClean="0"/>
            <a:t>ambientalmente satisfactoria</a:t>
          </a:r>
          <a:r>
            <a:rPr lang="es-CL" sz="1100" kern="1200" dirty="0" smtClean="0"/>
            <a:t>, funcional e innovadora como elementos distintivos</a:t>
          </a:r>
          <a:endParaRPr lang="es-CL" sz="1100" kern="1200" dirty="0"/>
        </a:p>
      </dsp:txBody>
      <dsp:txXfrm>
        <a:off x="3688601" y="3118526"/>
        <a:ext cx="1220422" cy="1357014"/>
      </dsp:txXfrm>
    </dsp:sp>
    <dsp:sp modelId="{6170539D-4441-4CBF-B84C-60B8D064B75D}">
      <dsp:nvSpPr>
        <dsp:cNvPr id="0" name=""/>
        <dsp:cNvSpPr/>
      </dsp:nvSpPr>
      <dsp:spPr>
        <a:xfrm>
          <a:off x="5230572" y="0"/>
          <a:ext cx="1620450" cy="4752528"/>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smtClean="0"/>
            <a:t>Plan Estratégico 2015</a:t>
          </a:r>
        </a:p>
        <a:p>
          <a:pPr lvl="0" algn="ctr" defTabSz="488950">
            <a:lnSpc>
              <a:spcPct val="90000"/>
            </a:lnSpc>
            <a:spcBef>
              <a:spcPct val="0"/>
            </a:spcBef>
            <a:spcAft>
              <a:spcPct val="35000"/>
            </a:spcAft>
          </a:pPr>
          <a:r>
            <a:rPr lang="es-CL" sz="1100" b="1" kern="1200" smtClean="0"/>
            <a:t>(Año 2010)</a:t>
          </a:r>
        </a:p>
        <a:p>
          <a:pPr lvl="0" algn="ctr" defTabSz="488950">
            <a:lnSpc>
              <a:spcPct val="90000"/>
            </a:lnSpc>
            <a:spcBef>
              <a:spcPct val="0"/>
            </a:spcBef>
            <a:spcAft>
              <a:spcPct val="35000"/>
            </a:spcAft>
          </a:pPr>
          <a:r>
            <a:rPr lang="es-CL" sz="1100" b="0" kern="1200" smtClean="0"/>
            <a:t>Valores: Pensamiento Crítico, Conciencia Ambiental, Convicción Democrática, Responsabilidad Social</a:t>
          </a:r>
          <a:endParaRPr lang="es-CL" sz="1100" kern="1200" dirty="0"/>
        </a:p>
      </dsp:txBody>
      <dsp:txXfrm>
        <a:off x="5230572" y="0"/>
        <a:ext cx="1620450" cy="1425758"/>
      </dsp:txXfrm>
    </dsp:sp>
    <dsp:sp modelId="{24C0B00D-8C60-4D75-845D-46AC923EF027}">
      <dsp:nvSpPr>
        <dsp:cNvPr id="0" name=""/>
        <dsp:cNvSpPr/>
      </dsp:nvSpPr>
      <dsp:spPr>
        <a:xfrm>
          <a:off x="5392617" y="1426657"/>
          <a:ext cx="1296360" cy="54980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5240" rIns="20320" bIns="15240" numCol="1" spcCol="1270" anchor="ctr" anchorCtr="0">
          <a:noAutofit/>
        </a:bodyPr>
        <a:lstStyle/>
        <a:p>
          <a:pPr lvl="0" algn="just" defTabSz="355600">
            <a:lnSpc>
              <a:spcPct val="90000"/>
            </a:lnSpc>
            <a:spcBef>
              <a:spcPct val="0"/>
            </a:spcBef>
            <a:spcAft>
              <a:spcPct val="35000"/>
            </a:spcAft>
          </a:pPr>
          <a:r>
            <a:rPr lang="es-CL" sz="800" b="0" kern="1200" dirty="0" smtClean="0"/>
            <a:t>Contribuir al desarrollo científico y tecnológico de la sociedad</a:t>
          </a:r>
        </a:p>
      </dsp:txBody>
      <dsp:txXfrm>
        <a:off x="5408720" y="1442760"/>
        <a:ext cx="1264154" cy="517595"/>
      </dsp:txXfrm>
    </dsp:sp>
    <dsp:sp modelId="{799CD311-1E41-4AA4-B3E8-35E69EBDC996}">
      <dsp:nvSpPr>
        <dsp:cNvPr id="0" name=""/>
        <dsp:cNvSpPr/>
      </dsp:nvSpPr>
      <dsp:spPr>
        <a:xfrm>
          <a:off x="5392617" y="2061043"/>
          <a:ext cx="1296360" cy="54980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5240" rIns="20320" bIns="15240" numCol="1" spcCol="1270" anchor="ctr" anchorCtr="0">
          <a:noAutofit/>
        </a:bodyPr>
        <a:lstStyle/>
        <a:p>
          <a:pPr lvl="0" algn="just" defTabSz="355600">
            <a:lnSpc>
              <a:spcPct val="90000"/>
            </a:lnSpc>
            <a:spcBef>
              <a:spcPct val="0"/>
            </a:spcBef>
            <a:spcAft>
              <a:spcPct val="35000"/>
            </a:spcAft>
          </a:pPr>
          <a:r>
            <a:rPr lang="es-CL" sz="800" b="0" kern="1200" dirty="0" smtClean="0"/>
            <a:t>Aportar al desarrollo de la sociedad, mediante la transferencia de los resultados de proyectos de desarrollo e innovación</a:t>
          </a:r>
        </a:p>
      </dsp:txBody>
      <dsp:txXfrm>
        <a:off x="5408720" y="2077146"/>
        <a:ext cx="1264154" cy="517595"/>
      </dsp:txXfrm>
    </dsp:sp>
    <dsp:sp modelId="{34B81334-7FF3-4E7B-999D-9A663600CEC7}">
      <dsp:nvSpPr>
        <dsp:cNvPr id="0" name=""/>
        <dsp:cNvSpPr/>
      </dsp:nvSpPr>
      <dsp:spPr>
        <a:xfrm>
          <a:off x="5392617" y="2695429"/>
          <a:ext cx="1296360" cy="54980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5240" rIns="20320" bIns="15240" numCol="1" spcCol="1270" anchor="ctr" anchorCtr="0">
          <a:noAutofit/>
        </a:bodyPr>
        <a:lstStyle/>
        <a:p>
          <a:pPr lvl="0" algn="just" defTabSz="355600">
            <a:lnSpc>
              <a:spcPct val="90000"/>
            </a:lnSpc>
            <a:spcBef>
              <a:spcPct val="0"/>
            </a:spcBef>
            <a:spcAft>
              <a:spcPct val="35000"/>
            </a:spcAft>
          </a:pPr>
          <a:r>
            <a:rPr lang="es-CL" sz="800" b="0" kern="1200" dirty="0" smtClean="0"/>
            <a:t>Contribuir al desarrollo de la zona de influencia (centro sur), en áreas que mejoren las condiciones de vida de sus habitantes</a:t>
          </a:r>
        </a:p>
      </dsp:txBody>
      <dsp:txXfrm>
        <a:off x="5408720" y="2711532"/>
        <a:ext cx="1264154" cy="517595"/>
      </dsp:txXfrm>
    </dsp:sp>
    <dsp:sp modelId="{D9AF04AA-9083-4969-9948-7FCCB804C2FC}">
      <dsp:nvSpPr>
        <dsp:cNvPr id="0" name=""/>
        <dsp:cNvSpPr/>
      </dsp:nvSpPr>
      <dsp:spPr>
        <a:xfrm>
          <a:off x="5392617" y="3329815"/>
          <a:ext cx="1296360" cy="54980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5240" rIns="20320" bIns="15240" numCol="1" spcCol="1270" anchor="ctr" anchorCtr="0">
          <a:noAutofit/>
        </a:bodyPr>
        <a:lstStyle/>
        <a:p>
          <a:pPr lvl="0" algn="just" defTabSz="355600">
            <a:lnSpc>
              <a:spcPct val="90000"/>
            </a:lnSpc>
            <a:spcBef>
              <a:spcPct val="0"/>
            </a:spcBef>
            <a:spcAft>
              <a:spcPct val="35000"/>
            </a:spcAft>
          </a:pPr>
          <a:r>
            <a:rPr lang="es-CL" sz="800" b="0" kern="1200" dirty="0" smtClean="0"/>
            <a:t>Desarrollar e implementar modelos de vinculación y acciones Estratégicas hacia la comunidad, con énfasis en las áreas de salud y educación</a:t>
          </a:r>
        </a:p>
      </dsp:txBody>
      <dsp:txXfrm>
        <a:off x="5408720" y="3345918"/>
        <a:ext cx="1264154" cy="517595"/>
      </dsp:txXfrm>
    </dsp:sp>
    <dsp:sp modelId="{08DD9A2A-EAB2-4E43-B0EA-9775170A9F51}">
      <dsp:nvSpPr>
        <dsp:cNvPr id="0" name=""/>
        <dsp:cNvSpPr/>
      </dsp:nvSpPr>
      <dsp:spPr>
        <a:xfrm>
          <a:off x="5392617" y="3964201"/>
          <a:ext cx="1296360" cy="54980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15240" rIns="20320" bIns="15240" numCol="1" spcCol="1270" anchor="ctr" anchorCtr="0">
          <a:noAutofit/>
        </a:bodyPr>
        <a:lstStyle/>
        <a:p>
          <a:pPr lvl="0" algn="just" defTabSz="355600">
            <a:lnSpc>
              <a:spcPct val="90000"/>
            </a:lnSpc>
            <a:spcBef>
              <a:spcPct val="0"/>
            </a:spcBef>
            <a:spcAft>
              <a:spcPct val="35000"/>
            </a:spcAft>
          </a:pPr>
          <a:r>
            <a:rPr lang="es-CL" sz="800" b="0" kern="1200" dirty="0" smtClean="0"/>
            <a:t>Mejorar la productividad optimizando la gestión y la sustentabilidad económica y financiera</a:t>
          </a:r>
        </a:p>
      </dsp:txBody>
      <dsp:txXfrm>
        <a:off x="5408720" y="3980304"/>
        <a:ext cx="1264154" cy="517595"/>
      </dsp:txXfrm>
    </dsp:sp>
    <dsp:sp modelId="{BD49B6A9-B79D-45E1-92ED-46BA2278C6EB}">
      <dsp:nvSpPr>
        <dsp:cNvPr id="0" name=""/>
        <dsp:cNvSpPr/>
      </dsp:nvSpPr>
      <dsp:spPr>
        <a:xfrm>
          <a:off x="6972557" y="0"/>
          <a:ext cx="1620450" cy="4752528"/>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L" sz="1100" b="1" kern="1200" dirty="0" smtClean="0"/>
            <a:t>Plan Estratégico 2020</a:t>
          </a:r>
        </a:p>
        <a:p>
          <a:pPr lvl="0" algn="ctr" defTabSz="488950">
            <a:lnSpc>
              <a:spcPct val="90000"/>
            </a:lnSpc>
            <a:spcBef>
              <a:spcPct val="0"/>
            </a:spcBef>
            <a:spcAft>
              <a:spcPct val="35000"/>
            </a:spcAft>
          </a:pPr>
          <a:r>
            <a:rPr lang="es-CL" sz="1100" b="1" kern="1200" dirty="0" smtClean="0"/>
            <a:t> (Año 2015)</a:t>
          </a:r>
        </a:p>
        <a:p>
          <a:pPr lvl="0" algn="ctr" defTabSz="488950">
            <a:lnSpc>
              <a:spcPct val="90000"/>
            </a:lnSpc>
            <a:spcBef>
              <a:spcPct val="0"/>
            </a:spcBef>
            <a:spcAft>
              <a:spcPct val="35000"/>
            </a:spcAft>
          </a:pPr>
          <a:r>
            <a:rPr lang="es-CL" sz="1100" b="0" kern="1200" dirty="0" smtClean="0"/>
            <a:t>Valores: Convicción Democrática, Responsabilidad Social, Conciencia Ambienta, Excelencia académica</a:t>
          </a:r>
        </a:p>
      </dsp:txBody>
      <dsp:txXfrm>
        <a:off x="6972557" y="0"/>
        <a:ext cx="1620450" cy="1425758"/>
      </dsp:txXfrm>
    </dsp:sp>
    <dsp:sp modelId="{1DADE904-AD3B-4111-AD97-2740AE132718}">
      <dsp:nvSpPr>
        <dsp:cNvPr id="0" name=""/>
        <dsp:cNvSpPr/>
      </dsp:nvSpPr>
      <dsp:spPr>
        <a:xfrm>
          <a:off x="7134602" y="1426657"/>
          <a:ext cx="1296360" cy="54980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L" sz="900" kern="1200" dirty="0" smtClean="0"/>
            <a:t>Aportar a la competitividad nacional y regional con foco en los sectores agroalimentario y energético</a:t>
          </a:r>
          <a:endParaRPr lang="es-CL" sz="900" kern="1200" dirty="0"/>
        </a:p>
      </dsp:txBody>
      <dsp:txXfrm>
        <a:off x="7150705" y="1442760"/>
        <a:ext cx="1264154" cy="517595"/>
      </dsp:txXfrm>
    </dsp:sp>
    <dsp:sp modelId="{2D3E31B1-036F-446B-B6AB-566880CA6D7D}">
      <dsp:nvSpPr>
        <dsp:cNvPr id="0" name=""/>
        <dsp:cNvSpPr/>
      </dsp:nvSpPr>
      <dsp:spPr>
        <a:xfrm>
          <a:off x="7134602" y="2061043"/>
          <a:ext cx="1296360" cy="54980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L" sz="900" kern="1200" dirty="0" smtClean="0"/>
            <a:t>Fomentar el emprendimiento y la innovación tecnológica y social</a:t>
          </a:r>
          <a:endParaRPr lang="es-CL" sz="900" kern="1200" dirty="0"/>
        </a:p>
      </dsp:txBody>
      <dsp:txXfrm>
        <a:off x="7150705" y="2077146"/>
        <a:ext cx="1264154" cy="517595"/>
      </dsp:txXfrm>
    </dsp:sp>
    <dsp:sp modelId="{C6D7AAA2-126F-42DC-98D3-B6BE2833D961}">
      <dsp:nvSpPr>
        <dsp:cNvPr id="0" name=""/>
        <dsp:cNvSpPr/>
      </dsp:nvSpPr>
      <dsp:spPr>
        <a:xfrm>
          <a:off x="7134602" y="2695429"/>
          <a:ext cx="1296360" cy="54980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L" sz="900" kern="1200" dirty="0" smtClean="0"/>
            <a:t>Promover la sustentabilidad ambiental y la inclusión social</a:t>
          </a:r>
          <a:endParaRPr lang="es-CL" sz="900" kern="1200" dirty="0"/>
        </a:p>
      </dsp:txBody>
      <dsp:txXfrm>
        <a:off x="7150705" y="2711532"/>
        <a:ext cx="1264154" cy="517595"/>
      </dsp:txXfrm>
    </dsp:sp>
    <dsp:sp modelId="{8200810A-9D83-4B5B-9426-9DC3AA5EEA15}">
      <dsp:nvSpPr>
        <dsp:cNvPr id="0" name=""/>
        <dsp:cNvSpPr/>
      </dsp:nvSpPr>
      <dsp:spPr>
        <a:xfrm>
          <a:off x="7134602" y="3329815"/>
          <a:ext cx="1296360" cy="54980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L" sz="900" kern="1200" dirty="0" smtClean="0"/>
            <a:t>Aportar al desarrollo del sector salud de la Región</a:t>
          </a:r>
          <a:endParaRPr lang="es-CL" sz="900" kern="1200" dirty="0"/>
        </a:p>
      </dsp:txBody>
      <dsp:txXfrm>
        <a:off x="7150705" y="3345918"/>
        <a:ext cx="1264154" cy="517595"/>
      </dsp:txXfrm>
    </dsp:sp>
    <dsp:sp modelId="{811C1B82-9A64-47D3-A9E5-A01FAEA67882}">
      <dsp:nvSpPr>
        <dsp:cNvPr id="0" name=""/>
        <dsp:cNvSpPr/>
      </dsp:nvSpPr>
      <dsp:spPr>
        <a:xfrm>
          <a:off x="7134602" y="3964201"/>
          <a:ext cx="1296360" cy="54980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CL" sz="900" kern="1200" dirty="0" smtClean="0"/>
            <a:t>Aportar al desarrollo del sistema educativo de la región</a:t>
          </a:r>
          <a:endParaRPr lang="es-CL" sz="900" kern="1200" dirty="0"/>
        </a:p>
      </dsp:txBody>
      <dsp:txXfrm>
        <a:off x="7150705" y="3980304"/>
        <a:ext cx="1264154" cy="5175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0E5865-9F49-469B-85D4-F4A6A20ACA64}" type="datetimeFigureOut">
              <a:rPr lang="es-CL" smtClean="0"/>
              <a:pPr/>
              <a:t>12-04-2018</a:t>
            </a:fld>
            <a:endParaRPr lang="es-CL"/>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s-CL"/>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E53CD1-251D-4B3B-AE75-EE8FBB4CAE2A}" type="slidenum">
              <a:rPr lang="es-CL" smtClean="0"/>
              <a:pPr/>
              <a:t>‹Nº›</a:t>
            </a:fld>
            <a:endParaRPr lang="es-CL"/>
          </a:p>
        </p:txBody>
      </p:sp>
    </p:spTree>
    <p:extLst>
      <p:ext uri="{BB962C8B-B14F-4D97-AF65-F5344CB8AC3E}">
        <p14:creationId xmlns:p14="http://schemas.microsoft.com/office/powerpoint/2010/main" val="39795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128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6544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6845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429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17053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solidFill>
                <a:srgbClr val="FF0000"/>
              </a:solidFill>
            </a:endParaRPr>
          </a:p>
        </p:txBody>
      </p:sp>
      <p:sp>
        <p:nvSpPr>
          <p:cNvPr id="32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8A9A2B-DCC3-4044-96E8-CEB1483775BD}" type="slidenum">
              <a:rPr lang="es-CL" smtClean="0">
                <a:solidFill>
                  <a:prstClr val="black"/>
                </a:solidFill>
              </a:rPr>
              <a:pPr>
                <a:defRPr/>
              </a:pPr>
              <a:t>19</a:t>
            </a:fld>
            <a:endParaRPr lang="es-CL" dirty="0" smtClean="0">
              <a:solidFill>
                <a:prstClr val="black"/>
              </a:solidFill>
            </a:endParaRPr>
          </a:p>
        </p:txBody>
      </p:sp>
    </p:spTree>
    <p:extLst>
      <p:ext uri="{BB962C8B-B14F-4D97-AF65-F5344CB8AC3E}">
        <p14:creationId xmlns:p14="http://schemas.microsoft.com/office/powerpoint/2010/main" val="56938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8257D8A5-D64D-4CDC-BADD-51FF1B3179BB}" type="slidenum">
              <a:rPr lang="es-CL" smtClean="0">
                <a:solidFill>
                  <a:prstClr val="black"/>
                </a:solidFill>
              </a:rPr>
              <a:pPr/>
              <a:t>20</a:t>
            </a:fld>
            <a:endParaRPr lang="es-CL" dirty="0">
              <a:solidFill>
                <a:prstClr val="black"/>
              </a:solidFill>
            </a:endParaRPr>
          </a:p>
        </p:txBody>
      </p:sp>
    </p:spTree>
    <p:extLst>
      <p:ext uri="{BB962C8B-B14F-4D97-AF65-F5344CB8AC3E}">
        <p14:creationId xmlns:p14="http://schemas.microsoft.com/office/powerpoint/2010/main" val="337201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r>
              <a:rPr lang="es-CL" sz="1200" dirty="0" smtClean="0"/>
              <a:t>Clasificación A+ para la Universidad firma clasificadora de riesgos </a:t>
            </a:r>
            <a:r>
              <a:rPr lang="es-CL" sz="1200" dirty="0" err="1" smtClean="0"/>
              <a:t>Humphreys</a:t>
            </a:r>
            <a:r>
              <a:rPr lang="es-CL" sz="1200" dirty="0" smtClean="0"/>
              <a:t> </a:t>
            </a:r>
          </a:p>
          <a:p>
            <a:pPr marL="171450" indent="-171450">
              <a:buFont typeface="Arial" panose="020B0604020202020204" pitchFamily="34" charset="0"/>
              <a:buChar char="•"/>
            </a:pPr>
            <a:r>
              <a:rPr lang="es-CL" sz="1200" dirty="0" smtClean="0"/>
              <a:t>“A+” implica “buena capacidad de pago, aunque es susceptible de leves deterioros ante posibles cambios en la industria o economía”. </a:t>
            </a:r>
          </a:p>
          <a:p>
            <a:pPr marL="171450" indent="-171450">
              <a:buFont typeface="Arial" panose="020B0604020202020204" pitchFamily="34" charset="0"/>
              <a:buChar char="•"/>
            </a:pPr>
            <a:r>
              <a:rPr lang="es-CL" sz="1200" dirty="0" smtClean="0"/>
              <a:t>El signo “+” identifica a las instituciones con menos riesgo relativo en su categoría.</a:t>
            </a:r>
          </a:p>
          <a:p>
            <a:endParaRPr lang="es-CL" dirty="0"/>
          </a:p>
        </p:txBody>
      </p:sp>
      <p:sp>
        <p:nvSpPr>
          <p:cNvPr id="4" name="3 Marcador de número de diapositiva"/>
          <p:cNvSpPr>
            <a:spLocks noGrp="1"/>
          </p:cNvSpPr>
          <p:nvPr>
            <p:ph type="sldNum" sz="quarter" idx="10"/>
          </p:nvPr>
        </p:nvSpPr>
        <p:spPr/>
        <p:txBody>
          <a:bodyPr/>
          <a:lstStyle/>
          <a:p>
            <a:fld id="{F6E53CD1-251D-4B3B-AE75-EE8FBB4CAE2A}" type="slidenum">
              <a:rPr lang="es-CL" smtClean="0"/>
              <a:pPr/>
              <a:t>24</a:t>
            </a:fld>
            <a:endParaRPr lang="es-CL"/>
          </a:p>
        </p:txBody>
      </p:sp>
    </p:spTree>
    <p:extLst>
      <p:ext uri="{BB962C8B-B14F-4D97-AF65-F5344CB8AC3E}">
        <p14:creationId xmlns:p14="http://schemas.microsoft.com/office/powerpoint/2010/main" val="353982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7A1AC777-62BD-5247-8DDF-75580EFCDF6F}" type="datetimeFigureOut">
              <a:rPr lang="es-ES" smtClean="0">
                <a:solidFill>
                  <a:prstClr val="black">
                    <a:tint val="75000"/>
                  </a:prstClr>
                </a:solidFill>
              </a:rPr>
              <a:pPr/>
              <a:t>12/04/2018</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8F8AD8-9ED1-614F-BA59-A6C9B7CF2D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6226541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p:nvPr/>
        </p:nvSpPr>
        <p:spPr>
          <a:xfrm>
            <a:off x="0" y="0"/>
            <a:ext cx="12192000" cy="6892000"/>
          </a:xfrm>
          <a:prstGeom prst="rect">
            <a:avLst/>
          </a:prstGeom>
          <a:solidFill>
            <a:srgbClr val="FFFFFF">
              <a:alpha val="2654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4" name="Shape 14"/>
          <p:cNvSpPr/>
          <p:nvPr/>
        </p:nvSpPr>
        <p:spPr>
          <a:xfrm>
            <a:off x="3367433" y="700433"/>
            <a:ext cx="5457200" cy="5457200"/>
          </a:xfrm>
          <a:prstGeom prst="diamond">
            <a:avLst/>
          </a:prstGeom>
          <a:solidFill>
            <a:srgbClr val="00B2FF">
              <a:alpha val="73330"/>
            </a:srgbClr>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5" name="Shape 15"/>
          <p:cNvSpPr txBox="1">
            <a:spLocks noGrp="1"/>
          </p:cNvSpPr>
          <p:nvPr>
            <p:ph type="subTitle" idx="1"/>
          </p:nvPr>
        </p:nvSpPr>
        <p:spPr>
          <a:xfrm>
            <a:off x="4012467" y="3431833"/>
            <a:ext cx="4115600" cy="2726000"/>
          </a:xfrm>
          <a:prstGeom prst="rect">
            <a:avLst/>
          </a:prstGeom>
          <a:noFill/>
          <a:ln>
            <a:noFill/>
          </a:ln>
        </p:spPr>
        <p:txBody>
          <a:bodyPr spcFirstLastPara="1" wrap="square" lIns="91425" tIns="91425" rIns="91425" bIns="91425" anchor="t" anchorCtr="0"/>
          <a:lstStyle>
            <a:lvl1pPr lvl="0"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1pPr>
            <a:lvl2pPr lvl="1"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2pPr>
            <a:lvl3pPr lvl="2"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3pPr>
            <a:lvl4pPr lvl="3"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4pPr>
            <a:lvl5pPr lvl="4"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5pPr>
            <a:lvl6pPr lvl="5"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6pPr>
            <a:lvl7pPr lvl="6"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7pPr>
            <a:lvl8pPr lvl="7"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8pPr>
            <a:lvl9pPr lvl="8"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9pPr>
          </a:lstStyle>
          <a:p>
            <a:endParaRPr/>
          </a:p>
        </p:txBody>
      </p:sp>
      <p:sp>
        <p:nvSpPr>
          <p:cNvPr id="16" name="Shape 16"/>
          <p:cNvSpPr txBox="1">
            <a:spLocks noGrp="1"/>
          </p:cNvSpPr>
          <p:nvPr>
            <p:ph type="title"/>
          </p:nvPr>
        </p:nvSpPr>
        <p:spPr>
          <a:xfrm>
            <a:off x="4064000" y="705833"/>
            <a:ext cx="4064000" cy="2726000"/>
          </a:xfrm>
          <a:prstGeom prst="rect">
            <a:avLst/>
          </a:prstGeom>
          <a:noFill/>
          <a:ln>
            <a:noFill/>
          </a:ln>
        </p:spPr>
        <p:txBody>
          <a:bodyPr spcFirstLastPara="1" wrap="square" lIns="91425" tIns="91425" rIns="91425" bIns="91425" anchor="b" anchorCtr="0"/>
          <a:lstStyle>
            <a:lvl1pPr lvl="0" algn="ctr"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Tree>
    <p:extLst>
      <p:ext uri="{BB962C8B-B14F-4D97-AF65-F5344CB8AC3E}">
        <p14:creationId xmlns:p14="http://schemas.microsoft.com/office/powerpoint/2010/main" val="2623314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extLst>
      <p:ext uri="{BB962C8B-B14F-4D97-AF65-F5344CB8AC3E}">
        <p14:creationId xmlns:p14="http://schemas.microsoft.com/office/powerpoint/2010/main" val="138950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extLst>
      <p:ext uri="{BB962C8B-B14F-4D97-AF65-F5344CB8AC3E}">
        <p14:creationId xmlns:p14="http://schemas.microsoft.com/office/powerpoint/2010/main" val="2559381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extLst>
      <p:ext uri="{BB962C8B-B14F-4D97-AF65-F5344CB8AC3E}">
        <p14:creationId xmlns:p14="http://schemas.microsoft.com/office/powerpoint/2010/main" val="1857346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extLst>
      <p:ext uri="{BB962C8B-B14F-4D97-AF65-F5344CB8AC3E}">
        <p14:creationId xmlns:p14="http://schemas.microsoft.com/office/powerpoint/2010/main" val="2994156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extLst>
      <p:ext uri="{BB962C8B-B14F-4D97-AF65-F5344CB8AC3E}">
        <p14:creationId xmlns:p14="http://schemas.microsoft.com/office/powerpoint/2010/main" val="4190908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extLst>
      <p:ext uri="{BB962C8B-B14F-4D97-AF65-F5344CB8AC3E}">
        <p14:creationId xmlns:p14="http://schemas.microsoft.com/office/powerpoint/2010/main" val="2909240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extLst>
      <p:ext uri="{BB962C8B-B14F-4D97-AF65-F5344CB8AC3E}">
        <p14:creationId xmlns:p14="http://schemas.microsoft.com/office/powerpoint/2010/main" val="126918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extLst>
      <p:ext uri="{BB962C8B-B14F-4D97-AF65-F5344CB8AC3E}">
        <p14:creationId xmlns:p14="http://schemas.microsoft.com/office/powerpoint/2010/main" val="3989284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extLst>
      <p:ext uri="{BB962C8B-B14F-4D97-AF65-F5344CB8AC3E}">
        <p14:creationId xmlns:p14="http://schemas.microsoft.com/office/powerpoint/2010/main" val="4101465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extLst>
      <p:ext uri="{BB962C8B-B14F-4D97-AF65-F5344CB8AC3E}">
        <p14:creationId xmlns:p14="http://schemas.microsoft.com/office/powerpoint/2010/main" val="1054842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extLst>
      <p:ext uri="{BB962C8B-B14F-4D97-AF65-F5344CB8AC3E}">
        <p14:creationId xmlns:p14="http://schemas.microsoft.com/office/powerpoint/2010/main" val="2296826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07896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97480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5240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40214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6468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35318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821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16664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50344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01861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70627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7A1AC777-62BD-5247-8DDF-75580EFCDF6F}" type="datetimeFigureOut">
              <a:rPr lang="es-ES" smtClean="0">
                <a:solidFill>
                  <a:prstClr val="black">
                    <a:tint val="75000"/>
                  </a:prstClr>
                </a:solidFill>
              </a:rPr>
              <a:pPr/>
              <a:t>12/04/2018</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98F8AD8-9ED1-614F-BA59-A6C9B7CF2D70}"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025096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BADCF6-A50A-4A0C-81D6-D9D0AC201EC7}" type="datetimeFigureOut">
              <a:rPr lang="es-CL" smtClean="0"/>
              <a:pPr/>
              <a:t>12-04-2018</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4131E91-95AB-423E-B205-7E287F07C486}"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1E91-95AB-423E-B205-7E287F07C486}"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ADCF6-A50A-4A0C-81D6-D9D0AC201EC7}" type="datetimeFigureOut">
              <a:rPr lang="es-CL" smtClean="0"/>
              <a:pPr/>
              <a:t>12-04-2018</a:t>
            </a:fld>
            <a:endParaRPr lang="es-CL"/>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1E91-95AB-423E-B205-7E287F07C486}" type="slidenum">
              <a:rPr lang="es-CL" smtClean="0"/>
              <a:pPr/>
              <a:t>‹Nº›</a:t>
            </a:fld>
            <a:endParaRPr lang="es-CL"/>
          </a:p>
        </p:txBody>
      </p:sp>
    </p:spTree>
    <p:extLst>
      <p:ext uri="{BB962C8B-B14F-4D97-AF65-F5344CB8AC3E}">
        <p14:creationId xmlns:p14="http://schemas.microsoft.com/office/powerpoint/2010/main" val="9296231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ADCF6-A50A-4A0C-81D6-D9D0AC201EC7}" type="datetimeFigureOut">
              <a:rPr lang="es-CL" smtClean="0">
                <a:solidFill>
                  <a:prstClr val="black">
                    <a:tint val="75000"/>
                  </a:prstClr>
                </a:solidFill>
              </a:rPr>
              <a:pPr/>
              <a:t>12-04-2018</a:t>
            </a:fld>
            <a:endParaRPr lang="es-CL">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1E91-95AB-423E-B205-7E287F07C486}"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90842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18" Type="http://schemas.openxmlformats.org/officeDocument/2006/relationships/image" Target="../media/image49.jpeg"/><Relationship Id="rId26" Type="http://schemas.openxmlformats.org/officeDocument/2006/relationships/image" Target="../media/image57.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jpeg"/><Relationship Id="rId2" Type="http://schemas.openxmlformats.org/officeDocument/2006/relationships/notesSlide" Target="../notesSlides/notesSlide8.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15.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10" Type="http://schemas.openxmlformats.org/officeDocument/2006/relationships/image" Target="../media/image41.png"/><Relationship Id="rId19" Type="http://schemas.openxmlformats.org/officeDocument/2006/relationships/image" Target="../media/image50.jpe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62.png"/><Relationship Id="rId2" Type="http://schemas.openxmlformats.org/officeDocument/2006/relationships/image" Target="../media/image40.png"/><Relationship Id="rId1" Type="http://schemas.openxmlformats.org/officeDocument/2006/relationships/slideLayout" Target="../slideLayouts/slideLayout1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3.png"/><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0.png"/><Relationship Id="rId7"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image" Target="../media/image64.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3" Type="http://schemas.openxmlformats.org/officeDocument/2006/relationships/image" Target="../media/image60.png"/><Relationship Id="rId7" Type="http://schemas.openxmlformats.org/officeDocument/2006/relationships/image" Target="../media/image43.png"/><Relationship Id="rId12" Type="http://schemas.openxmlformats.org/officeDocument/2006/relationships/image" Target="../media/image53.png"/><Relationship Id="rId2" Type="http://schemas.openxmlformats.org/officeDocument/2006/relationships/image" Target="../media/image34.png"/><Relationship Id="rId16" Type="http://schemas.openxmlformats.org/officeDocument/2006/relationships/image" Target="../media/image57.png"/><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52.png"/><Relationship Id="rId5" Type="http://schemas.openxmlformats.org/officeDocument/2006/relationships/image" Target="../media/image62.png"/><Relationship Id="rId15" Type="http://schemas.openxmlformats.org/officeDocument/2006/relationships/image" Target="../media/image66.png"/><Relationship Id="rId10" Type="http://schemas.openxmlformats.org/officeDocument/2006/relationships/image" Target="../media/image51.png"/><Relationship Id="rId4" Type="http://schemas.openxmlformats.org/officeDocument/2006/relationships/image" Target="../media/image61.png"/><Relationship Id="rId9" Type="http://schemas.openxmlformats.org/officeDocument/2006/relationships/image" Target="../media/image65.jpeg"/><Relationship Id="rId1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7 CuadroTexto"/>
          <p:cNvSpPr txBox="1"/>
          <p:nvPr/>
        </p:nvSpPr>
        <p:spPr>
          <a:xfrm>
            <a:off x="1524000" y="6228021"/>
            <a:ext cx="9144000" cy="307777"/>
          </a:xfrm>
          <a:prstGeom prst="rect">
            <a:avLst/>
          </a:prstGeom>
          <a:noFill/>
        </p:spPr>
        <p:txBody>
          <a:bodyPr wrap="square" rtlCol="0">
            <a:spAutoFit/>
          </a:bodyPr>
          <a:lstStyle/>
          <a:p>
            <a:pPr algn="ctr"/>
            <a:r>
              <a:rPr lang="es-CL" sz="1400" b="1" dirty="0" smtClean="0">
                <a:solidFill>
                  <a:schemeClr val="bg1"/>
                </a:solidFill>
                <a:latin typeface="ITC Avant Garde" panose="020B0402020203020304" pitchFamily="34" charset="0"/>
              </a:rPr>
              <a:t>Salta – Argentina, Abril </a:t>
            </a:r>
            <a:r>
              <a:rPr lang="es-CL" sz="1400" b="1" dirty="0">
                <a:solidFill>
                  <a:schemeClr val="bg1"/>
                </a:solidFill>
                <a:latin typeface="ITC Avant Garde" panose="020B0402020203020304" pitchFamily="34" charset="0"/>
              </a:rPr>
              <a:t>de 2018</a:t>
            </a:r>
          </a:p>
        </p:txBody>
      </p:sp>
      <p:sp>
        <p:nvSpPr>
          <p:cNvPr id="11" name="1 CuadroTexto"/>
          <p:cNvSpPr txBox="1">
            <a:spLocks noChangeArrowheads="1"/>
          </p:cNvSpPr>
          <p:nvPr/>
        </p:nvSpPr>
        <p:spPr bwMode="auto">
          <a:xfrm>
            <a:off x="1631504" y="3717032"/>
            <a:ext cx="9144001" cy="2446824"/>
          </a:xfrm>
          <a:prstGeom prst="rect">
            <a:avLst/>
          </a:prstGeom>
          <a:solidFill>
            <a:schemeClr val="bg1">
              <a:alpha val="73000"/>
            </a:schemeClr>
          </a:solidFill>
          <a:ln w="9525">
            <a:noFill/>
            <a:miter lim="800000"/>
            <a:headEnd/>
            <a:tailEnd/>
          </a:ln>
        </p:spPr>
        <p:txBody>
          <a:bodyPr wrap="square">
            <a:prstTxWarp prst="textNoShape">
              <a:avLst/>
            </a:prstTxWarp>
            <a:spAutoFit/>
          </a:bodyPr>
          <a:lstStyle/>
          <a:p>
            <a:pPr algn="ctr" defTabSz="912056">
              <a:spcBef>
                <a:spcPts val="600"/>
              </a:spcBef>
              <a:spcAft>
                <a:spcPts val="600"/>
              </a:spcAft>
              <a:tabLst>
                <a:tab pos="1371600" algn="l"/>
              </a:tabLst>
            </a:pPr>
            <a:r>
              <a:rPr lang="es-ES" altLang="es-CL" sz="2400" b="1" dirty="0" smtClean="0">
                <a:latin typeface="Albertus Medium" panose="020E0602030304020304" pitchFamily="34" charset="0"/>
                <a:cs typeface="Arial" pitchFamily="34" charset="0"/>
              </a:rPr>
              <a:t>Los Desafíos de la Complejidad para la Gobernanza</a:t>
            </a:r>
            <a:r>
              <a:rPr lang="es-ES" altLang="es-CL" sz="2400" b="1" dirty="0" smtClean="0">
                <a:latin typeface="Albertus Medium" panose="020E0602030304020304" pitchFamily="34" charset="0"/>
                <a:cs typeface="Arial" pitchFamily="34" charset="0"/>
              </a:rPr>
              <a:t>, Gestión Estratégica y Sustentabilidad: El caso de la </a:t>
            </a:r>
            <a:r>
              <a:rPr lang="es-ES" altLang="es-CL" sz="2400" b="1" dirty="0">
                <a:latin typeface="Albertus Medium" panose="020E0602030304020304" pitchFamily="34" charset="0"/>
                <a:cs typeface="Arial" pitchFamily="34" charset="0"/>
              </a:rPr>
              <a:t>Universidad de </a:t>
            </a:r>
            <a:r>
              <a:rPr lang="es-ES" altLang="es-CL" sz="2400" b="1" dirty="0" smtClean="0">
                <a:latin typeface="Albertus Medium" panose="020E0602030304020304" pitchFamily="34" charset="0"/>
                <a:cs typeface="Arial" pitchFamily="34" charset="0"/>
              </a:rPr>
              <a:t>Talca</a:t>
            </a:r>
          </a:p>
          <a:p>
            <a:pPr algn="ctr" defTabSz="912056">
              <a:spcBef>
                <a:spcPts val="600"/>
              </a:spcBef>
              <a:spcAft>
                <a:spcPts val="600"/>
              </a:spcAft>
              <a:tabLst>
                <a:tab pos="1371600" algn="l"/>
              </a:tabLst>
            </a:pPr>
            <a:r>
              <a:rPr lang="es-CL" altLang="es-CL" b="1" spc="60" dirty="0" smtClean="0">
                <a:solidFill>
                  <a:schemeClr val="bg1">
                    <a:lumMod val="50000"/>
                  </a:schemeClr>
                </a:solidFill>
                <a:latin typeface="Albertus Medium" panose="020E0602030304020304" pitchFamily="34" charset="0"/>
                <a:cs typeface="Arial" pitchFamily="34" charset="0"/>
              </a:rPr>
              <a:t>2º </a:t>
            </a:r>
            <a:r>
              <a:rPr lang="es-CL" altLang="es-CL" b="1" spc="60" dirty="0">
                <a:solidFill>
                  <a:schemeClr val="bg1">
                    <a:lumMod val="50000"/>
                  </a:schemeClr>
                </a:solidFill>
                <a:latin typeface="Albertus Medium" panose="020E0602030304020304" pitchFamily="34" charset="0"/>
                <a:cs typeface="Arial" pitchFamily="34" charset="0"/>
              </a:rPr>
              <a:t>Encuentro del Observatorio Argentino de Buenas Prácticas en Gestión Estratégica </a:t>
            </a:r>
            <a:r>
              <a:rPr lang="es-CL" altLang="es-CL" b="1" spc="60" dirty="0" smtClean="0">
                <a:solidFill>
                  <a:schemeClr val="bg1">
                    <a:lumMod val="50000"/>
                  </a:schemeClr>
                </a:solidFill>
                <a:latin typeface="Albertus Medium" panose="020E0602030304020304" pitchFamily="34" charset="0"/>
                <a:cs typeface="Arial" pitchFamily="34" charset="0"/>
              </a:rPr>
              <a:t>Universitaria</a:t>
            </a:r>
          </a:p>
          <a:p>
            <a:pPr algn="ctr" defTabSz="912056">
              <a:tabLst>
                <a:tab pos="1371600" algn="l"/>
              </a:tabLst>
            </a:pPr>
            <a:endParaRPr lang="es-CL" altLang="es-CL" b="1" spc="60" dirty="0" smtClean="0">
              <a:solidFill>
                <a:schemeClr val="bg1">
                  <a:lumMod val="50000"/>
                </a:schemeClr>
              </a:solidFill>
              <a:latin typeface="Albertus Medium" panose="020E0602030304020304" pitchFamily="34" charset="0"/>
              <a:cs typeface="Arial" pitchFamily="34" charset="0"/>
            </a:endParaRPr>
          </a:p>
          <a:p>
            <a:pPr algn="ctr" defTabSz="912056">
              <a:tabLst>
                <a:tab pos="1371600" algn="l"/>
              </a:tabLst>
            </a:pPr>
            <a:r>
              <a:rPr lang="es-CL" altLang="es-CL" b="1" spc="60" dirty="0" smtClean="0">
                <a:solidFill>
                  <a:schemeClr val="tx1">
                    <a:lumMod val="65000"/>
                    <a:lumOff val="35000"/>
                  </a:schemeClr>
                </a:solidFill>
                <a:latin typeface="Albertus Medium" panose="020E0602030304020304" pitchFamily="34" charset="0"/>
                <a:cs typeface="Arial" pitchFamily="34" charset="0"/>
              </a:rPr>
              <a:t>Dr. Juan José Troncoso</a:t>
            </a:r>
          </a:p>
          <a:p>
            <a:pPr algn="ctr" defTabSz="912056">
              <a:tabLst>
                <a:tab pos="1371600" algn="l"/>
              </a:tabLst>
            </a:pPr>
            <a:r>
              <a:rPr lang="es-CL" altLang="es-CL" b="1" spc="60" dirty="0" smtClean="0">
                <a:solidFill>
                  <a:schemeClr val="tx1">
                    <a:lumMod val="65000"/>
                    <a:lumOff val="35000"/>
                  </a:schemeClr>
                </a:solidFill>
                <a:latin typeface="Albertus Medium" panose="020E0602030304020304" pitchFamily="34" charset="0"/>
                <a:cs typeface="Arial" pitchFamily="34" charset="0"/>
              </a:rPr>
              <a:t>Director de Planificación y Análisis Institucional </a:t>
            </a:r>
          </a:p>
        </p:txBody>
      </p:sp>
      <p:cxnSp>
        <p:nvCxnSpPr>
          <p:cNvPr id="14" name="13 Conector recto"/>
          <p:cNvCxnSpPr/>
          <p:nvPr/>
        </p:nvCxnSpPr>
        <p:spPr>
          <a:xfrm>
            <a:off x="9966121" y="82724"/>
            <a:ext cx="0" cy="5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8400256" y="76608"/>
            <a:ext cx="1581386" cy="461665"/>
          </a:xfrm>
          <a:prstGeom prst="rect">
            <a:avLst/>
          </a:prstGeom>
          <a:noFill/>
        </p:spPr>
        <p:txBody>
          <a:bodyPr wrap="square" rtlCol="0">
            <a:spAutoFit/>
          </a:bodyPr>
          <a:lstStyle/>
          <a:p>
            <a:pPr algn="r"/>
            <a:r>
              <a:rPr lang="es-CL" sz="800" dirty="0">
                <a:solidFill>
                  <a:schemeClr val="bg1"/>
                </a:solidFill>
                <a:latin typeface="Calibri" panose="020F0502020204030204" pitchFamily="34" charset="0"/>
              </a:rPr>
              <a:t>DIRECCIÓN DE PLANIFICACIÓN </a:t>
            </a:r>
            <a:br>
              <a:rPr lang="es-CL" sz="800" dirty="0">
                <a:solidFill>
                  <a:schemeClr val="bg1"/>
                </a:solidFill>
                <a:latin typeface="Calibri" panose="020F0502020204030204" pitchFamily="34" charset="0"/>
              </a:rPr>
            </a:br>
            <a:r>
              <a:rPr lang="es-CL" sz="800" dirty="0">
                <a:solidFill>
                  <a:schemeClr val="bg1"/>
                </a:solidFill>
                <a:latin typeface="Calibri" panose="020F0502020204030204" pitchFamily="34" charset="0"/>
              </a:rPr>
              <a:t>Y ANÁLISIS INSTITUCIONAL</a:t>
            </a:r>
            <a:br>
              <a:rPr lang="es-CL" sz="800" dirty="0">
                <a:solidFill>
                  <a:schemeClr val="bg1"/>
                </a:solidFill>
                <a:latin typeface="Calibri" panose="020F0502020204030204" pitchFamily="34" charset="0"/>
              </a:rPr>
            </a:br>
            <a:r>
              <a:rPr lang="es-CL" sz="800" dirty="0">
                <a:solidFill>
                  <a:schemeClr val="bg1"/>
                </a:solidFill>
                <a:latin typeface="Calibri" panose="020F0502020204030204" pitchFamily="34" charset="0"/>
              </a:rPr>
              <a:t>PRORRECTORIA</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3318" y="48818"/>
            <a:ext cx="609186" cy="60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3 Rectángulo"/>
          <p:cNvSpPr/>
          <p:nvPr/>
        </p:nvSpPr>
        <p:spPr>
          <a:xfrm>
            <a:off x="6096000" y="1268760"/>
            <a:ext cx="3600400" cy="432048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Rectángulo"/>
          <p:cNvSpPr/>
          <p:nvPr/>
        </p:nvSpPr>
        <p:spPr>
          <a:xfrm>
            <a:off x="2927648" y="1268760"/>
            <a:ext cx="4968552" cy="4320480"/>
          </a:xfrm>
          <a:prstGeom prst="rect">
            <a:avLst/>
          </a:prstGeom>
          <a:solidFill>
            <a:srgbClr val="FFCC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1 Título"/>
          <p:cNvSpPr>
            <a:spLocks noGrp="1"/>
          </p:cNvSpPr>
          <p:nvPr>
            <p:ph type="title"/>
          </p:nvPr>
        </p:nvSpPr>
        <p:spPr>
          <a:xfrm>
            <a:off x="6096155" y="2204864"/>
            <a:ext cx="3600246" cy="576064"/>
          </a:xfrm>
        </p:spPr>
        <p:txBody>
          <a:bodyPr>
            <a:noAutofit/>
          </a:bodyPr>
          <a:lstStyle/>
          <a:p>
            <a:pPr algn="ctr"/>
            <a:r>
              <a:rPr lang="es-CL" sz="2000" dirty="0"/>
              <a:t>GOBIERNO UNIVERSITARIO</a:t>
            </a:r>
          </a:p>
        </p:txBody>
      </p:sp>
      <p:cxnSp>
        <p:nvCxnSpPr>
          <p:cNvPr id="8" name="7 Conector recto"/>
          <p:cNvCxnSpPr/>
          <p:nvPr/>
        </p:nvCxnSpPr>
        <p:spPr>
          <a:xfrm>
            <a:off x="6312024" y="2708920"/>
            <a:ext cx="3096344"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6" name="5 Rectángulo"/>
          <p:cNvSpPr/>
          <p:nvPr/>
        </p:nvSpPr>
        <p:spPr>
          <a:xfrm>
            <a:off x="6240016" y="3042826"/>
            <a:ext cx="3240360" cy="1754326"/>
          </a:xfrm>
          <a:prstGeom prst="rect">
            <a:avLst/>
          </a:prstGeom>
        </p:spPr>
        <p:txBody>
          <a:bodyPr wrap="square">
            <a:spAutoFit/>
          </a:bodyPr>
          <a:lstStyle/>
          <a:p>
            <a:r>
              <a:rPr lang="es-CL" dirty="0">
                <a:latin typeface="Calibri" panose="020F0502020204030204" pitchFamily="34" charset="0"/>
              </a:rPr>
              <a:t>La Universidad de Talca cuenta con un sistema de gobierno sólido y estable, que junto con cuidar la integridad patrimonial, salvaguarda la independencia crítica de sus miembros. </a:t>
            </a:r>
          </a:p>
        </p:txBody>
      </p:sp>
    </p:spTree>
    <p:extLst>
      <p:ext uri="{BB962C8B-B14F-4D97-AF65-F5344CB8AC3E}">
        <p14:creationId xmlns:p14="http://schemas.microsoft.com/office/powerpoint/2010/main" val="34342852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ítulo 1"/>
          <p:cNvSpPr>
            <a:spLocks noGrp="1"/>
          </p:cNvSpPr>
          <p:nvPr>
            <p:ph type="title"/>
          </p:nvPr>
        </p:nvSpPr>
        <p:spPr>
          <a:xfrm>
            <a:off x="3269940" y="1"/>
            <a:ext cx="5652120" cy="748019"/>
          </a:xfrm>
          <a:solidFill>
            <a:schemeClr val="bg1">
              <a:alpha val="89000"/>
            </a:schemeClr>
          </a:solidFill>
        </p:spPr>
        <p:txBody>
          <a:bodyPr>
            <a:normAutofit/>
          </a:bodyPr>
          <a:lstStyle/>
          <a:p>
            <a:r>
              <a:rPr lang="es-CL" sz="2000" b="1" dirty="0">
                <a:solidFill>
                  <a:prstClr val="black"/>
                </a:solidFill>
              </a:rPr>
              <a:t>MODELO DE GOBIERNO </a:t>
            </a:r>
            <a:br>
              <a:rPr lang="es-CL" sz="2000" b="1" dirty="0">
                <a:solidFill>
                  <a:prstClr val="black"/>
                </a:solidFill>
              </a:rPr>
            </a:br>
            <a:r>
              <a:rPr lang="es-CL" sz="2000" b="1" dirty="0">
                <a:solidFill>
                  <a:srgbClr val="FF0000"/>
                </a:solidFill>
              </a:rPr>
              <a:t>ORGANIGRAMA UNIVERSIDAD DE TALCA</a:t>
            </a:r>
            <a:endParaRPr lang="es-CL" dirty="0">
              <a:solidFill>
                <a:srgbClr val="FF0000"/>
              </a:solidFill>
            </a:endParaRPr>
          </a:p>
        </p:txBody>
      </p:sp>
      <p:grpSp>
        <p:nvGrpSpPr>
          <p:cNvPr id="3" name="Grupo 2"/>
          <p:cNvGrpSpPr/>
          <p:nvPr/>
        </p:nvGrpSpPr>
        <p:grpSpPr>
          <a:xfrm>
            <a:off x="1055440" y="882388"/>
            <a:ext cx="10513168" cy="5688632"/>
            <a:chOff x="1055440" y="882388"/>
            <a:chExt cx="10513168" cy="5688632"/>
          </a:xfrm>
        </p:grpSpPr>
        <p:sp>
          <p:nvSpPr>
            <p:cNvPr id="2" name="Rectángulo 1"/>
            <p:cNvSpPr/>
            <p:nvPr/>
          </p:nvSpPr>
          <p:spPr>
            <a:xfrm>
              <a:off x="1055440" y="882388"/>
              <a:ext cx="10513168" cy="568863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5529427" y="1029332"/>
              <a:ext cx="1103809" cy="360000"/>
            </a:xfrm>
            <a:prstGeom prst="rect">
              <a:avLst/>
            </a:prstGeom>
            <a:solidFill>
              <a:srgbClr val="94CCB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tx1"/>
                  </a:solidFill>
                </a:rPr>
                <a:t>Junta Directiva</a:t>
              </a:r>
            </a:p>
          </p:txBody>
        </p:sp>
        <p:sp>
          <p:nvSpPr>
            <p:cNvPr id="44" name="43 Rectángulo"/>
            <p:cNvSpPr/>
            <p:nvPr/>
          </p:nvSpPr>
          <p:spPr>
            <a:xfrm>
              <a:off x="5529427" y="1511287"/>
              <a:ext cx="1103809" cy="360000"/>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tx1"/>
                  </a:solidFill>
                </a:rPr>
                <a:t>Rector</a:t>
              </a:r>
            </a:p>
          </p:txBody>
        </p:sp>
        <p:sp>
          <p:nvSpPr>
            <p:cNvPr id="46" name="45 Rectángulo"/>
            <p:cNvSpPr/>
            <p:nvPr/>
          </p:nvSpPr>
          <p:spPr>
            <a:xfrm>
              <a:off x="7518934" y="1511287"/>
              <a:ext cx="1103809" cy="360000"/>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tx1"/>
                  </a:solidFill>
                </a:rPr>
                <a:t>Contraloría</a:t>
              </a:r>
            </a:p>
          </p:txBody>
        </p:sp>
        <p:sp>
          <p:nvSpPr>
            <p:cNvPr id="47" name="46 Rectángulo"/>
            <p:cNvSpPr/>
            <p:nvPr/>
          </p:nvSpPr>
          <p:spPr>
            <a:xfrm>
              <a:off x="3758531" y="1916832"/>
              <a:ext cx="1103809" cy="360000"/>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tx1"/>
                  </a:solidFill>
                </a:rPr>
                <a:t>Prorrectoría</a:t>
              </a:r>
            </a:p>
          </p:txBody>
        </p:sp>
        <p:sp>
          <p:nvSpPr>
            <p:cNvPr id="53" name="52 Rectángulo"/>
            <p:cNvSpPr/>
            <p:nvPr/>
          </p:nvSpPr>
          <p:spPr>
            <a:xfrm>
              <a:off x="7518934" y="1916832"/>
              <a:ext cx="1103809" cy="360000"/>
            </a:xfrm>
            <a:prstGeom prst="rect">
              <a:avLst/>
            </a:prstGeom>
            <a:solidFill>
              <a:srgbClr val="94CCB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50" b="1" dirty="0">
                  <a:solidFill>
                    <a:schemeClr val="tx1"/>
                  </a:solidFill>
                </a:rPr>
                <a:t>Secretaría General</a:t>
              </a:r>
            </a:p>
          </p:txBody>
        </p:sp>
        <p:sp>
          <p:nvSpPr>
            <p:cNvPr id="54" name="53 Rectángulo"/>
            <p:cNvSpPr/>
            <p:nvPr/>
          </p:nvSpPr>
          <p:spPr>
            <a:xfrm>
              <a:off x="1838004" y="2541500"/>
              <a:ext cx="1103809" cy="360000"/>
            </a:xfrm>
            <a:prstGeom prst="rect">
              <a:avLst/>
            </a:prstGeom>
            <a:solidFill>
              <a:srgbClr val="B2283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tx1"/>
                  </a:solidFill>
                </a:rPr>
                <a:t>Vicerrectorías </a:t>
              </a:r>
            </a:p>
          </p:txBody>
        </p:sp>
        <p:sp>
          <p:nvSpPr>
            <p:cNvPr id="62" name="61 Rectángulo"/>
            <p:cNvSpPr/>
            <p:nvPr/>
          </p:nvSpPr>
          <p:spPr>
            <a:xfrm>
              <a:off x="3758531" y="2541500"/>
              <a:ext cx="1103809" cy="360000"/>
            </a:xfrm>
            <a:prstGeom prst="rect">
              <a:avLst/>
            </a:prstGeom>
            <a:solidFill>
              <a:srgbClr val="0B7F5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tx1"/>
                  </a:solidFill>
                </a:rPr>
                <a:t>Facultades </a:t>
              </a:r>
            </a:p>
          </p:txBody>
        </p:sp>
        <p:sp>
          <p:nvSpPr>
            <p:cNvPr id="66" name="65 Rectángulo"/>
            <p:cNvSpPr/>
            <p:nvPr/>
          </p:nvSpPr>
          <p:spPr>
            <a:xfrm>
              <a:off x="5852172" y="2541500"/>
              <a:ext cx="1103809" cy="360000"/>
            </a:xfrm>
            <a:prstGeom prst="rect">
              <a:avLst/>
            </a:prstGeom>
            <a:solidFill>
              <a:srgbClr val="FFADB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tx1"/>
                  </a:solidFill>
                </a:rPr>
                <a:t>Institutos</a:t>
              </a:r>
            </a:p>
          </p:txBody>
        </p:sp>
        <p:sp>
          <p:nvSpPr>
            <p:cNvPr id="69" name="68 Rectángulo"/>
            <p:cNvSpPr/>
            <p:nvPr/>
          </p:nvSpPr>
          <p:spPr>
            <a:xfrm>
              <a:off x="8664600" y="2492896"/>
              <a:ext cx="1103809" cy="360000"/>
            </a:xfrm>
            <a:prstGeom prst="rect">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b="1" dirty="0">
                  <a:solidFill>
                    <a:schemeClr val="tx1"/>
                  </a:solidFill>
                </a:rPr>
                <a:t>Direcciones Rectoría</a:t>
              </a:r>
            </a:p>
          </p:txBody>
        </p:sp>
        <p:cxnSp>
          <p:nvCxnSpPr>
            <p:cNvPr id="9" name="8 Conector recto"/>
            <p:cNvCxnSpPr>
              <a:stCxn id="5" idx="2"/>
              <a:endCxn id="44" idx="0"/>
            </p:cNvCxnSpPr>
            <p:nvPr/>
          </p:nvCxnSpPr>
          <p:spPr>
            <a:xfrm>
              <a:off x="6081331" y="1389333"/>
              <a:ext cx="0" cy="121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a:stCxn id="44" idx="3"/>
              <a:endCxn id="46" idx="1"/>
            </p:cNvCxnSpPr>
            <p:nvPr/>
          </p:nvCxnSpPr>
          <p:spPr>
            <a:xfrm>
              <a:off x="6633235" y="1691287"/>
              <a:ext cx="88569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47" idx="3"/>
              <a:endCxn id="53" idx="1"/>
            </p:cNvCxnSpPr>
            <p:nvPr/>
          </p:nvCxnSpPr>
          <p:spPr>
            <a:xfrm>
              <a:off x="4862339" y="2096832"/>
              <a:ext cx="26565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6081331" y="2348881"/>
              <a:ext cx="313517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92 Conector recto"/>
            <p:cNvCxnSpPr>
              <a:stCxn id="47" idx="2"/>
              <a:endCxn id="62" idx="0"/>
            </p:cNvCxnSpPr>
            <p:nvPr/>
          </p:nvCxnSpPr>
          <p:spPr>
            <a:xfrm>
              <a:off x="4310435" y="2276832"/>
              <a:ext cx="0" cy="264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112 Conector recto"/>
            <p:cNvCxnSpPr/>
            <p:nvPr/>
          </p:nvCxnSpPr>
          <p:spPr>
            <a:xfrm>
              <a:off x="2389909" y="2445639"/>
              <a:ext cx="40141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120 Conector recto"/>
            <p:cNvCxnSpPr/>
            <p:nvPr/>
          </p:nvCxnSpPr>
          <p:spPr>
            <a:xfrm>
              <a:off x="1982019" y="2901500"/>
              <a:ext cx="0" cy="15629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123 Rectángulo"/>
            <p:cNvSpPr/>
            <p:nvPr/>
          </p:nvSpPr>
          <p:spPr>
            <a:xfrm>
              <a:off x="2078131" y="2973945"/>
              <a:ext cx="1512000" cy="288000"/>
            </a:xfrm>
            <a:prstGeom prst="rect">
              <a:avLst/>
            </a:prstGeom>
            <a:solidFill>
              <a:srgbClr val="FF9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Vicerrectoría Académica </a:t>
              </a:r>
            </a:p>
          </p:txBody>
        </p:sp>
        <p:sp>
          <p:nvSpPr>
            <p:cNvPr id="125" name="124 Rectángulo"/>
            <p:cNvSpPr/>
            <p:nvPr/>
          </p:nvSpPr>
          <p:spPr>
            <a:xfrm>
              <a:off x="2078131" y="3314260"/>
              <a:ext cx="1512000" cy="288000"/>
            </a:xfrm>
            <a:prstGeom prst="rect">
              <a:avLst/>
            </a:prstGeom>
            <a:solidFill>
              <a:srgbClr val="FF9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Vicerrectoría de Pregrado </a:t>
              </a:r>
            </a:p>
          </p:txBody>
        </p:sp>
        <p:sp>
          <p:nvSpPr>
            <p:cNvPr id="126" name="125 Rectángulo"/>
            <p:cNvSpPr/>
            <p:nvPr/>
          </p:nvSpPr>
          <p:spPr>
            <a:xfrm>
              <a:off x="2078131" y="3647137"/>
              <a:ext cx="1512000" cy="288000"/>
            </a:xfrm>
            <a:prstGeom prst="rect">
              <a:avLst/>
            </a:prstGeom>
            <a:solidFill>
              <a:srgbClr val="FF9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Vicerrectoría de Gestión Económica y Administración </a:t>
              </a:r>
            </a:p>
          </p:txBody>
        </p:sp>
        <p:sp>
          <p:nvSpPr>
            <p:cNvPr id="127" name="126 Rectángulo"/>
            <p:cNvSpPr/>
            <p:nvPr/>
          </p:nvSpPr>
          <p:spPr>
            <a:xfrm>
              <a:off x="2078131" y="3984396"/>
              <a:ext cx="1512000" cy="288000"/>
            </a:xfrm>
            <a:prstGeom prst="rect">
              <a:avLst/>
            </a:prstGeom>
            <a:solidFill>
              <a:srgbClr val="FF9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Vicerrectoría de Transferencia Tecnológica</a:t>
              </a:r>
            </a:p>
          </p:txBody>
        </p:sp>
        <p:sp>
          <p:nvSpPr>
            <p:cNvPr id="132" name="131 Rectángulo"/>
            <p:cNvSpPr/>
            <p:nvPr/>
          </p:nvSpPr>
          <p:spPr>
            <a:xfrm>
              <a:off x="2078131" y="4320454"/>
              <a:ext cx="1512000" cy="288000"/>
            </a:xfrm>
            <a:prstGeom prst="rect">
              <a:avLst/>
            </a:prstGeom>
            <a:solidFill>
              <a:srgbClr val="FF9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Vicerrectoría de Desarrollo Estudiantil</a:t>
              </a:r>
            </a:p>
          </p:txBody>
        </p:sp>
        <p:sp>
          <p:nvSpPr>
            <p:cNvPr id="134" name="133 Rectángulo"/>
            <p:cNvSpPr/>
            <p:nvPr/>
          </p:nvSpPr>
          <p:spPr>
            <a:xfrm>
              <a:off x="3954811" y="2973176"/>
              <a:ext cx="1374545" cy="288000"/>
            </a:xfrm>
            <a:prstGeom prst="rect">
              <a:avLst/>
            </a:prstGeom>
            <a:solidFill>
              <a:srgbClr val="94C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Facultad de Ciencias de la Educación</a:t>
              </a:r>
            </a:p>
          </p:txBody>
        </p:sp>
        <p:sp>
          <p:nvSpPr>
            <p:cNvPr id="135" name="134 Rectángulo"/>
            <p:cNvSpPr/>
            <p:nvPr/>
          </p:nvSpPr>
          <p:spPr>
            <a:xfrm>
              <a:off x="3954811" y="3295674"/>
              <a:ext cx="1374545" cy="288000"/>
            </a:xfrm>
            <a:prstGeom prst="rect">
              <a:avLst/>
            </a:prstGeom>
            <a:solidFill>
              <a:srgbClr val="94C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Facultad de Arquitectura, Música y Diseño</a:t>
              </a:r>
            </a:p>
          </p:txBody>
        </p:sp>
        <p:sp>
          <p:nvSpPr>
            <p:cNvPr id="136" name="135 Rectángulo"/>
            <p:cNvSpPr/>
            <p:nvPr/>
          </p:nvSpPr>
          <p:spPr>
            <a:xfrm>
              <a:off x="3954811" y="3631017"/>
              <a:ext cx="1374545" cy="288000"/>
            </a:xfrm>
            <a:prstGeom prst="rect">
              <a:avLst/>
            </a:prstGeom>
            <a:solidFill>
              <a:srgbClr val="94C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Facultad de Ciencias de la Salud</a:t>
              </a:r>
            </a:p>
          </p:txBody>
        </p:sp>
        <p:sp>
          <p:nvSpPr>
            <p:cNvPr id="137" name="136 Rectángulo"/>
            <p:cNvSpPr/>
            <p:nvPr/>
          </p:nvSpPr>
          <p:spPr>
            <a:xfrm>
              <a:off x="3954811" y="3962450"/>
              <a:ext cx="1374545" cy="288000"/>
            </a:xfrm>
            <a:prstGeom prst="rect">
              <a:avLst/>
            </a:prstGeom>
            <a:solidFill>
              <a:srgbClr val="94C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Facultad de Ingeniería</a:t>
              </a:r>
            </a:p>
          </p:txBody>
        </p:sp>
        <p:sp>
          <p:nvSpPr>
            <p:cNvPr id="138" name="137 Rectángulo"/>
            <p:cNvSpPr/>
            <p:nvPr/>
          </p:nvSpPr>
          <p:spPr>
            <a:xfrm>
              <a:off x="3954811" y="4303440"/>
              <a:ext cx="1374545" cy="288000"/>
            </a:xfrm>
            <a:prstGeom prst="rect">
              <a:avLst/>
            </a:prstGeom>
            <a:solidFill>
              <a:srgbClr val="94C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Facultad de Ciencias Jurídicas y Sociales</a:t>
              </a:r>
            </a:p>
          </p:txBody>
        </p:sp>
        <p:sp>
          <p:nvSpPr>
            <p:cNvPr id="140" name="139 Rectángulo"/>
            <p:cNvSpPr/>
            <p:nvPr/>
          </p:nvSpPr>
          <p:spPr>
            <a:xfrm>
              <a:off x="6043042" y="2973945"/>
              <a:ext cx="1512000" cy="28800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900" dirty="0">
                  <a:solidFill>
                    <a:schemeClr val="tx1"/>
                  </a:solidFill>
                </a:rPr>
                <a:t>Instituto de Estudios Humanísticos Abate J. I. Molina</a:t>
              </a:r>
            </a:p>
          </p:txBody>
        </p:sp>
        <p:sp>
          <p:nvSpPr>
            <p:cNvPr id="141" name="140 Rectángulo"/>
            <p:cNvSpPr/>
            <p:nvPr/>
          </p:nvSpPr>
          <p:spPr>
            <a:xfrm>
              <a:off x="6043042" y="3301165"/>
              <a:ext cx="1512000" cy="28800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Instituto de Matemática y Física</a:t>
              </a:r>
            </a:p>
          </p:txBody>
        </p:sp>
        <p:sp>
          <p:nvSpPr>
            <p:cNvPr id="142" name="141 Rectángulo"/>
            <p:cNvSpPr/>
            <p:nvPr/>
          </p:nvSpPr>
          <p:spPr>
            <a:xfrm>
              <a:off x="6043042" y="3623754"/>
              <a:ext cx="1512000" cy="28800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Instituto de Química de Recursos Naturales</a:t>
              </a:r>
            </a:p>
          </p:txBody>
        </p:sp>
        <p:sp>
          <p:nvSpPr>
            <p:cNvPr id="143" name="142 Rectángulo"/>
            <p:cNvSpPr/>
            <p:nvPr/>
          </p:nvSpPr>
          <p:spPr>
            <a:xfrm>
              <a:off x="6043042" y="3953532"/>
              <a:ext cx="1512000" cy="288000"/>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Instituto de Ciencias Biológicas</a:t>
              </a:r>
            </a:p>
          </p:txBody>
        </p:sp>
        <p:sp>
          <p:nvSpPr>
            <p:cNvPr id="145" name="144 Rectángulo"/>
            <p:cNvSpPr/>
            <p:nvPr/>
          </p:nvSpPr>
          <p:spPr>
            <a:xfrm>
              <a:off x="3954811" y="4650758"/>
              <a:ext cx="1374545" cy="288000"/>
            </a:xfrm>
            <a:prstGeom prst="rect">
              <a:avLst/>
            </a:prstGeom>
            <a:solidFill>
              <a:srgbClr val="94C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Facultad de Economía y Negocios</a:t>
              </a:r>
            </a:p>
          </p:txBody>
        </p:sp>
        <p:sp>
          <p:nvSpPr>
            <p:cNvPr id="146" name="145 Rectángulo"/>
            <p:cNvSpPr/>
            <p:nvPr/>
          </p:nvSpPr>
          <p:spPr>
            <a:xfrm>
              <a:off x="3954811" y="4986101"/>
              <a:ext cx="1374545" cy="288000"/>
            </a:xfrm>
            <a:prstGeom prst="rect">
              <a:avLst/>
            </a:prstGeom>
            <a:solidFill>
              <a:srgbClr val="94C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Facultad de Ciencias Forestales</a:t>
              </a:r>
            </a:p>
          </p:txBody>
        </p:sp>
        <p:sp>
          <p:nvSpPr>
            <p:cNvPr id="147" name="146 Rectángulo"/>
            <p:cNvSpPr/>
            <p:nvPr/>
          </p:nvSpPr>
          <p:spPr>
            <a:xfrm>
              <a:off x="3954811" y="5327059"/>
              <a:ext cx="1374545" cy="288000"/>
            </a:xfrm>
            <a:prstGeom prst="rect">
              <a:avLst/>
            </a:prstGeom>
            <a:solidFill>
              <a:srgbClr val="94C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Facultad de Ciencias Agrarias</a:t>
              </a:r>
            </a:p>
          </p:txBody>
        </p:sp>
        <p:sp>
          <p:nvSpPr>
            <p:cNvPr id="148" name="147 Rectángulo"/>
            <p:cNvSpPr/>
            <p:nvPr/>
          </p:nvSpPr>
          <p:spPr>
            <a:xfrm>
              <a:off x="3954811" y="5658524"/>
              <a:ext cx="1374545" cy="288000"/>
            </a:xfrm>
            <a:prstGeom prst="rect">
              <a:avLst/>
            </a:prstGeom>
            <a:solidFill>
              <a:srgbClr val="94C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Facultad de Psicología</a:t>
              </a:r>
            </a:p>
          </p:txBody>
        </p:sp>
        <p:sp>
          <p:nvSpPr>
            <p:cNvPr id="150" name="149 Rectángulo"/>
            <p:cNvSpPr/>
            <p:nvPr/>
          </p:nvSpPr>
          <p:spPr>
            <a:xfrm>
              <a:off x="8832304" y="2924944"/>
              <a:ext cx="1368000" cy="288000"/>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Dirección de Asuntos Jurídicos</a:t>
              </a:r>
            </a:p>
          </p:txBody>
        </p:sp>
        <p:sp>
          <p:nvSpPr>
            <p:cNvPr id="151" name="150 Rectángulo"/>
            <p:cNvSpPr/>
            <p:nvPr/>
          </p:nvSpPr>
          <p:spPr>
            <a:xfrm>
              <a:off x="8832304" y="3259506"/>
              <a:ext cx="1368000" cy="288000"/>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Dirección de Extensión Cultural y Artística</a:t>
              </a:r>
            </a:p>
          </p:txBody>
        </p:sp>
        <p:sp>
          <p:nvSpPr>
            <p:cNvPr id="152" name="151 Rectángulo"/>
            <p:cNvSpPr/>
            <p:nvPr/>
          </p:nvSpPr>
          <p:spPr>
            <a:xfrm>
              <a:off x="8832304" y="3582704"/>
              <a:ext cx="1368000" cy="288000"/>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Dirección de Comunicaciones</a:t>
              </a:r>
            </a:p>
          </p:txBody>
        </p:sp>
        <p:sp>
          <p:nvSpPr>
            <p:cNvPr id="153" name="152 Rectángulo"/>
            <p:cNvSpPr/>
            <p:nvPr/>
          </p:nvSpPr>
          <p:spPr>
            <a:xfrm>
              <a:off x="8832304" y="3912482"/>
              <a:ext cx="1368000" cy="288000"/>
            </a:xfrm>
            <a:prstGeom prst="rect">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tx1"/>
                  </a:solidFill>
                </a:rPr>
                <a:t>Escuela de Medicina</a:t>
              </a:r>
            </a:p>
          </p:txBody>
        </p:sp>
        <p:cxnSp>
          <p:nvCxnSpPr>
            <p:cNvPr id="157" name="156 Conector recto"/>
            <p:cNvCxnSpPr>
              <a:stCxn id="132" idx="1"/>
            </p:cNvCxnSpPr>
            <p:nvPr/>
          </p:nvCxnSpPr>
          <p:spPr>
            <a:xfrm flipH="1">
              <a:off x="1982019" y="4464454"/>
              <a:ext cx="96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158 Conector recto"/>
            <p:cNvCxnSpPr>
              <a:stCxn id="127" idx="1"/>
            </p:cNvCxnSpPr>
            <p:nvPr/>
          </p:nvCxnSpPr>
          <p:spPr>
            <a:xfrm flipH="1">
              <a:off x="1982019" y="4128396"/>
              <a:ext cx="96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162 Conector recto"/>
            <p:cNvCxnSpPr>
              <a:stCxn id="126" idx="1"/>
            </p:cNvCxnSpPr>
            <p:nvPr/>
          </p:nvCxnSpPr>
          <p:spPr>
            <a:xfrm flipH="1">
              <a:off x="1982019" y="3791137"/>
              <a:ext cx="96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166 Conector recto"/>
            <p:cNvCxnSpPr>
              <a:stCxn id="125" idx="1"/>
            </p:cNvCxnSpPr>
            <p:nvPr/>
          </p:nvCxnSpPr>
          <p:spPr>
            <a:xfrm flipH="1">
              <a:off x="1982019" y="3458260"/>
              <a:ext cx="96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168 Conector recto"/>
            <p:cNvCxnSpPr>
              <a:stCxn id="124" idx="1"/>
            </p:cNvCxnSpPr>
            <p:nvPr/>
          </p:nvCxnSpPr>
          <p:spPr>
            <a:xfrm flipH="1">
              <a:off x="1982019" y="3117945"/>
              <a:ext cx="96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178 Conector angular"/>
            <p:cNvCxnSpPr>
              <a:endCxn id="148" idx="1"/>
            </p:cNvCxnSpPr>
            <p:nvPr/>
          </p:nvCxnSpPr>
          <p:spPr>
            <a:xfrm rot="16200000" flipH="1">
              <a:off x="2463003" y="4314758"/>
              <a:ext cx="2894673" cy="8085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181 Conector recto"/>
            <p:cNvCxnSpPr>
              <a:stCxn id="147" idx="1"/>
            </p:cNvCxnSpPr>
            <p:nvPr/>
          </p:nvCxnSpPr>
          <p:spPr>
            <a:xfrm flipH="1">
              <a:off x="3870102" y="5471059"/>
              <a:ext cx="84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183 Conector recto"/>
            <p:cNvCxnSpPr>
              <a:stCxn id="146" idx="1"/>
            </p:cNvCxnSpPr>
            <p:nvPr/>
          </p:nvCxnSpPr>
          <p:spPr>
            <a:xfrm flipH="1">
              <a:off x="3870102" y="5130101"/>
              <a:ext cx="84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185 Conector recto"/>
            <p:cNvCxnSpPr>
              <a:stCxn id="145" idx="1"/>
            </p:cNvCxnSpPr>
            <p:nvPr/>
          </p:nvCxnSpPr>
          <p:spPr>
            <a:xfrm flipH="1">
              <a:off x="3870102" y="4794758"/>
              <a:ext cx="84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187 Conector recto"/>
            <p:cNvCxnSpPr>
              <a:stCxn id="138" idx="1"/>
            </p:cNvCxnSpPr>
            <p:nvPr/>
          </p:nvCxnSpPr>
          <p:spPr>
            <a:xfrm flipH="1">
              <a:off x="3870102" y="4447440"/>
              <a:ext cx="84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189 Conector recto"/>
            <p:cNvCxnSpPr>
              <a:stCxn id="137" idx="1"/>
            </p:cNvCxnSpPr>
            <p:nvPr/>
          </p:nvCxnSpPr>
          <p:spPr>
            <a:xfrm flipH="1">
              <a:off x="3870102" y="4106450"/>
              <a:ext cx="84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197 Conector recto"/>
            <p:cNvCxnSpPr>
              <a:stCxn id="136" idx="1"/>
            </p:cNvCxnSpPr>
            <p:nvPr/>
          </p:nvCxnSpPr>
          <p:spPr>
            <a:xfrm flipH="1">
              <a:off x="3870102" y="3775017"/>
              <a:ext cx="84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199 Conector recto"/>
            <p:cNvCxnSpPr>
              <a:stCxn id="135" idx="1"/>
            </p:cNvCxnSpPr>
            <p:nvPr/>
          </p:nvCxnSpPr>
          <p:spPr>
            <a:xfrm flipH="1">
              <a:off x="3870102" y="3439674"/>
              <a:ext cx="84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201 Conector recto"/>
            <p:cNvCxnSpPr>
              <a:stCxn id="134" idx="1"/>
            </p:cNvCxnSpPr>
            <p:nvPr/>
          </p:nvCxnSpPr>
          <p:spPr>
            <a:xfrm flipH="1">
              <a:off x="3870102" y="3117176"/>
              <a:ext cx="84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206 Conector angular"/>
            <p:cNvCxnSpPr>
              <a:endCxn id="143" idx="1"/>
            </p:cNvCxnSpPr>
            <p:nvPr/>
          </p:nvCxnSpPr>
          <p:spPr>
            <a:xfrm rot="16200000" flipH="1">
              <a:off x="5408981" y="3463471"/>
              <a:ext cx="1196032" cy="7209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208 Conector recto"/>
            <p:cNvCxnSpPr>
              <a:stCxn id="142" idx="1"/>
              <a:endCxn id="142" idx="1"/>
            </p:cNvCxnSpPr>
            <p:nvPr/>
          </p:nvCxnSpPr>
          <p:spPr>
            <a:xfrm>
              <a:off x="6043042" y="3767754"/>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217 Conector recto"/>
            <p:cNvCxnSpPr>
              <a:stCxn id="142" idx="1"/>
            </p:cNvCxnSpPr>
            <p:nvPr/>
          </p:nvCxnSpPr>
          <p:spPr>
            <a:xfrm flipH="1">
              <a:off x="5970952" y="3767754"/>
              <a:ext cx="72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219 Conector recto"/>
            <p:cNvCxnSpPr>
              <a:stCxn id="141" idx="1"/>
            </p:cNvCxnSpPr>
            <p:nvPr/>
          </p:nvCxnSpPr>
          <p:spPr>
            <a:xfrm flipH="1">
              <a:off x="5970952" y="3445165"/>
              <a:ext cx="72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221 Conector recto"/>
            <p:cNvCxnSpPr>
              <a:stCxn id="140" idx="1"/>
            </p:cNvCxnSpPr>
            <p:nvPr/>
          </p:nvCxnSpPr>
          <p:spPr>
            <a:xfrm flipH="1">
              <a:off x="5970952" y="3117945"/>
              <a:ext cx="720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223 Conector recto"/>
            <p:cNvCxnSpPr>
              <a:stCxn id="44" idx="2"/>
            </p:cNvCxnSpPr>
            <p:nvPr/>
          </p:nvCxnSpPr>
          <p:spPr>
            <a:xfrm>
              <a:off x="6081331" y="1871288"/>
              <a:ext cx="0" cy="683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228 Conector angular"/>
            <p:cNvCxnSpPr>
              <a:endCxn id="153" idx="1"/>
            </p:cNvCxnSpPr>
            <p:nvPr/>
          </p:nvCxnSpPr>
          <p:spPr>
            <a:xfrm rot="16200000" flipH="1">
              <a:off x="8194509" y="3418687"/>
              <a:ext cx="1203584" cy="7200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230 Conector recto"/>
            <p:cNvCxnSpPr>
              <a:stCxn id="152" idx="1"/>
            </p:cNvCxnSpPr>
            <p:nvPr/>
          </p:nvCxnSpPr>
          <p:spPr>
            <a:xfrm flipH="1">
              <a:off x="8760296" y="372670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232 Conector recto"/>
            <p:cNvCxnSpPr>
              <a:stCxn id="151" idx="1"/>
            </p:cNvCxnSpPr>
            <p:nvPr/>
          </p:nvCxnSpPr>
          <p:spPr>
            <a:xfrm flipH="1">
              <a:off x="8760296" y="3403506"/>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234 Conector recto"/>
            <p:cNvCxnSpPr>
              <a:stCxn id="150" idx="1"/>
            </p:cNvCxnSpPr>
            <p:nvPr/>
          </p:nvCxnSpPr>
          <p:spPr>
            <a:xfrm flipH="1">
              <a:off x="8760296" y="3068944"/>
              <a:ext cx="72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240 Rectángulo"/>
            <p:cNvSpPr/>
            <p:nvPr/>
          </p:nvSpPr>
          <p:spPr>
            <a:xfrm>
              <a:off x="5603699" y="4422206"/>
              <a:ext cx="1262957" cy="288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900" dirty="0">
                  <a:solidFill>
                    <a:schemeClr val="tx1"/>
                  </a:solidFill>
                </a:rPr>
                <a:t>Dirección de Planificación y Análisis Institucional</a:t>
              </a:r>
            </a:p>
          </p:txBody>
        </p:sp>
        <p:sp>
          <p:nvSpPr>
            <p:cNvPr id="242" name="241 Rectángulo"/>
            <p:cNvSpPr/>
            <p:nvPr/>
          </p:nvSpPr>
          <p:spPr>
            <a:xfrm>
              <a:off x="5603700" y="4739311"/>
              <a:ext cx="1262956" cy="288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900" dirty="0">
                  <a:solidFill>
                    <a:schemeClr val="tx1"/>
                  </a:solidFill>
                </a:rPr>
                <a:t>Dirección de Relaciones Internacionales</a:t>
              </a:r>
            </a:p>
          </p:txBody>
        </p:sp>
        <p:sp>
          <p:nvSpPr>
            <p:cNvPr id="243" name="242 Rectángulo"/>
            <p:cNvSpPr/>
            <p:nvPr/>
          </p:nvSpPr>
          <p:spPr>
            <a:xfrm>
              <a:off x="5598295" y="5058113"/>
              <a:ext cx="1268361" cy="288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750" dirty="0">
                  <a:solidFill>
                    <a:schemeClr val="tx1"/>
                  </a:solidFill>
                </a:rPr>
                <a:t>Dirección de Responsabilidad Social Universitaria</a:t>
              </a:r>
            </a:p>
          </p:txBody>
        </p:sp>
        <p:sp>
          <p:nvSpPr>
            <p:cNvPr id="244" name="243 Rectángulo"/>
            <p:cNvSpPr/>
            <p:nvPr/>
          </p:nvSpPr>
          <p:spPr>
            <a:xfrm>
              <a:off x="5600259" y="5374014"/>
              <a:ext cx="1266397" cy="288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800" dirty="0">
                  <a:solidFill>
                    <a:schemeClr val="tx1"/>
                  </a:solidFill>
                </a:rPr>
                <a:t>Dirección de Coordinación de CD y Plurianuales</a:t>
              </a:r>
            </a:p>
          </p:txBody>
        </p:sp>
        <p:sp>
          <p:nvSpPr>
            <p:cNvPr id="247" name="246 Rectángulo"/>
            <p:cNvSpPr/>
            <p:nvPr/>
          </p:nvSpPr>
          <p:spPr>
            <a:xfrm>
              <a:off x="5606165" y="5694978"/>
              <a:ext cx="1260491" cy="25154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900" dirty="0">
                  <a:solidFill>
                    <a:schemeClr val="tx1"/>
                  </a:solidFill>
                </a:rPr>
                <a:t>Dirección de Campus Linares</a:t>
              </a:r>
            </a:p>
          </p:txBody>
        </p:sp>
        <p:sp>
          <p:nvSpPr>
            <p:cNvPr id="249" name="248 Rectángulo"/>
            <p:cNvSpPr/>
            <p:nvPr/>
          </p:nvSpPr>
          <p:spPr>
            <a:xfrm>
              <a:off x="5610720" y="5973964"/>
              <a:ext cx="1249586" cy="251546"/>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900" dirty="0">
                  <a:solidFill>
                    <a:schemeClr val="tx1"/>
                  </a:solidFill>
                </a:rPr>
                <a:t>Dirección de Campus Santiago</a:t>
              </a:r>
            </a:p>
          </p:txBody>
        </p:sp>
        <p:cxnSp>
          <p:nvCxnSpPr>
            <p:cNvPr id="253" name="252 Conector recto"/>
            <p:cNvCxnSpPr>
              <a:stCxn id="66" idx="0"/>
            </p:cNvCxnSpPr>
            <p:nvPr/>
          </p:nvCxnSpPr>
          <p:spPr>
            <a:xfrm flipH="1" flipV="1">
              <a:off x="6404076" y="2445640"/>
              <a:ext cx="1" cy="958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254 Conector recto"/>
            <p:cNvCxnSpPr>
              <a:stCxn id="54" idx="0"/>
            </p:cNvCxnSpPr>
            <p:nvPr/>
          </p:nvCxnSpPr>
          <p:spPr>
            <a:xfrm flipH="1" flipV="1">
              <a:off x="2389908" y="2445640"/>
              <a:ext cx="1" cy="958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257 Conector recto"/>
            <p:cNvCxnSpPr/>
            <p:nvPr/>
          </p:nvCxnSpPr>
          <p:spPr>
            <a:xfrm flipV="1">
              <a:off x="9216503" y="2348881"/>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259 Conector recto"/>
            <p:cNvCxnSpPr/>
            <p:nvPr/>
          </p:nvCxnSpPr>
          <p:spPr>
            <a:xfrm>
              <a:off x="4439816" y="2282252"/>
              <a:ext cx="0" cy="64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261 Conector recto"/>
            <p:cNvCxnSpPr/>
            <p:nvPr/>
          </p:nvCxnSpPr>
          <p:spPr>
            <a:xfrm>
              <a:off x="4439816" y="2346408"/>
              <a:ext cx="10896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263 Conector recto"/>
            <p:cNvCxnSpPr/>
            <p:nvPr/>
          </p:nvCxnSpPr>
          <p:spPr>
            <a:xfrm>
              <a:off x="5529426" y="2346409"/>
              <a:ext cx="0" cy="3753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265 Conector recto"/>
            <p:cNvCxnSpPr>
              <a:stCxn id="249" idx="1"/>
            </p:cNvCxnSpPr>
            <p:nvPr/>
          </p:nvCxnSpPr>
          <p:spPr>
            <a:xfrm flipH="1">
              <a:off x="5523076" y="6099737"/>
              <a:ext cx="876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267 Conector recto"/>
            <p:cNvCxnSpPr>
              <a:stCxn id="247" idx="1"/>
            </p:cNvCxnSpPr>
            <p:nvPr/>
          </p:nvCxnSpPr>
          <p:spPr>
            <a:xfrm flipH="1">
              <a:off x="5529426" y="5820751"/>
              <a:ext cx="767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269 Conector recto"/>
            <p:cNvCxnSpPr>
              <a:stCxn id="244" idx="1"/>
            </p:cNvCxnSpPr>
            <p:nvPr/>
          </p:nvCxnSpPr>
          <p:spPr>
            <a:xfrm flipH="1">
              <a:off x="5529426" y="5518014"/>
              <a:ext cx="708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271 Conector recto"/>
            <p:cNvCxnSpPr>
              <a:stCxn id="243" idx="1"/>
            </p:cNvCxnSpPr>
            <p:nvPr/>
          </p:nvCxnSpPr>
          <p:spPr>
            <a:xfrm flipH="1">
              <a:off x="5529426" y="5202113"/>
              <a:ext cx="688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275 Conector recto"/>
            <p:cNvCxnSpPr>
              <a:stCxn id="242" idx="1"/>
            </p:cNvCxnSpPr>
            <p:nvPr/>
          </p:nvCxnSpPr>
          <p:spPr>
            <a:xfrm flipH="1">
              <a:off x="5529426" y="4883311"/>
              <a:ext cx="742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277 Conector recto"/>
            <p:cNvCxnSpPr>
              <a:stCxn id="241" idx="1"/>
            </p:cNvCxnSpPr>
            <p:nvPr/>
          </p:nvCxnSpPr>
          <p:spPr>
            <a:xfrm flipH="1">
              <a:off x="5529426" y="4566206"/>
              <a:ext cx="74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1284" y="4710207"/>
              <a:ext cx="3251436" cy="150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270104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ítulo 1"/>
          <p:cNvSpPr>
            <a:spLocks noGrp="1"/>
          </p:cNvSpPr>
          <p:nvPr>
            <p:ph type="title"/>
          </p:nvPr>
        </p:nvSpPr>
        <p:spPr>
          <a:xfrm>
            <a:off x="3269940" y="1"/>
            <a:ext cx="5652120" cy="748019"/>
          </a:xfrm>
          <a:solidFill>
            <a:schemeClr val="bg1">
              <a:alpha val="93000"/>
            </a:schemeClr>
          </a:solidFill>
        </p:spPr>
        <p:txBody>
          <a:bodyPr>
            <a:normAutofit/>
          </a:bodyPr>
          <a:lstStyle/>
          <a:p>
            <a:r>
              <a:rPr lang="es-CL" sz="2000" b="1" dirty="0">
                <a:solidFill>
                  <a:prstClr val="black"/>
                </a:solidFill>
              </a:rPr>
              <a:t>MODELO DE GOBIERNO </a:t>
            </a:r>
            <a:br>
              <a:rPr lang="es-CL" sz="2000" b="1" dirty="0">
                <a:solidFill>
                  <a:prstClr val="black"/>
                </a:solidFill>
              </a:rPr>
            </a:br>
            <a:r>
              <a:rPr lang="es-CL" sz="2000" b="1" dirty="0" smtClean="0">
                <a:solidFill>
                  <a:srgbClr val="FF0000"/>
                </a:solidFill>
              </a:rPr>
              <a:t>CUERPOS COLEGIADOS UNIVERSIDAD </a:t>
            </a:r>
            <a:r>
              <a:rPr lang="es-CL" sz="2000" b="1" dirty="0">
                <a:solidFill>
                  <a:srgbClr val="FF0000"/>
                </a:solidFill>
              </a:rPr>
              <a:t>DE TALCA</a:t>
            </a:r>
            <a:endParaRPr lang="es-CL" dirty="0">
              <a:solidFill>
                <a:srgbClr val="FF0000"/>
              </a:solidFill>
            </a:endParaRPr>
          </a:p>
        </p:txBody>
      </p:sp>
      <p:sp>
        <p:nvSpPr>
          <p:cNvPr id="57" name="56 Retraso"/>
          <p:cNvSpPr/>
          <p:nvPr/>
        </p:nvSpPr>
        <p:spPr>
          <a:xfrm>
            <a:off x="6535466" y="1153790"/>
            <a:ext cx="598787" cy="931566"/>
          </a:xfrm>
          <a:prstGeom prst="flowChartDelay">
            <a:avLst/>
          </a:prstGeom>
          <a:solidFill>
            <a:srgbClr val="9DF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58" name="57 Rectángulo"/>
          <p:cNvSpPr/>
          <p:nvPr/>
        </p:nvSpPr>
        <p:spPr>
          <a:xfrm>
            <a:off x="3562439" y="1153790"/>
            <a:ext cx="3788397" cy="931566"/>
          </a:xfrm>
          <a:custGeom>
            <a:avLst/>
            <a:gdLst/>
            <a:ahLst/>
            <a:cxnLst/>
            <a:rect l="l" t="t" r="r" b="b"/>
            <a:pathLst>
              <a:path w="4601455" h="625095">
                <a:moveTo>
                  <a:pt x="0" y="0"/>
                </a:moveTo>
                <a:lnTo>
                  <a:pt x="4601455" y="0"/>
                </a:lnTo>
                <a:lnTo>
                  <a:pt x="4601455" y="625095"/>
                </a:lnTo>
                <a:lnTo>
                  <a:pt x="211430" y="625095"/>
                </a:lnTo>
                <a:close/>
              </a:path>
            </a:pathLst>
          </a:custGeom>
          <a:gradFill flip="none" rotWithShape="1">
            <a:gsLst>
              <a:gs pos="0">
                <a:srgbClr val="9DFFB6">
                  <a:shade val="30000"/>
                  <a:satMod val="115000"/>
                </a:srgbClr>
              </a:gs>
              <a:gs pos="50000">
                <a:srgbClr val="9DFFB6">
                  <a:shade val="67500"/>
                  <a:satMod val="115000"/>
                </a:srgbClr>
              </a:gs>
              <a:gs pos="100000">
                <a:srgbClr val="9DFFB6">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just"/>
            <a:r>
              <a:rPr lang="es-ES" sz="1200" dirty="0">
                <a:solidFill>
                  <a:schemeClr val="tx1"/>
                </a:solidFill>
              </a:rPr>
              <a:t>Encargado de aprobar los reglamentos y ordenanzas que regulan el funcionamiento de la Corporación. También es la instancia encargada de sancionar el Plan Estratégico y el presupuesto anual.</a:t>
            </a:r>
            <a:endParaRPr lang="es-CL" sz="1200" dirty="0">
              <a:solidFill>
                <a:schemeClr val="tx1"/>
              </a:solidFill>
              <a:latin typeface="Calibri"/>
            </a:endParaRPr>
          </a:p>
        </p:txBody>
      </p:sp>
      <p:sp>
        <p:nvSpPr>
          <p:cNvPr id="60" name="59 Retraso"/>
          <p:cNvSpPr/>
          <p:nvPr/>
        </p:nvSpPr>
        <p:spPr>
          <a:xfrm>
            <a:off x="6895506" y="2036626"/>
            <a:ext cx="598787" cy="931566"/>
          </a:xfrm>
          <a:prstGeom prst="flowChartDelay">
            <a:avLst/>
          </a:prstGeom>
          <a:solidFill>
            <a:srgbClr val="6CF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1" name="57 Rectángulo"/>
          <p:cNvSpPr/>
          <p:nvPr/>
        </p:nvSpPr>
        <p:spPr>
          <a:xfrm>
            <a:off x="3839851" y="2036626"/>
            <a:ext cx="3929324" cy="931566"/>
          </a:xfrm>
          <a:custGeom>
            <a:avLst/>
            <a:gdLst/>
            <a:ahLst/>
            <a:cxnLst/>
            <a:rect l="l" t="t" r="r" b="b"/>
            <a:pathLst>
              <a:path w="4601455" h="625095">
                <a:moveTo>
                  <a:pt x="0" y="0"/>
                </a:moveTo>
                <a:lnTo>
                  <a:pt x="4601455" y="0"/>
                </a:lnTo>
                <a:lnTo>
                  <a:pt x="4601455" y="625095"/>
                </a:lnTo>
                <a:lnTo>
                  <a:pt x="211430" y="625095"/>
                </a:lnTo>
                <a:close/>
              </a:path>
            </a:pathLst>
          </a:custGeom>
          <a:gradFill flip="none" rotWithShape="1">
            <a:gsLst>
              <a:gs pos="0">
                <a:srgbClr val="6CFFD6">
                  <a:shade val="30000"/>
                  <a:satMod val="115000"/>
                </a:srgbClr>
              </a:gs>
              <a:gs pos="50000">
                <a:srgbClr val="6CFFD6">
                  <a:shade val="67500"/>
                  <a:satMod val="115000"/>
                </a:srgbClr>
              </a:gs>
              <a:gs pos="100000">
                <a:srgbClr val="6CFFD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just"/>
            <a:r>
              <a:rPr lang="es-CL" sz="1200" dirty="0">
                <a:solidFill>
                  <a:schemeClr val="tx1"/>
                </a:solidFill>
              </a:rPr>
              <a:t>Consultivo del Rector en todas las materias relacionadas con el funcionamiento de las actividades académicas. Es la principal instancia de deliberación académica. Su frecuencia de funcionamiento es semanal.</a:t>
            </a:r>
          </a:p>
        </p:txBody>
      </p:sp>
      <p:sp>
        <p:nvSpPr>
          <p:cNvPr id="64" name="63 Retraso"/>
          <p:cNvSpPr/>
          <p:nvPr/>
        </p:nvSpPr>
        <p:spPr>
          <a:xfrm>
            <a:off x="7236496" y="2882130"/>
            <a:ext cx="598787" cy="926469"/>
          </a:xfrm>
          <a:prstGeom prst="flowChartDelay">
            <a:avLst/>
          </a:prstGeom>
          <a:solidFill>
            <a:srgbClr val="B9F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5" name="57 Rectángulo"/>
          <p:cNvSpPr/>
          <p:nvPr/>
        </p:nvSpPr>
        <p:spPr>
          <a:xfrm>
            <a:off x="4109843" y="2878401"/>
            <a:ext cx="3993525" cy="931566"/>
          </a:xfrm>
          <a:custGeom>
            <a:avLst/>
            <a:gdLst/>
            <a:ahLst/>
            <a:cxnLst/>
            <a:rect l="l" t="t" r="r" b="b"/>
            <a:pathLst>
              <a:path w="4601455" h="625095">
                <a:moveTo>
                  <a:pt x="0" y="0"/>
                </a:moveTo>
                <a:lnTo>
                  <a:pt x="4601455" y="0"/>
                </a:lnTo>
                <a:lnTo>
                  <a:pt x="4601455" y="625095"/>
                </a:lnTo>
                <a:lnTo>
                  <a:pt x="211430" y="625095"/>
                </a:lnTo>
                <a:close/>
              </a:path>
            </a:pathLst>
          </a:custGeom>
          <a:gradFill flip="none" rotWithShape="1">
            <a:gsLst>
              <a:gs pos="0">
                <a:srgbClr val="B9FFEB">
                  <a:shade val="30000"/>
                  <a:satMod val="115000"/>
                </a:srgbClr>
              </a:gs>
              <a:gs pos="50000">
                <a:srgbClr val="B9FFEB">
                  <a:shade val="67500"/>
                  <a:satMod val="115000"/>
                </a:srgbClr>
              </a:gs>
              <a:gs pos="100000">
                <a:srgbClr val="B9FFEB">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just"/>
            <a:r>
              <a:rPr lang="es-CL" sz="1200" dirty="0">
                <a:solidFill>
                  <a:schemeClr val="tx1"/>
                </a:solidFill>
              </a:rPr>
              <a:t>Consultivo del Decano en todas las materias relacionadas con el funcionamiento de la Facultad. Sesiona de manera regular, fluctuando entre 1 y 4 veces por mes</a:t>
            </a:r>
          </a:p>
        </p:txBody>
      </p:sp>
      <p:sp>
        <p:nvSpPr>
          <p:cNvPr id="67" name="66 Retraso"/>
          <p:cNvSpPr/>
          <p:nvPr/>
        </p:nvSpPr>
        <p:spPr>
          <a:xfrm>
            <a:off x="7494576" y="3702698"/>
            <a:ext cx="598787" cy="931566"/>
          </a:xfrm>
          <a:prstGeom prst="flowChartDelay">
            <a:avLst/>
          </a:prstGeom>
          <a:solidFill>
            <a:srgbClr val="FFADB2">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8" name="57 Rectángulo"/>
          <p:cNvSpPr/>
          <p:nvPr/>
        </p:nvSpPr>
        <p:spPr>
          <a:xfrm>
            <a:off x="4349436" y="3702698"/>
            <a:ext cx="3879983" cy="931566"/>
          </a:xfrm>
          <a:custGeom>
            <a:avLst/>
            <a:gdLst/>
            <a:ahLst/>
            <a:cxnLst/>
            <a:rect l="l" t="t" r="r" b="b"/>
            <a:pathLst>
              <a:path w="4601455" h="625095">
                <a:moveTo>
                  <a:pt x="0" y="0"/>
                </a:moveTo>
                <a:lnTo>
                  <a:pt x="4601455" y="0"/>
                </a:lnTo>
                <a:lnTo>
                  <a:pt x="4601455" y="625095"/>
                </a:lnTo>
                <a:lnTo>
                  <a:pt x="211430" y="625095"/>
                </a:lnTo>
                <a:close/>
              </a:path>
            </a:pathLst>
          </a:custGeom>
          <a:gradFill flip="none" rotWithShape="1">
            <a:gsLst>
              <a:gs pos="0">
                <a:srgbClr val="FF949A">
                  <a:tint val="66000"/>
                  <a:satMod val="160000"/>
                </a:srgbClr>
              </a:gs>
              <a:gs pos="50000">
                <a:srgbClr val="FF949A">
                  <a:tint val="44500"/>
                  <a:satMod val="160000"/>
                </a:srgbClr>
              </a:gs>
              <a:gs pos="100000">
                <a:srgbClr val="FF949A">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just"/>
            <a:r>
              <a:rPr lang="es-CL" sz="1200" dirty="0">
                <a:solidFill>
                  <a:schemeClr val="tx1"/>
                </a:solidFill>
              </a:rPr>
              <a:t>Consultivo del Director del Instituto en todas las materias relacionadas con el Instituto. La periodicidad de reuniones no es homogénea dentro de los institutos, pero por lo general se reúnen dos veces al mes.</a:t>
            </a:r>
          </a:p>
        </p:txBody>
      </p:sp>
      <p:sp>
        <p:nvSpPr>
          <p:cNvPr id="70" name="69 Retraso"/>
          <p:cNvSpPr/>
          <p:nvPr/>
        </p:nvSpPr>
        <p:spPr>
          <a:xfrm>
            <a:off x="8028527" y="4546135"/>
            <a:ext cx="598787" cy="931566"/>
          </a:xfrm>
          <a:prstGeom prst="flowChartDelay">
            <a:avLst/>
          </a:prstGeom>
          <a:solidFill>
            <a:srgbClr val="FF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71" name="57 Rectángulo"/>
          <p:cNvSpPr/>
          <p:nvPr/>
        </p:nvSpPr>
        <p:spPr>
          <a:xfrm>
            <a:off x="4597175" y="4546135"/>
            <a:ext cx="4355555" cy="931566"/>
          </a:xfrm>
          <a:custGeom>
            <a:avLst/>
            <a:gdLst/>
            <a:ahLst/>
            <a:cxnLst/>
            <a:rect l="l" t="t" r="r" b="b"/>
            <a:pathLst>
              <a:path w="4601455" h="625095">
                <a:moveTo>
                  <a:pt x="0" y="0"/>
                </a:moveTo>
                <a:lnTo>
                  <a:pt x="4601455" y="0"/>
                </a:lnTo>
                <a:lnTo>
                  <a:pt x="4601455" y="625095"/>
                </a:lnTo>
                <a:lnTo>
                  <a:pt x="211430" y="625095"/>
                </a:lnTo>
                <a:close/>
              </a:path>
            </a:pathLst>
          </a:custGeom>
          <a:gradFill flip="none" rotWithShape="1">
            <a:gsLst>
              <a:gs pos="0">
                <a:srgbClr val="FFADB2">
                  <a:shade val="30000"/>
                  <a:satMod val="115000"/>
                </a:srgbClr>
              </a:gs>
              <a:gs pos="50000">
                <a:srgbClr val="FFADB2">
                  <a:shade val="67500"/>
                  <a:satMod val="115000"/>
                </a:srgbClr>
              </a:gs>
              <a:gs pos="100000">
                <a:srgbClr val="FFADB2">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just"/>
            <a:r>
              <a:rPr lang="es-CL" sz="1200" dirty="0">
                <a:solidFill>
                  <a:schemeClr val="tx1"/>
                </a:solidFill>
              </a:rPr>
              <a:t>Asesora y apoya la gestión del Director de Escuela. Sus principales funciones son: estudiar y proponer modificaciones al Plan de Estudios, evaluar la marcha curricular y analizar y recomendar situaciones de excepción de estudiantes. </a:t>
            </a:r>
          </a:p>
        </p:txBody>
      </p:sp>
      <p:sp>
        <p:nvSpPr>
          <p:cNvPr id="73" name="72 Retraso"/>
          <p:cNvSpPr/>
          <p:nvPr/>
        </p:nvSpPr>
        <p:spPr>
          <a:xfrm>
            <a:off x="8472263" y="5412164"/>
            <a:ext cx="598787" cy="931566"/>
          </a:xfrm>
          <a:prstGeom prst="flowChartDelay">
            <a:avLst/>
          </a:prstGeom>
          <a:solidFill>
            <a:srgbClr val="B2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74" name="57 Rectángulo"/>
          <p:cNvSpPr/>
          <p:nvPr/>
        </p:nvSpPr>
        <p:spPr>
          <a:xfrm>
            <a:off x="4858624" y="5411697"/>
            <a:ext cx="4592174" cy="931566"/>
          </a:xfrm>
          <a:custGeom>
            <a:avLst/>
            <a:gdLst/>
            <a:ahLst/>
            <a:cxnLst/>
            <a:rect l="l" t="t" r="r" b="b"/>
            <a:pathLst>
              <a:path w="4601455" h="625095">
                <a:moveTo>
                  <a:pt x="0" y="0"/>
                </a:moveTo>
                <a:lnTo>
                  <a:pt x="4601455" y="0"/>
                </a:lnTo>
                <a:lnTo>
                  <a:pt x="4601455" y="625095"/>
                </a:lnTo>
                <a:lnTo>
                  <a:pt x="211430" y="625095"/>
                </a:lnTo>
                <a:close/>
              </a:path>
            </a:pathLst>
          </a:custGeom>
          <a:gradFill flip="none" rotWithShape="1">
            <a:gsLst>
              <a:gs pos="0">
                <a:srgbClr val="B21F2E">
                  <a:shade val="30000"/>
                  <a:satMod val="115000"/>
                </a:srgbClr>
              </a:gs>
              <a:gs pos="50000">
                <a:srgbClr val="B21F2E">
                  <a:shade val="67500"/>
                  <a:satMod val="115000"/>
                </a:srgbClr>
              </a:gs>
              <a:gs pos="100000">
                <a:srgbClr val="B21F2E">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algn="just"/>
            <a:r>
              <a:rPr lang="es-CL" sz="1200" dirty="0">
                <a:solidFill>
                  <a:schemeClr val="bg1"/>
                </a:solidFill>
              </a:rPr>
              <a:t>Asesor de la Vicerrectoría de Pregrado. Estudia y propone al Consejo Académico las modificaciones a la reglamentación, así como criterios de acreditación y autoevaluación atinentes a la actividad docente. Órgano resolutivo de solicitudes de excepción presentadas por los estudiantes. Sesiona regularmente los segundos y cuartos miércoles de cada mes.</a:t>
            </a:r>
          </a:p>
        </p:txBody>
      </p:sp>
      <p:sp>
        <p:nvSpPr>
          <p:cNvPr id="16" name="15 Rectángulo"/>
          <p:cNvSpPr/>
          <p:nvPr/>
        </p:nvSpPr>
        <p:spPr>
          <a:xfrm>
            <a:off x="7959398" y="2186194"/>
            <a:ext cx="2949817" cy="584775"/>
          </a:xfrm>
          <a:prstGeom prst="rect">
            <a:avLst/>
          </a:prstGeom>
          <a:solidFill>
            <a:schemeClr val="bg1">
              <a:alpha val="95000"/>
            </a:schemeClr>
          </a:solidFill>
        </p:spPr>
        <p:txBody>
          <a:bodyPr wrap="square">
            <a:spAutoFit/>
          </a:bodyPr>
          <a:lstStyle/>
          <a:p>
            <a:pPr lvl="0"/>
            <a:r>
              <a:rPr lang="es-ES" sz="800" dirty="0">
                <a:solidFill>
                  <a:schemeClr val="tx1">
                    <a:lumMod val="50000"/>
                    <a:lumOff val="50000"/>
                  </a:schemeClr>
                </a:solidFill>
              </a:rPr>
              <a:t>Rector, Vicerrector Académico, Decanos, Académicos designados por este Consejo, Invitados permanentes: Vicerrector de Pregrado, Directores de Institutos, </a:t>
            </a:r>
            <a:r>
              <a:rPr lang="es-ES" sz="800" dirty="0" err="1">
                <a:solidFill>
                  <a:schemeClr val="tx1">
                    <a:lumMod val="50000"/>
                    <a:lumOff val="50000"/>
                  </a:schemeClr>
                </a:solidFill>
              </a:rPr>
              <a:t>Pdtes</a:t>
            </a:r>
            <a:r>
              <a:rPr lang="es-ES" sz="800" dirty="0">
                <a:solidFill>
                  <a:schemeClr val="tx1">
                    <a:lumMod val="50000"/>
                    <a:lumOff val="50000"/>
                  </a:schemeClr>
                </a:solidFill>
              </a:rPr>
              <a:t>. de las Federaciones de Estudiantes de Talca y Curicó. El Secretario General como Ministro de Fe y Secretario de Actas</a:t>
            </a:r>
            <a:endParaRPr lang="es-CL" sz="800" dirty="0">
              <a:solidFill>
                <a:schemeClr val="tx1">
                  <a:lumMod val="50000"/>
                  <a:lumOff val="50000"/>
                </a:schemeClr>
              </a:solidFill>
            </a:endParaRPr>
          </a:p>
        </p:txBody>
      </p:sp>
      <p:sp>
        <p:nvSpPr>
          <p:cNvPr id="17" name="16 Rectángulo"/>
          <p:cNvSpPr/>
          <p:nvPr/>
        </p:nvSpPr>
        <p:spPr>
          <a:xfrm>
            <a:off x="8272772" y="3038096"/>
            <a:ext cx="3176334" cy="584775"/>
          </a:xfrm>
          <a:prstGeom prst="rect">
            <a:avLst/>
          </a:prstGeom>
          <a:solidFill>
            <a:schemeClr val="bg1">
              <a:alpha val="95000"/>
            </a:schemeClr>
          </a:solidFill>
        </p:spPr>
        <p:txBody>
          <a:bodyPr wrap="square">
            <a:spAutoFit/>
          </a:bodyPr>
          <a:lstStyle/>
          <a:p>
            <a:pPr marL="88900" indent="-88900">
              <a:buFont typeface="Arial" panose="020B0604020202020204" pitchFamily="34" charset="0"/>
              <a:buChar char="•"/>
            </a:pPr>
            <a:r>
              <a:rPr lang="es-ES" sz="800" dirty="0" smtClean="0">
                <a:solidFill>
                  <a:schemeClr val="tx1">
                    <a:lumMod val="50000"/>
                    <a:lumOff val="50000"/>
                  </a:schemeClr>
                </a:solidFill>
              </a:rPr>
              <a:t>Decano </a:t>
            </a:r>
            <a:r>
              <a:rPr lang="es-ES" sz="800" dirty="0">
                <a:solidFill>
                  <a:schemeClr val="tx1">
                    <a:lumMod val="50000"/>
                    <a:lumOff val="50000"/>
                  </a:schemeClr>
                </a:solidFill>
              </a:rPr>
              <a:t>(preside el Consejo), Directores de Dptos. de la Facultad y Directores de Institutos, si los hubiere, Miembros designados del cuerpo académico regular de la Facultad. </a:t>
            </a:r>
          </a:p>
          <a:p>
            <a:pPr marL="88900" indent="-88900">
              <a:buFont typeface="Arial" panose="020B0604020202020204" pitchFamily="34" charset="0"/>
              <a:buChar char="•"/>
            </a:pPr>
            <a:r>
              <a:rPr lang="es-ES" sz="800" dirty="0">
                <a:solidFill>
                  <a:schemeClr val="tx1">
                    <a:lumMod val="50000"/>
                    <a:lumOff val="50000"/>
                  </a:schemeClr>
                </a:solidFill>
              </a:rPr>
              <a:t>Secretario de Facultad como ministro de fe y secretario de Actas</a:t>
            </a:r>
            <a:endParaRPr lang="es-CL" sz="800" dirty="0">
              <a:solidFill>
                <a:schemeClr val="tx1">
                  <a:lumMod val="50000"/>
                  <a:lumOff val="50000"/>
                </a:schemeClr>
              </a:solidFill>
            </a:endParaRPr>
          </a:p>
        </p:txBody>
      </p:sp>
      <p:sp>
        <p:nvSpPr>
          <p:cNvPr id="18" name="17 Rectángulo"/>
          <p:cNvSpPr/>
          <p:nvPr/>
        </p:nvSpPr>
        <p:spPr>
          <a:xfrm>
            <a:off x="8550261" y="3850289"/>
            <a:ext cx="2761153" cy="584775"/>
          </a:xfrm>
          <a:prstGeom prst="rect">
            <a:avLst/>
          </a:prstGeom>
          <a:solidFill>
            <a:schemeClr val="bg1">
              <a:alpha val="95000"/>
            </a:schemeClr>
          </a:solidFill>
        </p:spPr>
        <p:txBody>
          <a:bodyPr wrap="square">
            <a:spAutoFit/>
          </a:bodyPr>
          <a:lstStyle/>
          <a:p>
            <a:pPr marL="88900" indent="-88900">
              <a:buFont typeface="Arial" panose="020B0604020202020204" pitchFamily="34" charset="0"/>
              <a:buChar char="•"/>
            </a:pPr>
            <a:r>
              <a:rPr lang="es-ES" sz="800" dirty="0" smtClean="0">
                <a:solidFill>
                  <a:schemeClr val="tx1">
                    <a:lumMod val="50000"/>
                    <a:lumOff val="50000"/>
                  </a:schemeClr>
                </a:solidFill>
              </a:rPr>
              <a:t>Director </a:t>
            </a:r>
            <a:r>
              <a:rPr lang="es-ES" sz="800" dirty="0">
                <a:solidFill>
                  <a:schemeClr val="tx1">
                    <a:lumMod val="50000"/>
                    <a:lumOff val="50000"/>
                  </a:schemeClr>
                </a:solidFill>
              </a:rPr>
              <a:t>del Instituto (preside el Consejo), Directores de Área Académica, Miembros designados del cuerpo académico regular del Instituto</a:t>
            </a:r>
            <a:endParaRPr lang="es-CL" sz="800" dirty="0">
              <a:solidFill>
                <a:schemeClr val="tx1">
                  <a:lumMod val="50000"/>
                  <a:lumOff val="50000"/>
                </a:schemeClr>
              </a:solidFill>
            </a:endParaRPr>
          </a:p>
          <a:p>
            <a:pPr marL="88900" indent="-88900">
              <a:buFont typeface="Arial" panose="020B0604020202020204" pitchFamily="34" charset="0"/>
              <a:buChar char="•"/>
            </a:pPr>
            <a:r>
              <a:rPr lang="es-ES" sz="800" dirty="0">
                <a:solidFill>
                  <a:schemeClr val="tx1">
                    <a:lumMod val="50000"/>
                    <a:lumOff val="50000"/>
                  </a:schemeClr>
                </a:solidFill>
              </a:rPr>
              <a:t>El Secretario de Instituto como secretario del Consejo</a:t>
            </a:r>
            <a:endParaRPr lang="es-CL" sz="800" dirty="0">
              <a:solidFill>
                <a:schemeClr val="tx1">
                  <a:lumMod val="50000"/>
                  <a:lumOff val="50000"/>
                </a:schemeClr>
              </a:solidFill>
            </a:endParaRPr>
          </a:p>
        </p:txBody>
      </p:sp>
      <p:sp>
        <p:nvSpPr>
          <p:cNvPr id="19" name="18 Rectángulo"/>
          <p:cNvSpPr/>
          <p:nvPr/>
        </p:nvSpPr>
        <p:spPr>
          <a:xfrm>
            <a:off x="9074385" y="4602029"/>
            <a:ext cx="2566231" cy="584775"/>
          </a:xfrm>
          <a:prstGeom prst="rect">
            <a:avLst/>
          </a:prstGeom>
          <a:solidFill>
            <a:schemeClr val="bg1">
              <a:alpha val="95000"/>
            </a:schemeClr>
          </a:solidFill>
        </p:spPr>
        <p:txBody>
          <a:bodyPr wrap="square">
            <a:spAutoFit/>
          </a:bodyPr>
          <a:lstStyle/>
          <a:p>
            <a:pPr marL="88900" indent="-88900">
              <a:buFont typeface="Arial" panose="020B0604020202020204" pitchFamily="34" charset="0"/>
              <a:buChar char="•"/>
            </a:pPr>
            <a:r>
              <a:rPr lang="es-ES" sz="800" dirty="0">
                <a:solidFill>
                  <a:schemeClr val="tx1">
                    <a:lumMod val="50000"/>
                    <a:lumOff val="50000"/>
                  </a:schemeClr>
                </a:solidFill>
              </a:rPr>
              <a:t>Director de Escuela (preside)</a:t>
            </a:r>
          </a:p>
          <a:p>
            <a:pPr marL="88900" indent="-88900">
              <a:buFont typeface="Arial" panose="020B0604020202020204" pitchFamily="34" charset="0"/>
              <a:buChar char="•"/>
            </a:pPr>
            <a:r>
              <a:rPr lang="es-ES" sz="800" dirty="0">
                <a:solidFill>
                  <a:schemeClr val="tx1">
                    <a:lumMod val="50000"/>
                    <a:lumOff val="50000"/>
                  </a:schemeClr>
                </a:solidFill>
              </a:rPr>
              <a:t>Su composición es definida por el Consejo de Facultad.</a:t>
            </a:r>
            <a:endParaRPr lang="es-CL" sz="800" dirty="0">
              <a:solidFill>
                <a:schemeClr val="tx1">
                  <a:lumMod val="50000"/>
                  <a:lumOff val="50000"/>
                </a:schemeClr>
              </a:solidFill>
            </a:endParaRPr>
          </a:p>
          <a:p>
            <a:pPr marL="88900" indent="-88900">
              <a:buFont typeface="Arial" panose="020B0604020202020204" pitchFamily="34" charset="0"/>
              <a:buChar char="•"/>
            </a:pPr>
            <a:r>
              <a:rPr lang="es-ES" sz="800" dirty="0">
                <a:solidFill>
                  <a:schemeClr val="tx1">
                    <a:lumMod val="50000"/>
                    <a:lumOff val="50000"/>
                  </a:schemeClr>
                </a:solidFill>
              </a:rPr>
              <a:t>Un representante de los estudiantes con derecho a voz, estudiante regular y que haya aprobado 50% o más créditos.</a:t>
            </a:r>
            <a:endParaRPr lang="es-CL" sz="800" dirty="0">
              <a:solidFill>
                <a:schemeClr val="tx1">
                  <a:lumMod val="50000"/>
                  <a:lumOff val="50000"/>
                </a:schemeClr>
              </a:solidFill>
            </a:endParaRPr>
          </a:p>
        </p:txBody>
      </p:sp>
      <p:sp>
        <p:nvSpPr>
          <p:cNvPr id="26" name="25 Rectángulo"/>
          <p:cNvSpPr/>
          <p:nvPr/>
        </p:nvSpPr>
        <p:spPr>
          <a:xfrm>
            <a:off x="9499513" y="5442637"/>
            <a:ext cx="2095153" cy="830997"/>
          </a:xfrm>
          <a:prstGeom prst="rect">
            <a:avLst/>
          </a:prstGeom>
          <a:solidFill>
            <a:schemeClr val="bg1">
              <a:alpha val="95000"/>
            </a:schemeClr>
          </a:solidFill>
        </p:spPr>
        <p:txBody>
          <a:bodyPr wrap="square">
            <a:spAutoFit/>
          </a:bodyPr>
          <a:lstStyle/>
          <a:p>
            <a:pPr marL="88900" indent="-88900">
              <a:buFont typeface="Arial" panose="020B0604020202020204" pitchFamily="34" charset="0"/>
              <a:buChar char="•"/>
            </a:pPr>
            <a:r>
              <a:rPr lang="es-ES" sz="800" dirty="0">
                <a:solidFill>
                  <a:schemeClr val="tx1">
                    <a:lumMod val="50000"/>
                    <a:lumOff val="50000"/>
                  </a:schemeClr>
                </a:solidFill>
              </a:rPr>
              <a:t>Vicerrector de Pregrado (preside)</a:t>
            </a:r>
            <a:endParaRPr lang="es-CL" sz="800" dirty="0">
              <a:solidFill>
                <a:schemeClr val="tx1">
                  <a:lumMod val="50000"/>
                  <a:lumOff val="50000"/>
                </a:schemeClr>
              </a:solidFill>
            </a:endParaRPr>
          </a:p>
          <a:p>
            <a:pPr marL="88900" indent="-88900">
              <a:buFont typeface="Arial" panose="020B0604020202020204" pitchFamily="34" charset="0"/>
              <a:buChar char="•"/>
            </a:pPr>
            <a:r>
              <a:rPr lang="es-ES" sz="800" dirty="0">
                <a:solidFill>
                  <a:schemeClr val="tx1">
                    <a:lumMod val="50000"/>
                    <a:lumOff val="50000"/>
                  </a:schemeClr>
                </a:solidFill>
              </a:rPr>
              <a:t>Directores de Escuela, Director de Docencia de Pregrado, Coordinadores Docentes de los Institutos, Directores de Programas de Formación Fundamental, Idiomas y Deportes y Actividad Física</a:t>
            </a:r>
            <a:endParaRPr lang="es-CL" sz="800" dirty="0">
              <a:solidFill>
                <a:schemeClr val="tx1">
                  <a:lumMod val="50000"/>
                  <a:lumOff val="50000"/>
                </a:schemeClr>
              </a:solidFill>
            </a:endParaRPr>
          </a:p>
        </p:txBody>
      </p:sp>
      <p:sp>
        <p:nvSpPr>
          <p:cNvPr id="45" name="7 Triángulo isósceles"/>
          <p:cNvSpPr/>
          <p:nvPr/>
        </p:nvSpPr>
        <p:spPr>
          <a:xfrm>
            <a:off x="2846079" y="1052735"/>
            <a:ext cx="548450" cy="1003787"/>
          </a:xfrm>
          <a:custGeom>
            <a:avLst/>
            <a:gdLst/>
            <a:ahLst/>
            <a:cxnLst/>
            <a:rect l="l" t="t" r="r" b="b"/>
            <a:pathLst>
              <a:path w="461682" h="795600">
                <a:moveTo>
                  <a:pt x="230735" y="0"/>
                </a:moveTo>
                <a:lnTo>
                  <a:pt x="240236" y="23328"/>
                </a:lnTo>
                <a:lnTo>
                  <a:pt x="461682" y="795600"/>
                </a:lnTo>
                <a:lnTo>
                  <a:pt x="0" y="795600"/>
                </a:lnTo>
                <a:lnTo>
                  <a:pt x="221949" y="21572"/>
                </a:lnTo>
                <a:close/>
              </a:path>
            </a:pathLst>
          </a:custGeom>
          <a:solidFill>
            <a:srgbClr val="9DF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17 Triángulo isósceles"/>
          <p:cNvSpPr/>
          <p:nvPr/>
        </p:nvSpPr>
        <p:spPr>
          <a:xfrm>
            <a:off x="2590663" y="1980478"/>
            <a:ext cx="1154627" cy="967451"/>
          </a:xfrm>
          <a:custGeom>
            <a:avLst/>
            <a:gdLst/>
            <a:ahLst/>
            <a:cxnLst/>
            <a:rect l="l" t="t" r="r" b="b"/>
            <a:pathLst>
              <a:path w="971959" h="766800">
                <a:moveTo>
                  <a:pt x="219877" y="0"/>
                </a:moveTo>
                <a:lnTo>
                  <a:pt x="752082" y="0"/>
                </a:lnTo>
                <a:lnTo>
                  <a:pt x="971959" y="766800"/>
                </a:lnTo>
                <a:lnTo>
                  <a:pt x="0" y="766800"/>
                </a:lnTo>
                <a:close/>
              </a:path>
            </a:pathLst>
          </a:custGeom>
          <a:solidFill>
            <a:srgbClr val="6CFFD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a:solidFill>
                  <a:prstClr val="black"/>
                </a:solidFill>
                <a:ea typeface="Times New Roman"/>
                <a:cs typeface="Times New Roman"/>
              </a:rPr>
              <a:t>Consejo </a:t>
            </a:r>
          </a:p>
          <a:p>
            <a:pPr lvl="0" algn="ctr"/>
            <a:r>
              <a:rPr lang="es-ES" sz="1400" b="1" dirty="0">
                <a:solidFill>
                  <a:prstClr val="black"/>
                </a:solidFill>
                <a:ea typeface="Times New Roman"/>
                <a:cs typeface="Times New Roman"/>
              </a:rPr>
              <a:t>Académico</a:t>
            </a:r>
            <a:endParaRPr lang="es-CL" sz="1400" dirty="0">
              <a:solidFill>
                <a:prstClr val="black"/>
              </a:solidFill>
            </a:endParaRPr>
          </a:p>
        </p:txBody>
      </p:sp>
      <p:sp>
        <p:nvSpPr>
          <p:cNvPr id="56" name="19 Triángulo isósceles"/>
          <p:cNvSpPr/>
          <p:nvPr/>
        </p:nvSpPr>
        <p:spPr>
          <a:xfrm>
            <a:off x="2367132" y="2816003"/>
            <a:ext cx="1698085" cy="945708"/>
          </a:xfrm>
          <a:custGeom>
            <a:avLst/>
            <a:gdLst/>
            <a:ahLst/>
            <a:cxnLst/>
            <a:rect l="l" t="t" r="r" b="b"/>
            <a:pathLst>
              <a:path w="1429439" h="749567">
                <a:moveTo>
                  <a:pt x="214935" y="0"/>
                </a:moveTo>
                <a:lnTo>
                  <a:pt x="1214504" y="0"/>
                </a:lnTo>
                <a:lnTo>
                  <a:pt x="1429439" y="749567"/>
                </a:lnTo>
                <a:lnTo>
                  <a:pt x="0" y="749567"/>
                </a:lnTo>
                <a:close/>
              </a:path>
            </a:pathLst>
          </a:custGeom>
          <a:solidFill>
            <a:srgbClr val="B9FFE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L" sz="1400" b="1" dirty="0">
                <a:solidFill>
                  <a:prstClr val="black"/>
                </a:solidFill>
              </a:rPr>
              <a:t>Consejo </a:t>
            </a:r>
          </a:p>
          <a:p>
            <a:pPr lvl="0" algn="ctr"/>
            <a:r>
              <a:rPr lang="es-CL" sz="1400" b="1" dirty="0">
                <a:solidFill>
                  <a:prstClr val="black"/>
                </a:solidFill>
              </a:rPr>
              <a:t>de Facultad</a:t>
            </a:r>
          </a:p>
        </p:txBody>
      </p:sp>
      <p:sp>
        <p:nvSpPr>
          <p:cNvPr id="59" name="21 Triángulo isósceles"/>
          <p:cNvSpPr/>
          <p:nvPr/>
        </p:nvSpPr>
        <p:spPr>
          <a:xfrm>
            <a:off x="2138796" y="3620461"/>
            <a:ext cx="2242229" cy="962909"/>
          </a:xfrm>
          <a:custGeom>
            <a:avLst/>
            <a:gdLst/>
            <a:ahLst/>
            <a:cxnLst/>
            <a:rect l="l" t="t" r="r" b="b"/>
            <a:pathLst>
              <a:path w="1887497" h="763200">
                <a:moveTo>
                  <a:pt x="218844" y="0"/>
                </a:moveTo>
                <a:lnTo>
                  <a:pt x="1668653" y="0"/>
                </a:lnTo>
                <a:lnTo>
                  <a:pt x="1887497" y="763200"/>
                </a:lnTo>
                <a:lnTo>
                  <a:pt x="0" y="763200"/>
                </a:lnTo>
                <a:close/>
              </a:path>
            </a:pathLst>
          </a:custGeom>
          <a:solidFill>
            <a:srgbClr val="FF949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a:solidFill>
                  <a:prstClr val="black"/>
                </a:solidFill>
              </a:rPr>
              <a:t>Consejo de Instituto</a:t>
            </a:r>
            <a:endParaRPr lang="es-CL" sz="1400" dirty="0">
              <a:solidFill>
                <a:prstClr val="black"/>
              </a:solidFill>
            </a:endParaRPr>
          </a:p>
        </p:txBody>
      </p:sp>
      <p:sp>
        <p:nvSpPr>
          <p:cNvPr id="63" name="23 Triángulo isósceles"/>
          <p:cNvSpPr/>
          <p:nvPr/>
        </p:nvSpPr>
        <p:spPr>
          <a:xfrm>
            <a:off x="1909911" y="4478837"/>
            <a:ext cx="2852645" cy="960460"/>
          </a:xfrm>
          <a:custGeom>
            <a:avLst/>
            <a:gdLst/>
            <a:ahLst/>
            <a:cxnLst/>
            <a:rect l="l" t="t" r="r" b="b"/>
            <a:pathLst>
              <a:path w="2401342" h="761259">
                <a:moveTo>
                  <a:pt x="218288" y="0"/>
                </a:moveTo>
                <a:lnTo>
                  <a:pt x="2183054" y="0"/>
                </a:lnTo>
                <a:lnTo>
                  <a:pt x="2401342" y="761259"/>
                </a:lnTo>
                <a:lnTo>
                  <a:pt x="0" y="761259"/>
                </a:lnTo>
                <a:close/>
              </a:path>
            </a:pathLst>
          </a:custGeom>
          <a:solidFill>
            <a:srgbClr val="FFADB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a:solidFill>
                  <a:prstClr val="black"/>
                </a:solidFill>
              </a:rPr>
              <a:t>Consejo de Escuela</a:t>
            </a:r>
            <a:endParaRPr lang="es-CL" sz="1400" dirty="0">
              <a:solidFill>
                <a:prstClr val="black"/>
              </a:solidFill>
            </a:endParaRPr>
          </a:p>
        </p:txBody>
      </p:sp>
      <p:sp>
        <p:nvSpPr>
          <p:cNvPr id="76" name="25 Triángulo isósceles"/>
          <p:cNvSpPr/>
          <p:nvPr/>
        </p:nvSpPr>
        <p:spPr>
          <a:xfrm>
            <a:off x="1675750" y="5328873"/>
            <a:ext cx="3444570" cy="962909"/>
          </a:xfrm>
          <a:custGeom>
            <a:avLst/>
            <a:gdLst/>
            <a:ahLst/>
            <a:cxnLst/>
            <a:rect l="l" t="t" r="r" b="b"/>
            <a:pathLst>
              <a:path w="2899621" h="763200">
                <a:moveTo>
                  <a:pt x="218844" y="0"/>
                </a:moveTo>
                <a:lnTo>
                  <a:pt x="2680777" y="0"/>
                </a:lnTo>
                <a:lnTo>
                  <a:pt x="2899621" y="763200"/>
                </a:lnTo>
                <a:lnTo>
                  <a:pt x="0" y="763200"/>
                </a:lnTo>
                <a:close/>
              </a:path>
            </a:pathLst>
          </a:custGeom>
          <a:solidFill>
            <a:srgbClr val="B2283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a:solidFill>
                  <a:prstClr val="black"/>
                </a:solidFill>
              </a:rPr>
              <a:t>Consejo de Docencia</a:t>
            </a:r>
            <a:endParaRPr lang="es-CL" sz="1400" dirty="0">
              <a:solidFill>
                <a:prstClr val="black"/>
              </a:solidFill>
            </a:endParaRPr>
          </a:p>
        </p:txBody>
      </p:sp>
      <p:sp>
        <p:nvSpPr>
          <p:cNvPr id="43" name="42 Rectángulo"/>
          <p:cNvSpPr/>
          <p:nvPr/>
        </p:nvSpPr>
        <p:spPr>
          <a:xfrm rot="20640000">
            <a:off x="3862077" y="895567"/>
            <a:ext cx="389434" cy="5557530"/>
          </a:xfrm>
          <a:custGeom>
            <a:avLst/>
            <a:gdLst/>
            <a:ahLst/>
            <a:cxnLst/>
            <a:rect l="l" t="t" r="r" b="b"/>
            <a:pathLst>
              <a:path w="288032" h="4812358">
                <a:moveTo>
                  <a:pt x="288032" y="34652"/>
                </a:moveTo>
                <a:lnTo>
                  <a:pt x="288032" y="4812358"/>
                </a:lnTo>
                <a:lnTo>
                  <a:pt x="0" y="4714935"/>
                </a:lnTo>
                <a:lnTo>
                  <a:pt x="0" y="0"/>
                </a:lnTo>
                <a:lnTo>
                  <a:pt x="268980" y="90979"/>
                </a:lnTo>
                <a:close/>
              </a:path>
            </a:pathLst>
          </a:custGeom>
          <a:gradFill>
            <a:gsLst>
              <a:gs pos="0">
                <a:schemeClr val="bg1"/>
              </a:gs>
              <a:gs pos="32000">
                <a:schemeClr val="bg1">
                  <a:lumMod val="85000"/>
                </a:schemeClr>
              </a:gs>
              <a:gs pos="58316">
                <a:schemeClr val="bg1">
                  <a:lumMod val="85000"/>
                </a:schemeClr>
              </a:gs>
              <a:gs pos="100000">
                <a:schemeClr val="bg1">
                  <a:lumMod val="8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78" name="42 Rectángulo"/>
          <p:cNvSpPr/>
          <p:nvPr/>
        </p:nvSpPr>
        <p:spPr>
          <a:xfrm rot="20520000">
            <a:off x="3533722" y="1002288"/>
            <a:ext cx="409785" cy="1114871"/>
          </a:xfrm>
          <a:custGeom>
            <a:avLst/>
            <a:gdLst/>
            <a:ahLst/>
            <a:cxnLst/>
            <a:rect l="l" t="t" r="r" b="b"/>
            <a:pathLst>
              <a:path w="344955" h="883645">
                <a:moveTo>
                  <a:pt x="27447" y="0"/>
                </a:moveTo>
                <a:lnTo>
                  <a:pt x="344955" y="124288"/>
                </a:lnTo>
                <a:lnTo>
                  <a:pt x="344955" y="125144"/>
                </a:lnTo>
                <a:lnTo>
                  <a:pt x="320075" y="114741"/>
                </a:lnTo>
                <a:lnTo>
                  <a:pt x="293224" y="883645"/>
                </a:lnTo>
                <a:lnTo>
                  <a:pt x="0" y="785977"/>
                </a:lnTo>
                <a:close/>
              </a:path>
            </a:pathLst>
          </a:custGeom>
          <a:gradFill flip="none" rotWithShape="1">
            <a:gsLst>
              <a:gs pos="0">
                <a:srgbClr val="9DFFB6">
                  <a:shade val="30000"/>
                  <a:satMod val="115000"/>
                </a:srgbClr>
              </a:gs>
              <a:gs pos="50000">
                <a:srgbClr val="9DFFB6">
                  <a:shade val="67500"/>
                  <a:satMod val="115000"/>
                </a:srgbClr>
              </a:gs>
              <a:gs pos="100000">
                <a:srgbClr val="9DFFB6">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79" name="42 Rectángulo"/>
          <p:cNvSpPr/>
          <p:nvPr/>
        </p:nvSpPr>
        <p:spPr>
          <a:xfrm rot="20520000">
            <a:off x="3789526" y="1895643"/>
            <a:ext cx="380291" cy="1116549"/>
          </a:xfrm>
          <a:custGeom>
            <a:avLst/>
            <a:gdLst/>
            <a:ahLst/>
            <a:cxnLst/>
            <a:rect l="l" t="t" r="r" b="b"/>
            <a:pathLst>
              <a:path w="320127" h="884975">
                <a:moveTo>
                  <a:pt x="27494" y="0"/>
                </a:moveTo>
                <a:lnTo>
                  <a:pt x="320127" y="114550"/>
                </a:lnTo>
                <a:lnTo>
                  <a:pt x="293223" y="884975"/>
                </a:lnTo>
                <a:lnTo>
                  <a:pt x="0" y="787307"/>
                </a:lnTo>
                <a:close/>
              </a:path>
            </a:pathLst>
          </a:custGeom>
          <a:gradFill flip="none" rotWithShape="1">
            <a:gsLst>
              <a:gs pos="0">
                <a:srgbClr val="6CFFD6">
                  <a:shade val="30000"/>
                  <a:satMod val="115000"/>
                </a:srgbClr>
              </a:gs>
              <a:gs pos="50000">
                <a:srgbClr val="6CFFD6">
                  <a:shade val="67500"/>
                  <a:satMod val="115000"/>
                </a:srgbClr>
              </a:gs>
              <a:gs pos="100000">
                <a:srgbClr val="6CFFD6">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80" name="42 Rectángulo"/>
          <p:cNvSpPr/>
          <p:nvPr/>
        </p:nvSpPr>
        <p:spPr>
          <a:xfrm rot="20520000">
            <a:off x="4028663" y="2729221"/>
            <a:ext cx="380320" cy="1117392"/>
          </a:xfrm>
          <a:custGeom>
            <a:avLst/>
            <a:gdLst/>
            <a:ahLst/>
            <a:cxnLst/>
            <a:rect l="l" t="t" r="r" b="b"/>
            <a:pathLst>
              <a:path w="320151" h="885643">
                <a:moveTo>
                  <a:pt x="27517" y="0"/>
                </a:moveTo>
                <a:lnTo>
                  <a:pt x="320151" y="114551"/>
                </a:lnTo>
                <a:lnTo>
                  <a:pt x="293224" y="885643"/>
                </a:lnTo>
                <a:lnTo>
                  <a:pt x="0" y="787974"/>
                </a:lnTo>
                <a:close/>
              </a:path>
            </a:pathLst>
          </a:custGeom>
          <a:gradFill flip="none" rotWithShape="1">
            <a:gsLst>
              <a:gs pos="0">
                <a:srgbClr val="B9FFEB">
                  <a:shade val="30000"/>
                  <a:satMod val="115000"/>
                </a:srgbClr>
              </a:gs>
              <a:gs pos="50000">
                <a:srgbClr val="B9FFEB">
                  <a:shade val="67500"/>
                  <a:satMod val="115000"/>
                </a:srgbClr>
              </a:gs>
              <a:gs pos="100000">
                <a:srgbClr val="B9FFE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81" name="42 Rectángulo"/>
          <p:cNvSpPr/>
          <p:nvPr/>
        </p:nvSpPr>
        <p:spPr>
          <a:xfrm rot="20520000">
            <a:off x="4267984" y="3552026"/>
            <a:ext cx="376591" cy="1118617"/>
          </a:xfrm>
          <a:custGeom>
            <a:avLst/>
            <a:gdLst/>
            <a:ahLst/>
            <a:cxnLst/>
            <a:rect l="l" t="t" r="r" b="b"/>
            <a:pathLst>
              <a:path w="317012" h="886614">
                <a:moveTo>
                  <a:pt x="24377" y="0"/>
                </a:moveTo>
                <a:lnTo>
                  <a:pt x="317012" y="114551"/>
                </a:lnTo>
                <a:lnTo>
                  <a:pt x="290051" y="886614"/>
                </a:lnTo>
                <a:lnTo>
                  <a:pt x="0" y="790004"/>
                </a:lnTo>
                <a:lnTo>
                  <a:pt x="0" y="698071"/>
                </a:lnTo>
                <a:close/>
              </a:path>
            </a:pathLst>
          </a:custGeom>
          <a:gradFill flip="none" rotWithShape="1">
            <a:gsLst>
              <a:gs pos="0">
                <a:srgbClr val="FF949A">
                  <a:tint val="66000"/>
                  <a:satMod val="160000"/>
                </a:srgbClr>
              </a:gs>
              <a:gs pos="50000">
                <a:srgbClr val="FF949A">
                  <a:tint val="44500"/>
                  <a:satMod val="160000"/>
                </a:srgbClr>
              </a:gs>
              <a:gs pos="100000">
                <a:srgbClr val="FF949A">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82" name="42 Rectángulo"/>
          <p:cNvSpPr/>
          <p:nvPr/>
        </p:nvSpPr>
        <p:spPr>
          <a:xfrm rot="20520000">
            <a:off x="4506881" y="4396988"/>
            <a:ext cx="380318" cy="1117353"/>
          </a:xfrm>
          <a:custGeom>
            <a:avLst/>
            <a:gdLst/>
            <a:ahLst/>
            <a:cxnLst/>
            <a:rect l="l" t="t" r="r" b="b"/>
            <a:pathLst>
              <a:path w="320150" h="885612">
                <a:moveTo>
                  <a:pt x="27515" y="0"/>
                </a:moveTo>
                <a:lnTo>
                  <a:pt x="320150" y="114551"/>
                </a:lnTo>
                <a:lnTo>
                  <a:pt x="293224" y="885612"/>
                </a:lnTo>
                <a:lnTo>
                  <a:pt x="0" y="787944"/>
                </a:lnTo>
                <a:close/>
              </a:path>
            </a:pathLst>
          </a:custGeom>
          <a:gradFill flip="none" rotWithShape="1">
            <a:gsLst>
              <a:gs pos="0">
                <a:srgbClr val="FFADB2">
                  <a:shade val="30000"/>
                  <a:satMod val="115000"/>
                </a:srgbClr>
              </a:gs>
              <a:gs pos="50000">
                <a:srgbClr val="FFADB2">
                  <a:shade val="67500"/>
                  <a:satMod val="115000"/>
                </a:srgbClr>
              </a:gs>
              <a:gs pos="100000">
                <a:srgbClr val="FFADB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83" name="42 Rectángulo"/>
          <p:cNvSpPr/>
          <p:nvPr/>
        </p:nvSpPr>
        <p:spPr>
          <a:xfrm rot="20520000">
            <a:off x="4762501" y="5269528"/>
            <a:ext cx="374247" cy="1118761"/>
          </a:xfrm>
          <a:custGeom>
            <a:avLst/>
            <a:gdLst/>
            <a:ahLst/>
            <a:cxnLst/>
            <a:rect l="l" t="t" r="r" b="b"/>
            <a:pathLst>
              <a:path w="315039" h="886728">
                <a:moveTo>
                  <a:pt x="22402" y="0"/>
                </a:moveTo>
                <a:lnTo>
                  <a:pt x="315039" y="114551"/>
                </a:lnTo>
                <a:lnTo>
                  <a:pt x="288074" y="886728"/>
                </a:lnTo>
                <a:lnTo>
                  <a:pt x="0" y="790776"/>
                </a:lnTo>
                <a:lnTo>
                  <a:pt x="0" y="641521"/>
                </a:lnTo>
                <a:close/>
              </a:path>
            </a:pathLst>
          </a:custGeom>
          <a:gradFill flip="none" rotWithShape="1">
            <a:gsLst>
              <a:gs pos="0">
                <a:srgbClr val="B21F2E">
                  <a:shade val="30000"/>
                  <a:satMod val="115000"/>
                </a:srgbClr>
              </a:gs>
              <a:gs pos="50000">
                <a:srgbClr val="B21F2E">
                  <a:shade val="67500"/>
                  <a:satMod val="115000"/>
                </a:srgbClr>
              </a:gs>
              <a:gs pos="100000">
                <a:srgbClr val="B21F2E">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 name="1 CuadroTexto"/>
          <p:cNvSpPr txBox="1"/>
          <p:nvPr/>
        </p:nvSpPr>
        <p:spPr>
          <a:xfrm>
            <a:off x="2707443" y="1455167"/>
            <a:ext cx="796269" cy="461665"/>
          </a:xfrm>
          <a:prstGeom prst="rect">
            <a:avLst/>
          </a:prstGeom>
          <a:noFill/>
        </p:spPr>
        <p:txBody>
          <a:bodyPr wrap="square" rtlCol="0">
            <a:spAutoFit/>
          </a:bodyPr>
          <a:lstStyle/>
          <a:p>
            <a:pPr algn="ctr"/>
            <a:r>
              <a:rPr lang="es-CL" sz="1200" b="1" dirty="0"/>
              <a:t>Junta Directiva</a:t>
            </a:r>
          </a:p>
        </p:txBody>
      </p:sp>
      <p:sp>
        <p:nvSpPr>
          <p:cNvPr id="3" name="2 Rectángulo"/>
          <p:cNvSpPr/>
          <p:nvPr/>
        </p:nvSpPr>
        <p:spPr>
          <a:xfrm>
            <a:off x="7634227" y="1404865"/>
            <a:ext cx="3264376" cy="461665"/>
          </a:xfrm>
          <a:prstGeom prst="rect">
            <a:avLst/>
          </a:prstGeom>
          <a:solidFill>
            <a:schemeClr val="bg1">
              <a:alpha val="95000"/>
            </a:schemeClr>
          </a:solidFill>
        </p:spPr>
        <p:txBody>
          <a:bodyPr wrap="square">
            <a:spAutoFit/>
            <a:scene3d>
              <a:camera prst="orthographicFront">
                <a:rot lat="0" lon="0" rev="0"/>
              </a:camera>
              <a:lightRig rig="threePt" dir="t"/>
            </a:scene3d>
          </a:bodyPr>
          <a:lstStyle/>
          <a:p>
            <a:r>
              <a:rPr lang="es-ES" sz="800" dirty="0">
                <a:solidFill>
                  <a:schemeClr val="tx1">
                    <a:lumMod val="50000"/>
                    <a:lumOff val="50000"/>
                  </a:schemeClr>
                </a:solidFill>
              </a:rPr>
              <a:t>Rector, Secretario General, Tres  designados por el Pdte. de la República, Tres profesionales externos a la Universidad (CA), y Tres académicos de las dos más altas jerarquías (CA)</a:t>
            </a:r>
            <a:endParaRPr lang="es-CL" sz="800" dirty="0">
              <a:solidFill>
                <a:schemeClr val="tx1">
                  <a:lumMod val="50000"/>
                  <a:lumOff val="50000"/>
                </a:schemeClr>
              </a:solidFill>
            </a:endParaRPr>
          </a:p>
        </p:txBody>
      </p:sp>
    </p:spTree>
    <p:extLst>
      <p:ext uri="{BB962C8B-B14F-4D97-AF65-F5344CB8AC3E}">
        <p14:creationId xmlns:p14="http://schemas.microsoft.com/office/powerpoint/2010/main" val="168472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500" fill="hold"/>
                                        <p:tgtEl>
                                          <p:spTgt spid="78"/>
                                        </p:tgtEl>
                                        <p:attrNameLst>
                                          <p:attrName>ppt_x</p:attrName>
                                        </p:attrNameLst>
                                      </p:cBhvr>
                                      <p:tavLst>
                                        <p:tav tm="0">
                                          <p:val>
                                            <p:strVal val="1+#ppt_w/2"/>
                                          </p:val>
                                        </p:tav>
                                        <p:tav tm="100000">
                                          <p:val>
                                            <p:strVal val="#ppt_x"/>
                                          </p:val>
                                        </p:tav>
                                      </p:tavLst>
                                    </p:anim>
                                    <p:anim calcmode="lin" valueType="num">
                                      <p:cBhvr additive="base">
                                        <p:cTn id="32" dur="500" fill="hold"/>
                                        <p:tgtEl>
                                          <p:spTgt spid="7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1+#ppt_w/2"/>
                                          </p:val>
                                        </p:tav>
                                        <p:tav tm="100000">
                                          <p:val>
                                            <p:strVal val="#ppt_x"/>
                                          </p:val>
                                        </p:tav>
                                      </p:tavLst>
                                    </p:anim>
                                    <p:anim calcmode="lin" valueType="num">
                                      <p:cBhvr additive="base">
                                        <p:cTn id="36" dur="500" fill="hold"/>
                                        <p:tgtEl>
                                          <p:spTgt spid="5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1+#ppt_w/2"/>
                                          </p:val>
                                        </p:tav>
                                        <p:tav tm="100000">
                                          <p:val>
                                            <p:strVal val="#ppt_x"/>
                                          </p:val>
                                        </p:tav>
                                      </p:tavLst>
                                    </p:anim>
                                    <p:anim calcmode="lin" valueType="num">
                                      <p:cBhvr additive="base">
                                        <p:cTn id="40"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cBhvr additive="base">
                                        <p:cTn id="52" dur="500" fill="hold"/>
                                        <p:tgtEl>
                                          <p:spTgt spid="79"/>
                                        </p:tgtEl>
                                        <p:attrNameLst>
                                          <p:attrName>ppt_x</p:attrName>
                                        </p:attrNameLst>
                                      </p:cBhvr>
                                      <p:tavLst>
                                        <p:tav tm="0">
                                          <p:val>
                                            <p:strVal val="1+#ppt_w/2"/>
                                          </p:val>
                                        </p:tav>
                                        <p:tav tm="100000">
                                          <p:val>
                                            <p:strVal val="#ppt_x"/>
                                          </p:val>
                                        </p:tav>
                                      </p:tavLst>
                                    </p:anim>
                                    <p:anim calcmode="lin" valueType="num">
                                      <p:cBhvr additive="base">
                                        <p:cTn id="53" dur="500" fill="hold"/>
                                        <p:tgtEl>
                                          <p:spTgt spid="79"/>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additive="base">
                                        <p:cTn id="56" dur="500" fill="hold"/>
                                        <p:tgtEl>
                                          <p:spTgt spid="61"/>
                                        </p:tgtEl>
                                        <p:attrNameLst>
                                          <p:attrName>ppt_x</p:attrName>
                                        </p:attrNameLst>
                                      </p:cBhvr>
                                      <p:tavLst>
                                        <p:tav tm="0">
                                          <p:val>
                                            <p:strVal val="1+#ppt_w/2"/>
                                          </p:val>
                                        </p:tav>
                                        <p:tav tm="100000">
                                          <p:val>
                                            <p:strVal val="#ppt_x"/>
                                          </p:val>
                                        </p:tav>
                                      </p:tavLst>
                                    </p:anim>
                                    <p:anim calcmode="lin" valueType="num">
                                      <p:cBhvr additive="base">
                                        <p:cTn id="57" dur="500" fill="hold"/>
                                        <p:tgtEl>
                                          <p:spTgt spid="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fill="hold"/>
                                        <p:tgtEl>
                                          <p:spTgt spid="60"/>
                                        </p:tgtEl>
                                        <p:attrNameLst>
                                          <p:attrName>ppt_x</p:attrName>
                                        </p:attrNameLst>
                                      </p:cBhvr>
                                      <p:tavLst>
                                        <p:tav tm="0">
                                          <p:val>
                                            <p:strVal val="1+#ppt_w/2"/>
                                          </p:val>
                                        </p:tav>
                                        <p:tav tm="100000">
                                          <p:val>
                                            <p:strVal val="#ppt_x"/>
                                          </p:val>
                                        </p:tav>
                                      </p:tavLst>
                                    </p:anim>
                                    <p:anim calcmode="lin" valueType="num">
                                      <p:cBhvr additive="base">
                                        <p:cTn id="61"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80"/>
                                        </p:tgtEl>
                                        <p:attrNameLst>
                                          <p:attrName>style.visibility</p:attrName>
                                        </p:attrNameLst>
                                      </p:cBhvr>
                                      <p:to>
                                        <p:strVal val="visible"/>
                                      </p:to>
                                    </p:set>
                                    <p:anim calcmode="lin" valueType="num">
                                      <p:cBhvr additive="base">
                                        <p:cTn id="73" dur="500" fill="hold"/>
                                        <p:tgtEl>
                                          <p:spTgt spid="80"/>
                                        </p:tgtEl>
                                        <p:attrNameLst>
                                          <p:attrName>ppt_x</p:attrName>
                                        </p:attrNameLst>
                                      </p:cBhvr>
                                      <p:tavLst>
                                        <p:tav tm="0">
                                          <p:val>
                                            <p:strVal val="1+#ppt_w/2"/>
                                          </p:val>
                                        </p:tav>
                                        <p:tav tm="100000">
                                          <p:val>
                                            <p:strVal val="#ppt_x"/>
                                          </p:val>
                                        </p:tav>
                                      </p:tavLst>
                                    </p:anim>
                                    <p:anim calcmode="lin" valueType="num">
                                      <p:cBhvr additive="base">
                                        <p:cTn id="74" dur="500" fill="hold"/>
                                        <p:tgtEl>
                                          <p:spTgt spid="80"/>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additive="base">
                                        <p:cTn id="77" dur="500" fill="hold"/>
                                        <p:tgtEl>
                                          <p:spTgt spid="65"/>
                                        </p:tgtEl>
                                        <p:attrNameLst>
                                          <p:attrName>ppt_x</p:attrName>
                                        </p:attrNameLst>
                                      </p:cBhvr>
                                      <p:tavLst>
                                        <p:tav tm="0">
                                          <p:val>
                                            <p:strVal val="1+#ppt_w/2"/>
                                          </p:val>
                                        </p:tav>
                                        <p:tav tm="100000">
                                          <p:val>
                                            <p:strVal val="#ppt_x"/>
                                          </p:val>
                                        </p:tav>
                                      </p:tavLst>
                                    </p:anim>
                                    <p:anim calcmode="lin" valueType="num">
                                      <p:cBhvr additive="base">
                                        <p:cTn id="78" dur="500" fill="hold"/>
                                        <p:tgtEl>
                                          <p:spTgt spid="65"/>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fill="hold"/>
                                        <p:tgtEl>
                                          <p:spTgt spid="64"/>
                                        </p:tgtEl>
                                        <p:attrNameLst>
                                          <p:attrName>ppt_x</p:attrName>
                                        </p:attrNameLst>
                                      </p:cBhvr>
                                      <p:tavLst>
                                        <p:tav tm="0">
                                          <p:val>
                                            <p:strVal val="1+#ppt_w/2"/>
                                          </p:val>
                                        </p:tav>
                                        <p:tav tm="100000">
                                          <p:val>
                                            <p:strVal val="#ppt_x"/>
                                          </p:val>
                                        </p:tav>
                                      </p:tavLst>
                                    </p:anim>
                                    <p:anim calcmode="lin" valueType="num">
                                      <p:cBhvr additive="base">
                                        <p:cTn id="82"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1000"/>
                                        <p:tgtEl>
                                          <p:spTgt spid="59"/>
                                        </p:tgtEl>
                                      </p:cBhvr>
                                    </p:animEffect>
                                    <p:anim calcmode="lin" valueType="num">
                                      <p:cBhvr>
                                        <p:cTn id="88" dur="1000" fill="hold"/>
                                        <p:tgtEl>
                                          <p:spTgt spid="59"/>
                                        </p:tgtEl>
                                        <p:attrNameLst>
                                          <p:attrName>ppt_x</p:attrName>
                                        </p:attrNameLst>
                                      </p:cBhvr>
                                      <p:tavLst>
                                        <p:tav tm="0">
                                          <p:val>
                                            <p:strVal val="#ppt_x"/>
                                          </p:val>
                                        </p:tav>
                                        <p:tav tm="100000">
                                          <p:val>
                                            <p:strVal val="#ppt_x"/>
                                          </p:val>
                                        </p:tav>
                                      </p:tavLst>
                                    </p:anim>
                                    <p:anim calcmode="lin" valueType="num">
                                      <p:cBhvr>
                                        <p:cTn id="8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500" fill="hold"/>
                                        <p:tgtEl>
                                          <p:spTgt spid="81"/>
                                        </p:tgtEl>
                                        <p:attrNameLst>
                                          <p:attrName>ppt_x</p:attrName>
                                        </p:attrNameLst>
                                      </p:cBhvr>
                                      <p:tavLst>
                                        <p:tav tm="0">
                                          <p:val>
                                            <p:strVal val="1+#ppt_w/2"/>
                                          </p:val>
                                        </p:tav>
                                        <p:tav tm="100000">
                                          <p:val>
                                            <p:strVal val="#ppt_x"/>
                                          </p:val>
                                        </p:tav>
                                      </p:tavLst>
                                    </p:anim>
                                    <p:anim calcmode="lin" valueType="num">
                                      <p:cBhvr additive="base">
                                        <p:cTn id="95" dur="500" fill="hold"/>
                                        <p:tgtEl>
                                          <p:spTgt spid="81"/>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anim calcmode="lin" valueType="num">
                                      <p:cBhvr additive="base">
                                        <p:cTn id="98" dur="500" fill="hold"/>
                                        <p:tgtEl>
                                          <p:spTgt spid="68"/>
                                        </p:tgtEl>
                                        <p:attrNameLst>
                                          <p:attrName>ppt_x</p:attrName>
                                        </p:attrNameLst>
                                      </p:cBhvr>
                                      <p:tavLst>
                                        <p:tav tm="0">
                                          <p:val>
                                            <p:strVal val="1+#ppt_w/2"/>
                                          </p:val>
                                        </p:tav>
                                        <p:tav tm="100000">
                                          <p:val>
                                            <p:strVal val="#ppt_x"/>
                                          </p:val>
                                        </p:tav>
                                      </p:tavLst>
                                    </p:anim>
                                    <p:anim calcmode="lin" valueType="num">
                                      <p:cBhvr additive="base">
                                        <p:cTn id="99" dur="500" fill="hold"/>
                                        <p:tgtEl>
                                          <p:spTgt spid="68"/>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anim calcmode="lin" valueType="num">
                                      <p:cBhvr additive="base">
                                        <p:cTn id="102" dur="500" fill="hold"/>
                                        <p:tgtEl>
                                          <p:spTgt spid="67"/>
                                        </p:tgtEl>
                                        <p:attrNameLst>
                                          <p:attrName>ppt_x</p:attrName>
                                        </p:attrNameLst>
                                      </p:cBhvr>
                                      <p:tavLst>
                                        <p:tav tm="0">
                                          <p:val>
                                            <p:strVal val="1+#ppt_w/2"/>
                                          </p:val>
                                        </p:tav>
                                        <p:tav tm="100000">
                                          <p:val>
                                            <p:strVal val="#ppt_x"/>
                                          </p:val>
                                        </p:tav>
                                      </p:tavLst>
                                    </p:anim>
                                    <p:anim calcmode="lin" valueType="num">
                                      <p:cBhvr additive="base">
                                        <p:cTn id="103"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1000"/>
                                        <p:tgtEl>
                                          <p:spTgt spid="63"/>
                                        </p:tgtEl>
                                      </p:cBhvr>
                                    </p:animEffect>
                                    <p:anim calcmode="lin" valueType="num">
                                      <p:cBhvr>
                                        <p:cTn id="109" dur="1000" fill="hold"/>
                                        <p:tgtEl>
                                          <p:spTgt spid="63"/>
                                        </p:tgtEl>
                                        <p:attrNameLst>
                                          <p:attrName>ppt_x</p:attrName>
                                        </p:attrNameLst>
                                      </p:cBhvr>
                                      <p:tavLst>
                                        <p:tav tm="0">
                                          <p:val>
                                            <p:strVal val="#ppt_x"/>
                                          </p:val>
                                        </p:tav>
                                        <p:tav tm="100000">
                                          <p:val>
                                            <p:strVal val="#ppt_x"/>
                                          </p:val>
                                        </p:tav>
                                      </p:tavLst>
                                    </p:anim>
                                    <p:anim calcmode="lin" valueType="num">
                                      <p:cBhvr>
                                        <p:cTn id="11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additive="base">
                                        <p:cTn id="115" dur="500" fill="hold"/>
                                        <p:tgtEl>
                                          <p:spTgt spid="82"/>
                                        </p:tgtEl>
                                        <p:attrNameLst>
                                          <p:attrName>ppt_x</p:attrName>
                                        </p:attrNameLst>
                                      </p:cBhvr>
                                      <p:tavLst>
                                        <p:tav tm="0">
                                          <p:val>
                                            <p:strVal val="1+#ppt_w/2"/>
                                          </p:val>
                                        </p:tav>
                                        <p:tav tm="100000">
                                          <p:val>
                                            <p:strVal val="#ppt_x"/>
                                          </p:val>
                                        </p:tav>
                                      </p:tavLst>
                                    </p:anim>
                                    <p:anim calcmode="lin" valueType="num">
                                      <p:cBhvr additive="base">
                                        <p:cTn id="116" dur="500" fill="hold"/>
                                        <p:tgtEl>
                                          <p:spTgt spid="82"/>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71"/>
                                        </p:tgtEl>
                                        <p:attrNameLst>
                                          <p:attrName>style.visibility</p:attrName>
                                        </p:attrNameLst>
                                      </p:cBhvr>
                                      <p:to>
                                        <p:strVal val="visible"/>
                                      </p:to>
                                    </p:set>
                                    <p:anim calcmode="lin" valueType="num">
                                      <p:cBhvr additive="base">
                                        <p:cTn id="119" dur="500" fill="hold"/>
                                        <p:tgtEl>
                                          <p:spTgt spid="71"/>
                                        </p:tgtEl>
                                        <p:attrNameLst>
                                          <p:attrName>ppt_x</p:attrName>
                                        </p:attrNameLst>
                                      </p:cBhvr>
                                      <p:tavLst>
                                        <p:tav tm="0">
                                          <p:val>
                                            <p:strVal val="1+#ppt_w/2"/>
                                          </p:val>
                                        </p:tav>
                                        <p:tav tm="100000">
                                          <p:val>
                                            <p:strVal val="#ppt_x"/>
                                          </p:val>
                                        </p:tav>
                                      </p:tavLst>
                                    </p:anim>
                                    <p:anim calcmode="lin" valueType="num">
                                      <p:cBhvr additive="base">
                                        <p:cTn id="120" dur="500" fill="hold"/>
                                        <p:tgtEl>
                                          <p:spTgt spid="71"/>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500" fill="hold"/>
                                        <p:tgtEl>
                                          <p:spTgt spid="70"/>
                                        </p:tgtEl>
                                        <p:attrNameLst>
                                          <p:attrName>ppt_x</p:attrName>
                                        </p:attrNameLst>
                                      </p:cBhvr>
                                      <p:tavLst>
                                        <p:tav tm="0">
                                          <p:val>
                                            <p:strVal val="1+#ppt_w/2"/>
                                          </p:val>
                                        </p:tav>
                                        <p:tav tm="100000">
                                          <p:val>
                                            <p:strVal val="#ppt_x"/>
                                          </p:val>
                                        </p:tav>
                                      </p:tavLst>
                                    </p:anim>
                                    <p:anim calcmode="lin" valueType="num">
                                      <p:cBhvr additive="base">
                                        <p:cTn id="12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grpId="0" nodeType="clickEffect">
                                  <p:stCondLst>
                                    <p:cond delay="0"/>
                                  </p:stCondLst>
                                  <p:childTnLst>
                                    <p:set>
                                      <p:cBhvr>
                                        <p:cTn id="128" dur="1" fill="hold">
                                          <p:stCondLst>
                                            <p:cond delay="0"/>
                                          </p:stCondLst>
                                        </p:cTn>
                                        <p:tgtEl>
                                          <p:spTgt spid="76"/>
                                        </p:tgtEl>
                                        <p:attrNameLst>
                                          <p:attrName>style.visibility</p:attrName>
                                        </p:attrNameLst>
                                      </p:cBhvr>
                                      <p:to>
                                        <p:strVal val="visible"/>
                                      </p:to>
                                    </p:set>
                                    <p:animEffect transition="in" filter="fade">
                                      <p:cBhvr>
                                        <p:cTn id="129" dur="1000"/>
                                        <p:tgtEl>
                                          <p:spTgt spid="76"/>
                                        </p:tgtEl>
                                      </p:cBhvr>
                                    </p:animEffect>
                                    <p:anim calcmode="lin" valueType="num">
                                      <p:cBhvr>
                                        <p:cTn id="130" dur="1000" fill="hold"/>
                                        <p:tgtEl>
                                          <p:spTgt spid="76"/>
                                        </p:tgtEl>
                                        <p:attrNameLst>
                                          <p:attrName>ppt_x</p:attrName>
                                        </p:attrNameLst>
                                      </p:cBhvr>
                                      <p:tavLst>
                                        <p:tav tm="0">
                                          <p:val>
                                            <p:strVal val="#ppt_x"/>
                                          </p:val>
                                        </p:tav>
                                        <p:tav tm="100000">
                                          <p:val>
                                            <p:strVal val="#ppt_x"/>
                                          </p:val>
                                        </p:tav>
                                      </p:tavLst>
                                    </p:anim>
                                    <p:anim calcmode="lin" valueType="num">
                                      <p:cBhvr>
                                        <p:cTn id="131"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2" fill="hold" grpId="0" nodeType="clickEffect">
                                  <p:stCondLst>
                                    <p:cond delay="0"/>
                                  </p:stCondLst>
                                  <p:childTnLst>
                                    <p:set>
                                      <p:cBhvr>
                                        <p:cTn id="135" dur="1" fill="hold">
                                          <p:stCondLst>
                                            <p:cond delay="0"/>
                                          </p:stCondLst>
                                        </p:cTn>
                                        <p:tgtEl>
                                          <p:spTgt spid="83"/>
                                        </p:tgtEl>
                                        <p:attrNameLst>
                                          <p:attrName>style.visibility</p:attrName>
                                        </p:attrNameLst>
                                      </p:cBhvr>
                                      <p:to>
                                        <p:strVal val="visible"/>
                                      </p:to>
                                    </p:set>
                                    <p:anim calcmode="lin" valueType="num">
                                      <p:cBhvr additive="base">
                                        <p:cTn id="136" dur="500" fill="hold"/>
                                        <p:tgtEl>
                                          <p:spTgt spid="83"/>
                                        </p:tgtEl>
                                        <p:attrNameLst>
                                          <p:attrName>ppt_x</p:attrName>
                                        </p:attrNameLst>
                                      </p:cBhvr>
                                      <p:tavLst>
                                        <p:tav tm="0">
                                          <p:val>
                                            <p:strVal val="1+#ppt_w/2"/>
                                          </p:val>
                                        </p:tav>
                                        <p:tav tm="100000">
                                          <p:val>
                                            <p:strVal val="#ppt_x"/>
                                          </p:val>
                                        </p:tav>
                                      </p:tavLst>
                                    </p:anim>
                                    <p:anim calcmode="lin" valueType="num">
                                      <p:cBhvr additive="base">
                                        <p:cTn id="137" dur="500" fill="hold"/>
                                        <p:tgtEl>
                                          <p:spTgt spid="83"/>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74"/>
                                        </p:tgtEl>
                                        <p:attrNameLst>
                                          <p:attrName>style.visibility</p:attrName>
                                        </p:attrNameLst>
                                      </p:cBhvr>
                                      <p:to>
                                        <p:strVal val="visible"/>
                                      </p:to>
                                    </p:set>
                                    <p:anim calcmode="lin" valueType="num">
                                      <p:cBhvr additive="base">
                                        <p:cTn id="140" dur="500" fill="hold"/>
                                        <p:tgtEl>
                                          <p:spTgt spid="74"/>
                                        </p:tgtEl>
                                        <p:attrNameLst>
                                          <p:attrName>ppt_x</p:attrName>
                                        </p:attrNameLst>
                                      </p:cBhvr>
                                      <p:tavLst>
                                        <p:tav tm="0">
                                          <p:val>
                                            <p:strVal val="1+#ppt_w/2"/>
                                          </p:val>
                                        </p:tav>
                                        <p:tav tm="100000">
                                          <p:val>
                                            <p:strVal val="#ppt_x"/>
                                          </p:val>
                                        </p:tav>
                                      </p:tavLst>
                                    </p:anim>
                                    <p:anim calcmode="lin" valueType="num">
                                      <p:cBhvr additive="base">
                                        <p:cTn id="141" dur="500" fill="hold"/>
                                        <p:tgtEl>
                                          <p:spTgt spid="74"/>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0"/>
                                  </p:stCondLst>
                                  <p:childTnLst>
                                    <p:set>
                                      <p:cBhvr>
                                        <p:cTn id="143" dur="1" fill="hold">
                                          <p:stCondLst>
                                            <p:cond delay="0"/>
                                          </p:stCondLst>
                                        </p:cTn>
                                        <p:tgtEl>
                                          <p:spTgt spid="73"/>
                                        </p:tgtEl>
                                        <p:attrNameLst>
                                          <p:attrName>style.visibility</p:attrName>
                                        </p:attrNameLst>
                                      </p:cBhvr>
                                      <p:to>
                                        <p:strVal val="visible"/>
                                      </p:to>
                                    </p:set>
                                    <p:anim calcmode="lin" valueType="num">
                                      <p:cBhvr additive="base">
                                        <p:cTn id="144" dur="500" fill="hold"/>
                                        <p:tgtEl>
                                          <p:spTgt spid="73"/>
                                        </p:tgtEl>
                                        <p:attrNameLst>
                                          <p:attrName>ppt_x</p:attrName>
                                        </p:attrNameLst>
                                      </p:cBhvr>
                                      <p:tavLst>
                                        <p:tav tm="0">
                                          <p:val>
                                            <p:strVal val="1+#ppt_w/2"/>
                                          </p:val>
                                        </p:tav>
                                        <p:tav tm="100000">
                                          <p:val>
                                            <p:strVal val="#ppt_x"/>
                                          </p:val>
                                        </p:tav>
                                      </p:tavLst>
                                    </p:anim>
                                    <p:anim calcmode="lin" valueType="num">
                                      <p:cBhvr additive="base">
                                        <p:cTn id="145"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3"/>
                                        </p:tgtEl>
                                        <p:attrNameLst>
                                          <p:attrName>style.visibility</p:attrName>
                                        </p:attrNameLst>
                                      </p:cBhvr>
                                      <p:to>
                                        <p:strVal val="visible"/>
                                      </p:to>
                                    </p:set>
                                    <p:anim calcmode="lin" valueType="num">
                                      <p:cBhvr>
                                        <p:cTn id="150" dur="500" fill="hold"/>
                                        <p:tgtEl>
                                          <p:spTgt spid="3"/>
                                        </p:tgtEl>
                                        <p:attrNameLst>
                                          <p:attrName>ppt_w</p:attrName>
                                        </p:attrNameLst>
                                      </p:cBhvr>
                                      <p:tavLst>
                                        <p:tav tm="0">
                                          <p:val>
                                            <p:fltVal val="0"/>
                                          </p:val>
                                        </p:tav>
                                        <p:tav tm="100000">
                                          <p:val>
                                            <p:strVal val="#ppt_w"/>
                                          </p:val>
                                        </p:tav>
                                      </p:tavLst>
                                    </p:anim>
                                    <p:anim calcmode="lin" valueType="num">
                                      <p:cBhvr>
                                        <p:cTn id="151" dur="500" fill="hold"/>
                                        <p:tgtEl>
                                          <p:spTgt spid="3"/>
                                        </p:tgtEl>
                                        <p:attrNameLst>
                                          <p:attrName>ppt_h</p:attrName>
                                        </p:attrNameLst>
                                      </p:cBhvr>
                                      <p:tavLst>
                                        <p:tav tm="0">
                                          <p:val>
                                            <p:fltVal val="0"/>
                                          </p:val>
                                        </p:tav>
                                        <p:tav tm="100000">
                                          <p:val>
                                            <p:strVal val="#ppt_h"/>
                                          </p:val>
                                        </p:tav>
                                      </p:tavLst>
                                    </p:anim>
                                    <p:animEffect transition="in" filter="fade">
                                      <p:cBhvr>
                                        <p:cTn id="152" dur="500"/>
                                        <p:tgtEl>
                                          <p:spTgt spid="3"/>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6"/>
                                        </p:tgtEl>
                                        <p:attrNameLst>
                                          <p:attrName>style.visibility</p:attrName>
                                        </p:attrNameLst>
                                      </p:cBhvr>
                                      <p:to>
                                        <p:strVal val="visible"/>
                                      </p:to>
                                    </p:set>
                                    <p:anim calcmode="lin" valueType="num">
                                      <p:cBhvr>
                                        <p:cTn id="155" dur="500" fill="hold"/>
                                        <p:tgtEl>
                                          <p:spTgt spid="16"/>
                                        </p:tgtEl>
                                        <p:attrNameLst>
                                          <p:attrName>ppt_w</p:attrName>
                                        </p:attrNameLst>
                                      </p:cBhvr>
                                      <p:tavLst>
                                        <p:tav tm="0">
                                          <p:val>
                                            <p:fltVal val="0"/>
                                          </p:val>
                                        </p:tav>
                                        <p:tav tm="100000">
                                          <p:val>
                                            <p:strVal val="#ppt_w"/>
                                          </p:val>
                                        </p:tav>
                                      </p:tavLst>
                                    </p:anim>
                                    <p:anim calcmode="lin" valueType="num">
                                      <p:cBhvr>
                                        <p:cTn id="156" dur="500" fill="hold"/>
                                        <p:tgtEl>
                                          <p:spTgt spid="16"/>
                                        </p:tgtEl>
                                        <p:attrNameLst>
                                          <p:attrName>ppt_h</p:attrName>
                                        </p:attrNameLst>
                                      </p:cBhvr>
                                      <p:tavLst>
                                        <p:tav tm="0">
                                          <p:val>
                                            <p:fltVal val="0"/>
                                          </p:val>
                                        </p:tav>
                                        <p:tav tm="100000">
                                          <p:val>
                                            <p:strVal val="#ppt_h"/>
                                          </p:val>
                                        </p:tav>
                                      </p:tavLst>
                                    </p:anim>
                                    <p:animEffect transition="in" filter="fade">
                                      <p:cBhvr>
                                        <p:cTn id="157" dur="500"/>
                                        <p:tgtEl>
                                          <p:spTgt spid="16"/>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17"/>
                                        </p:tgtEl>
                                        <p:attrNameLst>
                                          <p:attrName>style.visibility</p:attrName>
                                        </p:attrNameLst>
                                      </p:cBhvr>
                                      <p:to>
                                        <p:strVal val="visible"/>
                                      </p:to>
                                    </p:set>
                                    <p:anim calcmode="lin" valueType="num">
                                      <p:cBhvr>
                                        <p:cTn id="160" dur="500" fill="hold"/>
                                        <p:tgtEl>
                                          <p:spTgt spid="17"/>
                                        </p:tgtEl>
                                        <p:attrNameLst>
                                          <p:attrName>ppt_w</p:attrName>
                                        </p:attrNameLst>
                                      </p:cBhvr>
                                      <p:tavLst>
                                        <p:tav tm="0">
                                          <p:val>
                                            <p:fltVal val="0"/>
                                          </p:val>
                                        </p:tav>
                                        <p:tav tm="100000">
                                          <p:val>
                                            <p:strVal val="#ppt_w"/>
                                          </p:val>
                                        </p:tav>
                                      </p:tavLst>
                                    </p:anim>
                                    <p:anim calcmode="lin" valueType="num">
                                      <p:cBhvr>
                                        <p:cTn id="161" dur="500" fill="hold"/>
                                        <p:tgtEl>
                                          <p:spTgt spid="17"/>
                                        </p:tgtEl>
                                        <p:attrNameLst>
                                          <p:attrName>ppt_h</p:attrName>
                                        </p:attrNameLst>
                                      </p:cBhvr>
                                      <p:tavLst>
                                        <p:tav tm="0">
                                          <p:val>
                                            <p:fltVal val="0"/>
                                          </p:val>
                                        </p:tav>
                                        <p:tav tm="100000">
                                          <p:val>
                                            <p:strVal val="#ppt_h"/>
                                          </p:val>
                                        </p:tav>
                                      </p:tavLst>
                                    </p:anim>
                                    <p:animEffect transition="in" filter="fade">
                                      <p:cBhvr>
                                        <p:cTn id="162" dur="500"/>
                                        <p:tgtEl>
                                          <p:spTgt spid="17"/>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19"/>
                                        </p:tgtEl>
                                        <p:attrNameLst>
                                          <p:attrName>style.visibility</p:attrName>
                                        </p:attrNameLst>
                                      </p:cBhvr>
                                      <p:to>
                                        <p:strVal val="visible"/>
                                      </p:to>
                                    </p:set>
                                    <p:anim calcmode="lin" valueType="num">
                                      <p:cBhvr>
                                        <p:cTn id="170" dur="500" fill="hold"/>
                                        <p:tgtEl>
                                          <p:spTgt spid="19"/>
                                        </p:tgtEl>
                                        <p:attrNameLst>
                                          <p:attrName>ppt_w</p:attrName>
                                        </p:attrNameLst>
                                      </p:cBhvr>
                                      <p:tavLst>
                                        <p:tav tm="0">
                                          <p:val>
                                            <p:fltVal val="0"/>
                                          </p:val>
                                        </p:tav>
                                        <p:tav tm="100000">
                                          <p:val>
                                            <p:strVal val="#ppt_w"/>
                                          </p:val>
                                        </p:tav>
                                      </p:tavLst>
                                    </p:anim>
                                    <p:anim calcmode="lin" valueType="num">
                                      <p:cBhvr>
                                        <p:cTn id="171" dur="500" fill="hold"/>
                                        <p:tgtEl>
                                          <p:spTgt spid="19"/>
                                        </p:tgtEl>
                                        <p:attrNameLst>
                                          <p:attrName>ppt_h</p:attrName>
                                        </p:attrNameLst>
                                      </p:cBhvr>
                                      <p:tavLst>
                                        <p:tav tm="0">
                                          <p:val>
                                            <p:fltVal val="0"/>
                                          </p:val>
                                        </p:tav>
                                        <p:tav tm="100000">
                                          <p:val>
                                            <p:strVal val="#ppt_h"/>
                                          </p:val>
                                        </p:tav>
                                      </p:tavLst>
                                    </p:anim>
                                    <p:animEffect transition="in" filter="fade">
                                      <p:cBhvr>
                                        <p:cTn id="172" dur="500"/>
                                        <p:tgtEl>
                                          <p:spTgt spid="19"/>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26"/>
                                        </p:tgtEl>
                                        <p:attrNameLst>
                                          <p:attrName>style.visibility</p:attrName>
                                        </p:attrNameLst>
                                      </p:cBhvr>
                                      <p:to>
                                        <p:strVal val="visible"/>
                                      </p:to>
                                    </p:set>
                                    <p:anim calcmode="lin" valueType="num">
                                      <p:cBhvr>
                                        <p:cTn id="175" dur="500" fill="hold"/>
                                        <p:tgtEl>
                                          <p:spTgt spid="26"/>
                                        </p:tgtEl>
                                        <p:attrNameLst>
                                          <p:attrName>ppt_w</p:attrName>
                                        </p:attrNameLst>
                                      </p:cBhvr>
                                      <p:tavLst>
                                        <p:tav tm="0">
                                          <p:val>
                                            <p:fltVal val="0"/>
                                          </p:val>
                                        </p:tav>
                                        <p:tav tm="100000">
                                          <p:val>
                                            <p:strVal val="#ppt_w"/>
                                          </p:val>
                                        </p:tav>
                                      </p:tavLst>
                                    </p:anim>
                                    <p:anim calcmode="lin" valueType="num">
                                      <p:cBhvr>
                                        <p:cTn id="176" dur="500" fill="hold"/>
                                        <p:tgtEl>
                                          <p:spTgt spid="26"/>
                                        </p:tgtEl>
                                        <p:attrNameLst>
                                          <p:attrName>ppt_h</p:attrName>
                                        </p:attrNameLst>
                                      </p:cBhvr>
                                      <p:tavLst>
                                        <p:tav tm="0">
                                          <p:val>
                                            <p:fltVal val="0"/>
                                          </p:val>
                                        </p:tav>
                                        <p:tav tm="100000">
                                          <p:val>
                                            <p:strVal val="#ppt_h"/>
                                          </p:val>
                                        </p:tav>
                                      </p:tavLst>
                                    </p:anim>
                                    <p:animEffect transition="in" filter="fade">
                                      <p:cBhvr>
                                        <p:cTn id="1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7" grpId="0" animBg="1"/>
      <p:bldP spid="58" grpId="0" animBg="1"/>
      <p:bldP spid="60" grpId="0" animBg="1"/>
      <p:bldP spid="61" grpId="0" animBg="1"/>
      <p:bldP spid="64" grpId="0" animBg="1"/>
      <p:bldP spid="65" grpId="0" animBg="1"/>
      <p:bldP spid="67" grpId="0" animBg="1"/>
      <p:bldP spid="68" grpId="0" animBg="1"/>
      <p:bldP spid="70" grpId="0" animBg="1"/>
      <p:bldP spid="71" grpId="0" animBg="1"/>
      <p:bldP spid="73" grpId="0" animBg="1"/>
      <p:bldP spid="74" grpId="0" animBg="1"/>
      <p:bldP spid="16" grpId="0" animBg="1"/>
      <p:bldP spid="17" grpId="0" animBg="1"/>
      <p:bldP spid="18" grpId="0" animBg="1"/>
      <p:bldP spid="19" grpId="0" animBg="1"/>
      <p:bldP spid="26" grpId="0" animBg="1"/>
      <p:bldP spid="45" grpId="0" animBg="1"/>
      <p:bldP spid="55" grpId="0" animBg="1"/>
      <p:bldP spid="56" grpId="0" animBg="1"/>
      <p:bldP spid="59" grpId="0" animBg="1"/>
      <p:bldP spid="63" grpId="0" animBg="1"/>
      <p:bldP spid="76" grpId="0" animBg="1"/>
      <p:bldP spid="43" grpId="0" animBg="1"/>
      <p:bldP spid="78" grpId="0" animBg="1"/>
      <p:bldP spid="79" grpId="0" animBg="1"/>
      <p:bldP spid="80" grpId="0" animBg="1"/>
      <p:bldP spid="81" grpId="0" animBg="1"/>
      <p:bldP spid="82" grpId="0" animBg="1"/>
      <p:bldP spid="83" grpId="0" animBg="1"/>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3 Rectángulo"/>
          <p:cNvSpPr/>
          <p:nvPr/>
        </p:nvSpPr>
        <p:spPr>
          <a:xfrm>
            <a:off x="6096000" y="1268760"/>
            <a:ext cx="3600400" cy="432048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Rectángulo"/>
          <p:cNvSpPr/>
          <p:nvPr/>
        </p:nvSpPr>
        <p:spPr>
          <a:xfrm>
            <a:off x="2495599" y="1268760"/>
            <a:ext cx="3600400" cy="4320480"/>
          </a:xfrm>
          <a:prstGeom prst="rect">
            <a:avLst/>
          </a:prstGeom>
          <a:solidFill>
            <a:srgbClr val="FFCC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Marcador de texto"/>
          <p:cNvSpPr>
            <a:spLocks noGrp="1"/>
          </p:cNvSpPr>
          <p:nvPr>
            <p:ph type="body" idx="1"/>
          </p:nvPr>
        </p:nvSpPr>
        <p:spPr>
          <a:xfrm>
            <a:off x="6734356" y="2708920"/>
            <a:ext cx="2323689" cy="322332"/>
          </a:xfrm>
        </p:spPr>
        <p:txBody>
          <a:bodyPr>
            <a:normAutofit fontScale="85000" lnSpcReduction="20000"/>
          </a:bodyPr>
          <a:lstStyle/>
          <a:p>
            <a:pPr algn="ctr"/>
            <a:r>
              <a:rPr lang="es-CL" dirty="0" smtClean="0">
                <a:solidFill>
                  <a:schemeClr val="bg1"/>
                </a:solidFill>
              </a:rPr>
              <a:t>Universidad de Talca</a:t>
            </a:r>
            <a:endParaRPr lang="es-CL" dirty="0">
              <a:solidFill>
                <a:schemeClr val="bg1"/>
              </a:solidFill>
            </a:endParaRPr>
          </a:p>
        </p:txBody>
      </p:sp>
      <p:sp>
        <p:nvSpPr>
          <p:cNvPr id="2" name="1 Título"/>
          <p:cNvSpPr>
            <a:spLocks noGrp="1"/>
          </p:cNvSpPr>
          <p:nvPr>
            <p:ph type="title"/>
          </p:nvPr>
        </p:nvSpPr>
        <p:spPr>
          <a:xfrm>
            <a:off x="6096155" y="1988840"/>
            <a:ext cx="3600246" cy="792088"/>
          </a:xfrm>
        </p:spPr>
        <p:txBody>
          <a:bodyPr>
            <a:noAutofit/>
          </a:bodyPr>
          <a:lstStyle/>
          <a:p>
            <a:pPr algn="ctr"/>
            <a:r>
              <a:rPr lang="es-CL" sz="2000" dirty="0"/>
              <a:t>HISTORIA </a:t>
            </a:r>
            <a:r>
              <a:rPr lang="es-CL" sz="2000" dirty="0" smtClean="0"/>
              <a:t>DE LA </a:t>
            </a:r>
            <a:br>
              <a:rPr lang="es-CL" sz="2000" dirty="0" smtClean="0"/>
            </a:br>
            <a:r>
              <a:rPr lang="es-CL" sz="2000" dirty="0" smtClean="0"/>
              <a:t>PLANIFICACIÓN </a:t>
            </a:r>
            <a:r>
              <a:rPr lang="es-CL" sz="2000" dirty="0"/>
              <a:t>ESTRATÉGICA</a:t>
            </a:r>
          </a:p>
        </p:txBody>
      </p:sp>
      <p:cxnSp>
        <p:nvCxnSpPr>
          <p:cNvPr id="8" name="7 Conector recto"/>
          <p:cNvCxnSpPr/>
          <p:nvPr/>
        </p:nvCxnSpPr>
        <p:spPr>
          <a:xfrm>
            <a:off x="6312024" y="2708920"/>
            <a:ext cx="3096344"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5" name="4 CuadroTexto"/>
          <p:cNvSpPr txBox="1"/>
          <p:nvPr/>
        </p:nvSpPr>
        <p:spPr>
          <a:xfrm>
            <a:off x="6456040" y="3645024"/>
            <a:ext cx="3096344" cy="923330"/>
          </a:xfrm>
          <a:prstGeom prst="rect">
            <a:avLst/>
          </a:prstGeom>
          <a:noFill/>
        </p:spPr>
        <p:txBody>
          <a:bodyPr wrap="square" rtlCol="0">
            <a:spAutoFit/>
          </a:bodyPr>
          <a:lstStyle/>
          <a:p>
            <a:r>
              <a:rPr lang="es-CL" dirty="0"/>
              <a:t>El primer proceso de Planificación Estratégica institucional comienza en 1997 </a:t>
            </a:r>
          </a:p>
        </p:txBody>
      </p:sp>
    </p:spTree>
    <p:extLst>
      <p:ext uri="{BB962C8B-B14F-4D97-AF65-F5344CB8AC3E}">
        <p14:creationId xmlns:p14="http://schemas.microsoft.com/office/powerpoint/2010/main" val="2560451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build="p"/>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ángulo 2"/>
          <p:cNvSpPr/>
          <p:nvPr/>
        </p:nvSpPr>
        <p:spPr>
          <a:xfrm>
            <a:off x="1343472" y="260648"/>
            <a:ext cx="9361040" cy="6336704"/>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2024906" y="260648"/>
            <a:ext cx="8229600" cy="1143000"/>
          </a:xfrm>
        </p:spPr>
        <p:txBody>
          <a:bodyPr>
            <a:normAutofit/>
          </a:bodyPr>
          <a:lstStyle/>
          <a:p>
            <a:pPr defTabSz="912056">
              <a:lnSpc>
                <a:spcPts val="2960"/>
              </a:lnSpc>
              <a:tabLst>
                <a:tab pos="1371600" algn="l"/>
              </a:tabLst>
            </a:pPr>
            <a:r>
              <a:rPr lang="es-CL" sz="2000" b="1" dirty="0"/>
              <a:t>HISTORIA DE LA PLANIFICACION ESTRATÉGICA</a:t>
            </a:r>
            <a:r>
              <a:rPr lang="es-CL" sz="2000" b="1" dirty="0">
                <a:solidFill>
                  <a:srgbClr val="C00000"/>
                </a:solidFill>
              </a:rPr>
              <a:t/>
            </a:r>
            <a:br>
              <a:rPr lang="es-CL" sz="2000" b="1" dirty="0">
                <a:solidFill>
                  <a:srgbClr val="C00000"/>
                </a:solidFill>
              </a:rPr>
            </a:br>
            <a:r>
              <a:rPr lang="es-CL" sz="2000" b="1" dirty="0">
                <a:solidFill>
                  <a:srgbClr val="C00000"/>
                </a:solidFill>
              </a:rPr>
              <a:t>CARACTERÍSTICAS INSTITUCIONALES</a:t>
            </a:r>
          </a:p>
        </p:txBody>
      </p:sp>
      <p:sp>
        <p:nvSpPr>
          <p:cNvPr id="4" name="3 Marcador de contenido"/>
          <p:cNvSpPr>
            <a:spLocks noGrp="1"/>
          </p:cNvSpPr>
          <p:nvPr>
            <p:ph idx="1"/>
          </p:nvPr>
        </p:nvSpPr>
        <p:spPr>
          <a:xfrm>
            <a:off x="1886485" y="1484784"/>
            <a:ext cx="2740780" cy="432048"/>
          </a:xfrm>
        </p:spPr>
        <p:txBody>
          <a:bodyPr>
            <a:normAutofit lnSpcReduction="10000"/>
          </a:bodyPr>
          <a:lstStyle/>
          <a:p>
            <a:pPr marL="0" indent="0">
              <a:lnSpc>
                <a:spcPct val="120000"/>
              </a:lnSpc>
              <a:spcBef>
                <a:spcPts val="0"/>
              </a:spcBef>
              <a:buNone/>
            </a:pPr>
            <a:r>
              <a:rPr lang="es-CL" sz="2000" dirty="0">
                <a:solidFill>
                  <a:schemeClr val="tx1">
                    <a:lumMod val="75000"/>
                    <a:lumOff val="25000"/>
                  </a:schemeClr>
                </a:solidFill>
                <a:cs typeface="Arial" pitchFamily="34" charset="0"/>
              </a:rPr>
              <a:t>En la Universidad de Talca:</a:t>
            </a:r>
          </a:p>
        </p:txBody>
      </p:sp>
      <p:sp>
        <p:nvSpPr>
          <p:cNvPr id="35" name="34 Rectángulo"/>
          <p:cNvSpPr/>
          <p:nvPr/>
        </p:nvSpPr>
        <p:spPr>
          <a:xfrm rot="18060000">
            <a:off x="5287520" y="3451406"/>
            <a:ext cx="4421005" cy="792000"/>
          </a:xfrm>
          <a:prstGeom prst="rect">
            <a:avLst/>
          </a:prstGeom>
          <a:gradFill flip="none" rotWithShape="1">
            <a:gsLst>
              <a:gs pos="0">
                <a:schemeClr val="bg1">
                  <a:lumMod val="85000"/>
                </a:schemeClr>
              </a:gs>
              <a:gs pos="6000">
                <a:srgbClr val="E8E8E8"/>
              </a:gs>
              <a:gs pos="100000">
                <a:schemeClr val="bg1">
                  <a:shade val="100000"/>
                  <a:satMod val="11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37 Rectángulo"/>
          <p:cNvSpPr/>
          <p:nvPr/>
        </p:nvSpPr>
        <p:spPr>
          <a:xfrm rot="18060000">
            <a:off x="6313032" y="3785741"/>
            <a:ext cx="3815777" cy="792000"/>
          </a:xfrm>
          <a:prstGeom prst="rect">
            <a:avLst/>
          </a:prstGeom>
          <a:gradFill flip="none" rotWithShape="1">
            <a:gsLst>
              <a:gs pos="0">
                <a:schemeClr val="bg1">
                  <a:lumMod val="85000"/>
                </a:schemeClr>
              </a:gs>
              <a:gs pos="6000">
                <a:srgbClr val="E8E8E8"/>
              </a:gs>
              <a:gs pos="100000">
                <a:schemeClr val="bg1">
                  <a:shade val="100000"/>
                  <a:satMod val="11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39 Rectángulo"/>
          <p:cNvSpPr/>
          <p:nvPr/>
        </p:nvSpPr>
        <p:spPr>
          <a:xfrm rot="18060000">
            <a:off x="7357776" y="4027102"/>
            <a:ext cx="3198453" cy="792000"/>
          </a:xfrm>
          <a:prstGeom prst="rect">
            <a:avLst/>
          </a:prstGeom>
          <a:gradFill flip="none" rotWithShape="1">
            <a:gsLst>
              <a:gs pos="0">
                <a:schemeClr val="bg1">
                  <a:lumMod val="85000"/>
                </a:schemeClr>
              </a:gs>
              <a:gs pos="6000">
                <a:srgbClr val="E8E8E8"/>
              </a:gs>
              <a:gs pos="100000">
                <a:schemeClr val="bg1">
                  <a:shade val="100000"/>
                  <a:satMod val="11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41 Rectángulo"/>
          <p:cNvSpPr/>
          <p:nvPr/>
        </p:nvSpPr>
        <p:spPr>
          <a:xfrm rot="18060000">
            <a:off x="8421332" y="4337053"/>
            <a:ext cx="2478622" cy="792000"/>
          </a:xfrm>
          <a:prstGeom prst="rect">
            <a:avLst/>
          </a:prstGeom>
          <a:gradFill flip="none" rotWithShape="1">
            <a:gsLst>
              <a:gs pos="0">
                <a:schemeClr val="bg1">
                  <a:lumMod val="85000"/>
                </a:schemeClr>
              </a:gs>
              <a:gs pos="6000">
                <a:srgbClr val="E8E8E8"/>
              </a:gs>
              <a:gs pos="100000">
                <a:schemeClr val="bg1">
                  <a:shade val="100000"/>
                  <a:satMod val="11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21 Rectángulo"/>
          <p:cNvSpPr/>
          <p:nvPr/>
        </p:nvSpPr>
        <p:spPr>
          <a:xfrm>
            <a:off x="1992427" y="1988841"/>
            <a:ext cx="6142945" cy="800525"/>
          </a:xfrm>
          <a:custGeom>
            <a:avLst/>
            <a:gdLst/>
            <a:ahLst/>
            <a:cxnLst/>
            <a:rect l="l" t="t" r="r" b="b"/>
            <a:pathLst>
              <a:path w="6142945" h="800525">
                <a:moveTo>
                  <a:pt x="0" y="0"/>
                </a:moveTo>
                <a:lnTo>
                  <a:pt x="6070020" y="0"/>
                </a:lnTo>
                <a:lnTo>
                  <a:pt x="6106483" y="0"/>
                </a:lnTo>
                <a:lnTo>
                  <a:pt x="6142945" y="0"/>
                </a:lnTo>
                <a:lnTo>
                  <a:pt x="6142945" y="6538"/>
                </a:lnTo>
                <a:lnTo>
                  <a:pt x="5665869" y="800525"/>
                </a:lnTo>
                <a:lnTo>
                  <a:pt x="5589016" y="800525"/>
                </a:lnTo>
                <a:lnTo>
                  <a:pt x="5589015" y="800525"/>
                </a:lnTo>
                <a:lnTo>
                  <a:pt x="0" y="800525"/>
                </a:lnTo>
                <a:close/>
              </a:path>
            </a:pathLst>
          </a:custGeom>
          <a:gradFill flip="none" rotWithShape="1">
            <a:gsLst>
              <a:gs pos="0">
                <a:srgbClr val="05A9CC">
                  <a:tint val="66000"/>
                  <a:satMod val="160000"/>
                </a:srgbClr>
              </a:gs>
              <a:gs pos="50000">
                <a:srgbClr val="05A9CC">
                  <a:tint val="44500"/>
                  <a:satMod val="160000"/>
                </a:srgbClr>
              </a:gs>
              <a:gs pos="100000">
                <a:srgbClr val="05A9CC">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1512000" rtlCol="0" anchor="ctr"/>
          <a:lstStyle/>
          <a:p>
            <a:pPr marL="715963" indent="-285750">
              <a:lnSpc>
                <a:spcPct val="120000"/>
              </a:lnSpc>
              <a:buFont typeface="Arial" panose="020B0604020202020204" pitchFamily="34" charset="0"/>
              <a:buChar char="•"/>
            </a:pPr>
            <a:r>
              <a:rPr lang="es-CL" dirty="0">
                <a:solidFill>
                  <a:prstClr val="black">
                    <a:lumMod val="75000"/>
                    <a:lumOff val="25000"/>
                  </a:prstClr>
                </a:solidFill>
                <a:cs typeface="Arial" pitchFamily="34" charset="0"/>
              </a:rPr>
              <a:t>Existe una cultura de planificación estratégica formal desde 1997</a:t>
            </a:r>
          </a:p>
        </p:txBody>
      </p:sp>
      <p:sp>
        <p:nvSpPr>
          <p:cNvPr id="20" name="5 Rectángulo"/>
          <p:cNvSpPr/>
          <p:nvPr/>
        </p:nvSpPr>
        <p:spPr>
          <a:xfrm>
            <a:off x="1994364" y="2809209"/>
            <a:ext cx="6578287" cy="792000"/>
          </a:xfrm>
          <a:custGeom>
            <a:avLst/>
            <a:gdLst/>
            <a:ahLst/>
            <a:cxnLst/>
            <a:rect l="l" t="t" r="r" b="b"/>
            <a:pathLst>
              <a:path w="6578287" h="792000">
                <a:moveTo>
                  <a:pt x="0" y="0"/>
                </a:moveTo>
                <a:lnTo>
                  <a:pt x="6578287" y="0"/>
                </a:lnTo>
                <a:lnTo>
                  <a:pt x="6133889" y="739603"/>
                </a:lnTo>
                <a:lnTo>
                  <a:pt x="6086220" y="792000"/>
                </a:lnTo>
                <a:lnTo>
                  <a:pt x="0" y="792000"/>
                </a:lnTo>
                <a:close/>
              </a:path>
            </a:pathLst>
          </a:custGeom>
          <a:gradFill flip="none" rotWithShape="1">
            <a:gsLst>
              <a:gs pos="0">
                <a:srgbClr val="508C99">
                  <a:tint val="66000"/>
                  <a:satMod val="160000"/>
                </a:srgbClr>
              </a:gs>
              <a:gs pos="50000">
                <a:srgbClr val="508C99">
                  <a:tint val="44500"/>
                  <a:satMod val="160000"/>
                </a:srgbClr>
              </a:gs>
              <a:gs pos="100000">
                <a:srgbClr val="508C99">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Ins="2160000" rtlCol="0" anchor="ctr"/>
          <a:lstStyle/>
          <a:p>
            <a:pPr marL="715963" indent="-285750">
              <a:lnSpc>
                <a:spcPct val="120000"/>
              </a:lnSpc>
              <a:buFont typeface="Arial" panose="020B0604020202020204" pitchFamily="34" charset="0"/>
              <a:buChar char="•"/>
            </a:pPr>
            <a:r>
              <a:rPr lang="es-CL" dirty="0">
                <a:solidFill>
                  <a:prstClr val="black">
                    <a:lumMod val="75000"/>
                    <a:lumOff val="25000"/>
                  </a:prstClr>
                </a:solidFill>
                <a:cs typeface="Arial" pitchFamily="34" charset="0"/>
              </a:rPr>
              <a:t>Existe una cultura de evaluación permanente</a:t>
            </a:r>
          </a:p>
        </p:txBody>
      </p:sp>
      <p:sp>
        <p:nvSpPr>
          <p:cNvPr id="22" name="5 Rectángulo"/>
          <p:cNvSpPr/>
          <p:nvPr/>
        </p:nvSpPr>
        <p:spPr>
          <a:xfrm>
            <a:off x="1992688" y="3616831"/>
            <a:ext cx="6977550" cy="792000"/>
          </a:xfrm>
          <a:custGeom>
            <a:avLst/>
            <a:gdLst/>
            <a:ahLst/>
            <a:cxnLst/>
            <a:rect l="l" t="t" r="r" b="b"/>
            <a:pathLst>
              <a:path w="6977550" h="792000">
                <a:moveTo>
                  <a:pt x="0" y="0"/>
                </a:moveTo>
                <a:lnTo>
                  <a:pt x="6977550" y="0"/>
                </a:lnTo>
                <a:lnTo>
                  <a:pt x="6501668" y="792000"/>
                </a:lnTo>
                <a:lnTo>
                  <a:pt x="0" y="792000"/>
                </a:lnTo>
                <a:close/>
              </a:path>
            </a:pathLst>
          </a:custGeom>
          <a:gradFill flip="none" rotWithShape="1">
            <a:gsLst>
              <a:gs pos="0">
                <a:srgbClr val="20FFAB">
                  <a:tint val="66000"/>
                  <a:satMod val="160000"/>
                </a:srgbClr>
              </a:gs>
              <a:gs pos="50000">
                <a:srgbClr val="20FFAB">
                  <a:tint val="44500"/>
                  <a:satMod val="160000"/>
                </a:srgbClr>
              </a:gs>
              <a:gs pos="100000">
                <a:srgbClr val="20FFAB">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Ins="2160000" rtlCol="0" anchor="ctr"/>
          <a:lstStyle/>
          <a:p>
            <a:pPr marL="715963" indent="-285750">
              <a:lnSpc>
                <a:spcPct val="120000"/>
              </a:lnSpc>
              <a:buFont typeface="Arial" panose="020B0604020202020204" pitchFamily="34" charset="0"/>
              <a:buChar char="•"/>
            </a:pPr>
            <a:r>
              <a:rPr lang="es-CL" dirty="0">
                <a:solidFill>
                  <a:prstClr val="black">
                    <a:lumMod val="75000"/>
                    <a:lumOff val="25000"/>
                  </a:prstClr>
                </a:solidFill>
                <a:cs typeface="Arial" pitchFamily="34" charset="0"/>
              </a:rPr>
              <a:t>Existe una cultura participativa para el desarrollo e implementación de la estrategia</a:t>
            </a:r>
          </a:p>
        </p:txBody>
      </p:sp>
      <p:sp>
        <p:nvSpPr>
          <p:cNvPr id="23" name="5 Rectángulo"/>
          <p:cNvSpPr/>
          <p:nvPr/>
        </p:nvSpPr>
        <p:spPr>
          <a:xfrm>
            <a:off x="1991544" y="4437200"/>
            <a:ext cx="7380424" cy="792000"/>
          </a:xfrm>
          <a:custGeom>
            <a:avLst/>
            <a:gdLst/>
            <a:ahLst/>
            <a:cxnLst/>
            <a:rect l="l" t="t" r="r" b="b"/>
            <a:pathLst>
              <a:path w="7380424" h="792000">
                <a:moveTo>
                  <a:pt x="0" y="0"/>
                </a:moveTo>
                <a:lnTo>
                  <a:pt x="7380424" y="0"/>
                </a:lnTo>
                <a:lnTo>
                  <a:pt x="6904543" y="792000"/>
                </a:lnTo>
                <a:lnTo>
                  <a:pt x="0" y="792000"/>
                </a:lnTo>
                <a:close/>
              </a:path>
            </a:pathLst>
          </a:custGeom>
          <a:gradFill flip="none" rotWithShape="1">
            <a:gsLst>
              <a:gs pos="0">
                <a:srgbClr val="FF332D">
                  <a:tint val="66000"/>
                  <a:satMod val="160000"/>
                </a:srgbClr>
              </a:gs>
              <a:gs pos="50000">
                <a:srgbClr val="FF332D">
                  <a:tint val="44500"/>
                  <a:satMod val="160000"/>
                </a:srgbClr>
              </a:gs>
              <a:gs pos="100000">
                <a:srgbClr val="FF332D">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Ins="2160000" rtlCol="0" anchor="ctr"/>
          <a:lstStyle/>
          <a:p>
            <a:pPr marL="715963" indent="-285750">
              <a:lnSpc>
                <a:spcPct val="120000"/>
              </a:lnSpc>
              <a:buFont typeface="Arial" panose="020B0604020202020204" pitchFamily="34" charset="0"/>
              <a:buChar char="•"/>
            </a:pPr>
            <a:r>
              <a:rPr lang="es-CL" dirty="0">
                <a:solidFill>
                  <a:prstClr val="black">
                    <a:lumMod val="75000"/>
                    <a:lumOff val="25000"/>
                  </a:prstClr>
                </a:solidFill>
                <a:cs typeface="Arial" pitchFamily="34" charset="0"/>
              </a:rPr>
              <a:t>Existe un estilo de liderazgo que incentiva una gestión profesional</a:t>
            </a:r>
          </a:p>
        </p:txBody>
      </p:sp>
      <p:sp>
        <p:nvSpPr>
          <p:cNvPr id="5" name="AutoShape 2" descr="Number one in a circle free ico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996" y="2115381"/>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2224" y="2924944"/>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6758" y="3742831"/>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5953" y="4563200"/>
            <a:ext cx="540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81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101"/>
                                        </p:tgtEl>
                                        <p:attrNameLst>
                                          <p:attrName>style.visibility</p:attrName>
                                        </p:attrNameLst>
                                      </p:cBhvr>
                                      <p:to>
                                        <p:strVal val="visible"/>
                                      </p:to>
                                    </p:set>
                                    <p:anim calcmode="lin" valueType="num">
                                      <p:cBhvr additive="base">
                                        <p:cTn id="45" dur="500" fill="hold"/>
                                        <p:tgtEl>
                                          <p:spTgt spid="4101"/>
                                        </p:tgtEl>
                                        <p:attrNameLst>
                                          <p:attrName>ppt_x</p:attrName>
                                        </p:attrNameLst>
                                      </p:cBhvr>
                                      <p:tavLst>
                                        <p:tav tm="0">
                                          <p:val>
                                            <p:strVal val="0-#ppt_w/2"/>
                                          </p:val>
                                        </p:tav>
                                        <p:tav tm="100000">
                                          <p:val>
                                            <p:strVal val="#ppt_x"/>
                                          </p:val>
                                        </p:tav>
                                      </p:tavLst>
                                    </p:anim>
                                    <p:anim calcmode="lin" valueType="num">
                                      <p:cBhvr additive="base">
                                        <p:cTn id="46"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102"/>
                                        </p:tgtEl>
                                        <p:attrNameLst>
                                          <p:attrName>style.visibility</p:attrName>
                                        </p:attrNameLst>
                                      </p:cBhvr>
                                      <p:to>
                                        <p:strVal val="visible"/>
                                      </p:to>
                                    </p:set>
                                    <p:anim calcmode="lin" valueType="num">
                                      <p:cBhvr additive="base">
                                        <p:cTn id="55" dur="500" fill="hold"/>
                                        <p:tgtEl>
                                          <p:spTgt spid="4102"/>
                                        </p:tgtEl>
                                        <p:attrNameLst>
                                          <p:attrName>ppt_x</p:attrName>
                                        </p:attrNameLst>
                                      </p:cBhvr>
                                      <p:tavLst>
                                        <p:tav tm="0">
                                          <p:val>
                                            <p:strVal val="0-#ppt_w/2"/>
                                          </p:val>
                                        </p:tav>
                                        <p:tav tm="100000">
                                          <p:val>
                                            <p:strVal val="#ppt_x"/>
                                          </p:val>
                                        </p:tav>
                                      </p:tavLst>
                                    </p:anim>
                                    <p:anim calcmode="lin" valueType="num">
                                      <p:cBhvr additive="base">
                                        <p:cTn id="56"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4103"/>
                                        </p:tgtEl>
                                        <p:attrNameLst>
                                          <p:attrName>style.visibility</p:attrName>
                                        </p:attrNameLst>
                                      </p:cBhvr>
                                      <p:to>
                                        <p:strVal val="visible"/>
                                      </p:to>
                                    </p:set>
                                    <p:anim calcmode="lin" valueType="num">
                                      <p:cBhvr additive="base">
                                        <p:cTn id="65" dur="500" fill="hold"/>
                                        <p:tgtEl>
                                          <p:spTgt spid="4103"/>
                                        </p:tgtEl>
                                        <p:attrNameLst>
                                          <p:attrName>ppt_x</p:attrName>
                                        </p:attrNameLst>
                                      </p:cBhvr>
                                      <p:tavLst>
                                        <p:tav tm="0">
                                          <p:val>
                                            <p:strVal val="0-#ppt_w/2"/>
                                          </p:val>
                                        </p:tav>
                                        <p:tav tm="100000">
                                          <p:val>
                                            <p:strVal val="#ppt_x"/>
                                          </p:val>
                                        </p:tav>
                                      </p:tavLst>
                                    </p:anim>
                                    <p:anim calcmode="lin" valueType="num">
                                      <p:cBhvr additive="base">
                                        <p:cTn id="66"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0-#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4104"/>
                                        </p:tgtEl>
                                        <p:attrNameLst>
                                          <p:attrName>style.visibility</p:attrName>
                                        </p:attrNameLst>
                                      </p:cBhvr>
                                      <p:to>
                                        <p:strVal val="visible"/>
                                      </p:to>
                                    </p:set>
                                    <p:anim calcmode="lin" valueType="num">
                                      <p:cBhvr additive="base">
                                        <p:cTn id="75" dur="500" fill="hold"/>
                                        <p:tgtEl>
                                          <p:spTgt spid="4104"/>
                                        </p:tgtEl>
                                        <p:attrNameLst>
                                          <p:attrName>ppt_x</p:attrName>
                                        </p:attrNameLst>
                                      </p:cBhvr>
                                      <p:tavLst>
                                        <p:tav tm="0">
                                          <p:val>
                                            <p:strVal val="0-#ppt_w/2"/>
                                          </p:val>
                                        </p:tav>
                                        <p:tav tm="100000">
                                          <p:val>
                                            <p:strVal val="#ppt_x"/>
                                          </p:val>
                                        </p:tav>
                                      </p:tavLst>
                                    </p:anim>
                                    <p:anim calcmode="lin" valueType="num">
                                      <p:cBhvr additive="base">
                                        <p:cTn id="76"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build="p"/>
      <p:bldP spid="35" grpId="0" animBg="1"/>
      <p:bldP spid="38" grpId="0" animBg="1"/>
      <p:bldP spid="40" grpId="0" animBg="1"/>
      <p:bldP spid="42" grpId="0" animBg="1"/>
      <p:bldP spid="19" grpId="0" animBg="1"/>
      <p:bldP spid="20"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2" name="21 Diagrama"/>
          <p:cNvGraphicFramePr/>
          <p:nvPr>
            <p:extLst>
              <p:ext uri="{D42A27DB-BD31-4B8C-83A1-F6EECF244321}">
                <p14:modId xmlns:p14="http://schemas.microsoft.com/office/powerpoint/2010/main" val="1871349803"/>
              </p:ext>
            </p:extLst>
          </p:nvPr>
        </p:nvGraphicFramePr>
        <p:xfrm>
          <a:off x="1981200" y="908720"/>
          <a:ext cx="830458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1 Título"/>
          <p:cNvSpPr txBox="1">
            <a:spLocks/>
          </p:cNvSpPr>
          <p:nvPr/>
        </p:nvSpPr>
        <p:spPr>
          <a:xfrm>
            <a:off x="1981200" y="227503"/>
            <a:ext cx="8229600" cy="1143000"/>
          </a:xfrm>
          <a:prstGeom prst="rect">
            <a:avLst/>
          </a:prstGeom>
          <a:solidFill>
            <a:schemeClr val="bg1">
              <a:alpha val="68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056">
              <a:lnSpc>
                <a:spcPct val="120000"/>
              </a:lnSpc>
              <a:tabLst>
                <a:tab pos="1371600" algn="l"/>
              </a:tabLst>
            </a:pPr>
            <a:r>
              <a:rPr lang="es-ES" sz="2000" b="1" dirty="0"/>
              <a:t>HISTORIA DE LA PLANIFICACION ESTRATÉGICA</a:t>
            </a:r>
          </a:p>
          <a:p>
            <a:pPr defTabSz="912056">
              <a:lnSpc>
                <a:spcPct val="120000"/>
              </a:lnSpc>
              <a:tabLst>
                <a:tab pos="1371600" algn="l"/>
              </a:tabLst>
            </a:pPr>
            <a:r>
              <a:rPr lang="es-ES" sz="2000" b="1" dirty="0">
                <a:solidFill>
                  <a:srgbClr val="C00000"/>
                </a:solidFill>
              </a:rPr>
              <a:t> UNIVERSIDAD DE TALCA</a:t>
            </a:r>
            <a:endParaRPr lang="es-CL" sz="2000" b="1" dirty="0">
              <a:solidFill>
                <a:srgbClr val="C00000"/>
              </a:solidFill>
            </a:endParaRPr>
          </a:p>
        </p:txBody>
      </p:sp>
      <p:sp>
        <p:nvSpPr>
          <p:cNvPr id="8" name="7 Rectángulo"/>
          <p:cNvSpPr/>
          <p:nvPr/>
        </p:nvSpPr>
        <p:spPr>
          <a:xfrm>
            <a:off x="1633465" y="1415596"/>
            <a:ext cx="1935749" cy="4527847"/>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L" dirty="0">
                <a:solidFill>
                  <a:schemeClr val="bg1">
                    <a:lumMod val="50000"/>
                  </a:schemeClr>
                </a:solidFill>
              </a:rPr>
              <a:t>INICIO</a:t>
            </a: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marL="171450" indent="-171450" algn="just">
              <a:buFont typeface="Arial" panose="020B0604020202020204" pitchFamily="34" charset="0"/>
              <a:buChar char="•"/>
            </a:pPr>
            <a:endParaRPr lang="es-CL" sz="1200" dirty="0">
              <a:solidFill>
                <a:schemeClr val="tx1"/>
              </a:solidFill>
            </a:endParaRPr>
          </a:p>
          <a:p>
            <a:pPr marL="171450" indent="-171450" algn="just">
              <a:buFont typeface="Arial" panose="020B0604020202020204" pitchFamily="34" charset="0"/>
              <a:buChar char="•"/>
            </a:pPr>
            <a:r>
              <a:rPr lang="es-CL" sz="1200" dirty="0">
                <a:solidFill>
                  <a:schemeClr val="tx1">
                    <a:lumMod val="50000"/>
                    <a:lumOff val="50000"/>
                  </a:schemeClr>
                </a:solidFill>
              </a:rPr>
              <a:t>Diseño e implementación del primer Plan Estratégico de la Universidad.</a:t>
            </a:r>
          </a:p>
          <a:p>
            <a:pPr marL="171450" indent="-171450" algn="just">
              <a:buFont typeface="Arial" panose="020B0604020202020204" pitchFamily="34" charset="0"/>
              <a:buChar char="•"/>
            </a:pPr>
            <a:endParaRPr lang="es-CL" sz="1200" dirty="0">
              <a:solidFill>
                <a:schemeClr val="tx1">
                  <a:lumMod val="50000"/>
                  <a:lumOff val="50000"/>
                </a:schemeClr>
              </a:solidFill>
            </a:endParaRPr>
          </a:p>
          <a:p>
            <a:pPr marL="171450" indent="-171450" algn="just">
              <a:buFont typeface="Arial" panose="020B0604020202020204" pitchFamily="34" charset="0"/>
              <a:buChar char="•"/>
            </a:pPr>
            <a:r>
              <a:rPr lang="es-CL" sz="1200" dirty="0">
                <a:solidFill>
                  <a:schemeClr val="tx1">
                    <a:lumMod val="50000"/>
                    <a:lumOff val="50000"/>
                  </a:schemeClr>
                </a:solidFill>
              </a:rPr>
              <a:t>Generación de información para la toma de decisiones.</a:t>
            </a:r>
          </a:p>
          <a:p>
            <a:pPr algn="ctr"/>
            <a:endParaRPr lang="es-CL" dirty="0">
              <a:solidFill>
                <a:schemeClr val="tx1"/>
              </a:solidFill>
            </a:endParaRPr>
          </a:p>
          <a:p>
            <a:pPr algn="just"/>
            <a:endParaRPr lang="es-CL" sz="1600" dirty="0">
              <a:solidFill>
                <a:schemeClr val="tx1"/>
              </a:solidFill>
            </a:endParaRPr>
          </a:p>
          <a:p>
            <a:pPr algn="ctr"/>
            <a:endParaRPr lang="es-CL" dirty="0">
              <a:solidFill>
                <a:schemeClr val="tx1"/>
              </a:solidFill>
            </a:endParaRPr>
          </a:p>
          <a:p>
            <a:pPr algn="ctr"/>
            <a:endParaRPr lang="es-CL" dirty="0">
              <a:solidFill>
                <a:schemeClr val="tx1"/>
              </a:solidFill>
            </a:endParaRPr>
          </a:p>
        </p:txBody>
      </p:sp>
      <p:sp>
        <p:nvSpPr>
          <p:cNvPr id="26" name="25 Rectángulo"/>
          <p:cNvSpPr/>
          <p:nvPr/>
        </p:nvSpPr>
        <p:spPr>
          <a:xfrm>
            <a:off x="3567254" y="1424473"/>
            <a:ext cx="3464851" cy="4521013"/>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L" dirty="0">
                <a:solidFill>
                  <a:schemeClr val="tx1">
                    <a:lumMod val="50000"/>
                    <a:lumOff val="50000"/>
                  </a:schemeClr>
                </a:solidFill>
              </a:rPr>
              <a:t>CRECIMIENTO</a:t>
            </a:r>
          </a:p>
          <a:p>
            <a:pPr algn="ctr"/>
            <a:endParaRPr lang="es-CL" dirty="0">
              <a:solidFill>
                <a:schemeClr val="tx1">
                  <a:lumMod val="50000"/>
                  <a:lumOff val="50000"/>
                </a:schemeClr>
              </a:solidFill>
            </a:endParaRPr>
          </a:p>
          <a:p>
            <a:pPr algn="ctr"/>
            <a:endParaRPr lang="es-CL" dirty="0">
              <a:solidFill>
                <a:schemeClr val="tx1">
                  <a:lumMod val="50000"/>
                  <a:lumOff val="50000"/>
                </a:schemeClr>
              </a:solidFill>
            </a:endParaRPr>
          </a:p>
          <a:p>
            <a:pPr algn="ctr"/>
            <a:endParaRPr lang="es-CL" dirty="0">
              <a:solidFill>
                <a:schemeClr val="tx1">
                  <a:lumMod val="50000"/>
                  <a:lumOff val="50000"/>
                </a:schemeClr>
              </a:solidFill>
            </a:endParaRPr>
          </a:p>
          <a:p>
            <a:pPr algn="ctr"/>
            <a:endParaRPr lang="es-CL" dirty="0">
              <a:solidFill>
                <a:schemeClr val="tx1">
                  <a:lumMod val="50000"/>
                  <a:lumOff val="50000"/>
                </a:schemeClr>
              </a:solidFill>
            </a:endParaRPr>
          </a:p>
          <a:p>
            <a:pPr algn="ctr"/>
            <a:endParaRPr lang="es-CL" dirty="0">
              <a:solidFill>
                <a:schemeClr val="tx1">
                  <a:lumMod val="50000"/>
                  <a:lumOff val="50000"/>
                </a:schemeClr>
              </a:solidFill>
            </a:endParaRPr>
          </a:p>
          <a:p>
            <a:pPr algn="ctr"/>
            <a:endParaRPr lang="es-CL" dirty="0">
              <a:solidFill>
                <a:schemeClr val="tx1">
                  <a:lumMod val="50000"/>
                  <a:lumOff val="50000"/>
                </a:schemeClr>
              </a:solidFill>
            </a:endParaRPr>
          </a:p>
          <a:p>
            <a:pPr algn="ctr"/>
            <a:endParaRPr lang="es-CL" dirty="0">
              <a:solidFill>
                <a:schemeClr val="tx1">
                  <a:lumMod val="50000"/>
                  <a:lumOff val="50000"/>
                </a:schemeClr>
              </a:solidFill>
            </a:endParaRPr>
          </a:p>
          <a:p>
            <a:pPr algn="ctr"/>
            <a:endParaRPr lang="es-CL" dirty="0">
              <a:solidFill>
                <a:schemeClr val="tx1">
                  <a:lumMod val="50000"/>
                  <a:lumOff val="50000"/>
                </a:schemeClr>
              </a:solidFill>
            </a:endParaRPr>
          </a:p>
          <a:p>
            <a:pPr algn="ctr"/>
            <a:endParaRPr lang="es-CL" dirty="0">
              <a:solidFill>
                <a:schemeClr val="tx1">
                  <a:lumMod val="50000"/>
                  <a:lumOff val="50000"/>
                </a:schemeClr>
              </a:solidFill>
            </a:endParaRPr>
          </a:p>
          <a:p>
            <a:pPr algn="ctr"/>
            <a:endParaRPr lang="es-CL" sz="1200" dirty="0">
              <a:solidFill>
                <a:schemeClr val="tx1">
                  <a:lumMod val="50000"/>
                  <a:lumOff val="50000"/>
                </a:schemeClr>
              </a:solidFill>
            </a:endParaRPr>
          </a:p>
          <a:p>
            <a:pPr marL="285750" indent="-285750" algn="just">
              <a:buFont typeface="Arial" panose="020B0604020202020204" pitchFamily="34" charset="0"/>
              <a:buChar char="•"/>
            </a:pPr>
            <a:r>
              <a:rPr lang="es-CL" sz="1200" dirty="0">
                <a:solidFill>
                  <a:schemeClr val="tx1">
                    <a:lumMod val="50000"/>
                    <a:lumOff val="50000"/>
                  </a:schemeClr>
                </a:solidFill>
              </a:rPr>
              <a:t>Diseño e implementación del segundo Plan Estratégico de la Universidad.</a:t>
            </a:r>
          </a:p>
          <a:p>
            <a:pPr marL="285750" indent="-285750" algn="just">
              <a:buFont typeface="Arial" panose="020B0604020202020204" pitchFamily="34" charset="0"/>
              <a:buChar char="•"/>
            </a:pPr>
            <a:endParaRPr lang="es-CL" sz="1200" dirty="0">
              <a:solidFill>
                <a:schemeClr val="tx1">
                  <a:lumMod val="50000"/>
                  <a:lumOff val="50000"/>
                </a:schemeClr>
              </a:solidFill>
            </a:endParaRPr>
          </a:p>
          <a:p>
            <a:pPr marL="285750" indent="-285750" algn="just">
              <a:buFont typeface="Arial" panose="020B0604020202020204" pitchFamily="34" charset="0"/>
              <a:buChar char="•"/>
            </a:pPr>
            <a:r>
              <a:rPr lang="es-CL" sz="1200" dirty="0">
                <a:solidFill>
                  <a:schemeClr val="tx1">
                    <a:lumMod val="50000"/>
                    <a:lumOff val="50000"/>
                  </a:schemeClr>
                </a:solidFill>
              </a:rPr>
              <a:t>Convergencia estratégica.</a:t>
            </a:r>
          </a:p>
          <a:p>
            <a:pPr marL="285750" indent="-285750" algn="just">
              <a:buFont typeface="Arial" panose="020B0604020202020204" pitchFamily="34" charset="0"/>
              <a:buChar char="•"/>
            </a:pPr>
            <a:endParaRPr lang="es-CL" sz="1200" dirty="0">
              <a:solidFill>
                <a:schemeClr val="tx1">
                  <a:lumMod val="50000"/>
                  <a:lumOff val="50000"/>
                </a:schemeClr>
              </a:solidFill>
            </a:endParaRPr>
          </a:p>
          <a:p>
            <a:pPr marL="285750" indent="-285750" algn="just">
              <a:buFont typeface="Arial" panose="020B0604020202020204" pitchFamily="34" charset="0"/>
              <a:buChar char="•"/>
            </a:pPr>
            <a:r>
              <a:rPr lang="es-CL" sz="1200" dirty="0">
                <a:solidFill>
                  <a:schemeClr val="tx1">
                    <a:lumMod val="50000"/>
                    <a:lumOff val="50000"/>
                  </a:schemeClr>
                </a:solidFill>
              </a:rPr>
              <a:t>Generación de conocimiento corporativo para la toma de decisiones.</a:t>
            </a:r>
          </a:p>
          <a:p>
            <a:pPr algn="ctr"/>
            <a:endParaRPr lang="es-CL" dirty="0">
              <a:solidFill>
                <a:schemeClr val="tx1">
                  <a:lumMod val="50000"/>
                  <a:lumOff val="50000"/>
                </a:schemeClr>
              </a:solidFill>
            </a:endParaRPr>
          </a:p>
        </p:txBody>
      </p:sp>
      <p:sp>
        <p:nvSpPr>
          <p:cNvPr id="27" name="26 Rectángulo"/>
          <p:cNvSpPr/>
          <p:nvPr/>
        </p:nvSpPr>
        <p:spPr>
          <a:xfrm>
            <a:off x="7031437" y="1424473"/>
            <a:ext cx="3464851" cy="4521012"/>
          </a:xfrm>
          <a:prstGeom prst="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L" dirty="0">
                <a:solidFill>
                  <a:schemeClr val="tx1">
                    <a:lumMod val="50000"/>
                    <a:lumOff val="50000"/>
                  </a:schemeClr>
                </a:solidFill>
              </a:rPr>
              <a:t>CONSOLIDACIÓN</a:t>
            </a: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algn="ctr"/>
            <a:endParaRPr lang="es-CL" dirty="0">
              <a:solidFill>
                <a:schemeClr val="tx1"/>
              </a:solidFill>
            </a:endParaRPr>
          </a:p>
          <a:p>
            <a:pPr algn="ctr"/>
            <a:endParaRPr lang="es-CL" dirty="0">
              <a:solidFill>
                <a:schemeClr val="tx1">
                  <a:lumMod val="50000"/>
                  <a:lumOff val="50000"/>
                </a:schemeClr>
              </a:solidFill>
            </a:endParaRPr>
          </a:p>
          <a:p>
            <a:pPr algn="ctr"/>
            <a:endParaRPr lang="es-CL" dirty="0">
              <a:solidFill>
                <a:schemeClr val="tx1">
                  <a:lumMod val="50000"/>
                  <a:lumOff val="50000"/>
                </a:schemeClr>
              </a:solidFill>
            </a:endParaRPr>
          </a:p>
          <a:p>
            <a:pPr marL="171450" indent="-171450" algn="just">
              <a:buFont typeface="Arial" panose="020B0604020202020204" pitchFamily="34" charset="0"/>
              <a:buChar char="•"/>
            </a:pPr>
            <a:r>
              <a:rPr lang="es-MX" sz="1200" dirty="0">
                <a:solidFill>
                  <a:schemeClr val="tx1">
                    <a:lumMod val="50000"/>
                    <a:lumOff val="50000"/>
                  </a:schemeClr>
                </a:solidFill>
              </a:rPr>
              <a:t>Diseño e implementación del tercer y cuarto  Plan Estratégico de la Universidad.</a:t>
            </a:r>
          </a:p>
          <a:p>
            <a:pPr marL="171450" indent="-171450" algn="just">
              <a:buFont typeface="Arial" panose="020B0604020202020204" pitchFamily="34" charset="0"/>
              <a:buChar char="•"/>
            </a:pPr>
            <a:endParaRPr lang="es-CL" sz="1200" dirty="0">
              <a:solidFill>
                <a:schemeClr val="tx1">
                  <a:lumMod val="50000"/>
                  <a:lumOff val="50000"/>
                </a:schemeClr>
              </a:solidFill>
            </a:endParaRPr>
          </a:p>
          <a:p>
            <a:pPr marL="171450" indent="-171450" algn="just">
              <a:buFont typeface="Arial" panose="020B0604020202020204" pitchFamily="34" charset="0"/>
              <a:buChar char="•"/>
            </a:pPr>
            <a:r>
              <a:rPr lang="es-MX" sz="1200" dirty="0">
                <a:solidFill>
                  <a:schemeClr val="tx1">
                    <a:lumMod val="50000"/>
                    <a:lumOff val="50000"/>
                  </a:schemeClr>
                </a:solidFill>
              </a:rPr>
              <a:t>Sistemas de información avanzados en apoyo a la toma de decisiones.</a:t>
            </a:r>
          </a:p>
          <a:p>
            <a:pPr marL="171450" indent="-171450" algn="just">
              <a:buFont typeface="Arial" panose="020B0604020202020204" pitchFamily="34" charset="0"/>
              <a:buChar char="•"/>
            </a:pPr>
            <a:endParaRPr lang="es-CL" sz="1200" dirty="0">
              <a:solidFill>
                <a:schemeClr val="tx1">
                  <a:lumMod val="50000"/>
                  <a:lumOff val="50000"/>
                </a:schemeClr>
              </a:solidFill>
            </a:endParaRPr>
          </a:p>
          <a:p>
            <a:pPr marL="171450" indent="-171450" algn="just">
              <a:buFont typeface="Arial" panose="020B0604020202020204" pitchFamily="34" charset="0"/>
              <a:buChar char="•"/>
            </a:pPr>
            <a:r>
              <a:rPr lang="es-MX" sz="1200" dirty="0">
                <a:solidFill>
                  <a:schemeClr val="tx1">
                    <a:lumMod val="50000"/>
                    <a:lumOff val="50000"/>
                  </a:schemeClr>
                </a:solidFill>
              </a:rPr>
              <a:t>Trabajo mancomunado y colaborativo. </a:t>
            </a:r>
          </a:p>
          <a:p>
            <a:pPr marL="171450" indent="-171450" algn="just">
              <a:buFont typeface="Arial" panose="020B0604020202020204" pitchFamily="34" charset="0"/>
              <a:buChar char="•"/>
            </a:pPr>
            <a:endParaRPr lang="es-CL" sz="1200" dirty="0">
              <a:solidFill>
                <a:schemeClr val="tx1">
                  <a:lumMod val="50000"/>
                  <a:lumOff val="50000"/>
                </a:schemeClr>
              </a:solidFill>
            </a:endParaRPr>
          </a:p>
          <a:p>
            <a:pPr marL="171450" indent="-171450" algn="just">
              <a:buFont typeface="Arial" panose="020B0604020202020204" pitchFamily="34" charset="0"/>
              <a:buChar char="•"/>
            </a:pPr>
            <a:r>
              <a:rPr lang="es-MX" sz="1200" dirty="0">
                <a:solidFill>
                  <a:schemeClr val="tx1">
                    <a:lumMod val="50000"/>
                    <a:lumOff val="50000"/>
                  </a:schemeClr>
                </a:solidFill>
              </a:rPr>
              <a:t>Redes de Análisis Institucional.</a:t>
            </a:r>
            <a:endParaRPr lang="es-CL" sz="1200" dirty="0">
              <a:solidFill>
                <a:schemeClr val="tx1">
                  <a:lumMod val="50000"/>
                  <a:lumOff val="50000"/>
                </a:schemeClr>
              </a:solidFill>
            </a:endParaRPr>
          </a:p>
          <a:p>
            <a:pPr algn="ctr"/>
            <a:endParaRPr lang="es-CL" dirty="0">
              <a:solidFill>
                <a:schemeClr val="tx1"/>
              </a:solidFill>
            </a:endParaRPr>
          </a:p>
        </p:txBody>
      </p:sp>
    </p:spTree>
    <p:extLst>
      <p:ext uri="{BB962C8B-B14F-4D97-AF65-F5344CB8AC3E}">
        <p14:creationId xmlns:p14="http://schemas.microsoft.com/office/powerpoint/2010/main" val="10215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69940" y="-23376"/>
            <a:ext cx="5652120" cy="1143000"/>
          </a:xfrm>
        </p:spPr>
        <p:txBody>
          <a:bodyPr>
            <a:normAutofit/>
          </a:bodyPr>
          <a:lstStyle/>
          <a:p>
            <a:r>
              <a:rPr lang="es-CL" sz="2000" b="1" dirty="0">
                <a:solidFill>
                  <a:prstClr val="black"/>
                </a:solidFill>
              </a:rPr>
              <a:t>HISTORIA DE LA PLANIFICACION ESTRATÉGICA</a:t>
            </a:r>
            <a:r>
              <a:rPr lang="es-CL" sz="2000" b="1" dirty="0">
                <a:solidFill>
                  <a:srgbClr val="C00000"/>
                </a:solidFill>
              </a:rPr>
              <a:t/>
            </a:r>
            <a:br>
              <a:rPr lang="es-CL" sz="2000" b="1" dirty="0">
                <a:solidFill>
                  <a:srgbClr val="C00000"/>
                </a:solidFill>
              </a:rPr>
            </a:br>
            <a:r>
              <a:rPr lang="es-CL" sz="2000" b="1" dirty="0">
                <a:solidFill>
                  <a:srgbClr val="C00000"/>
                </a:solidFill>
              </a:rPr>
              <a:t>PARTICIPACIÓN EN EL PROCESO</a:t>
            </a:r>
            <a:endParaRPr lang="es-CL" dirty="0"/>
          </a:p>
        </p:txBody>
      </p:sp>
      <p:sp>
        <p:nvSpPr>
          <p:cNvPr id="12" name="11 Cheurón"/>
          <p:cNvSpPr/>
          <p:nvPr/>
        </p:nvSpPr>
        <p:spPr>
          <a:xfrm rot="16200000">
            <a:off x="5552744" y="5481304"/>
            <a:ext cx="1080000" cy="288000"/>
          </a:xfrm>
          <a:prstGeom prst="chevron">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2" name="21 Pentágono"/>
          <p:cNvSpPr/>
          <p:nvPr/>
        </p:nvSpPr>
        <p:spPr>
          <a:xfrm>
            <a:off x="6000124" y="5563221"/>
            <a:ext cx="3840292" cy="277200"/>
          </a:xfrm>
          <a:prstGeom prst="homePlate">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34 Datos almacenados"/>
          <p:cNvSpPr/>
          <p:nvPr/>
        </p:nvSpPr>
        <p:spPr>
          <a:xfrm rot="5400000">
            <a:off x="5842602" y="5511020"/>
            <a:ext cx="327600" cy="432000"/>
          </a:xfrm>
          <a:custGeom>
            <a:avLst/>
            <a:gdLst/>
            <a:ahLst/>
            <a:cxnLst/>
            <a:rect l="l" t="t" r="r" b="b"/>
            <a:pathLst>
              <a:path w="339783" h="428329">
                <a:moveTo>
                  <a:pt x="0" y="214165"/>
                </a:moveTo>
                <a:cubicBezTo>
                  <a:pt x="0" y="95903"/>
                  <a:pt x="25348" y="0"/>
                  <a:pt x="56642" y="0"/>
                </a:cubicBezTo>
                <a:lnTo>
                  <a:pt x="284412" y="0"/>
                </a:lnTo>
                <a:lnTo>
                  <a:pt x="284412" y="187377"/>
                </a:lnTo>
                <a:cubicBezTo>
                  <a:pt x="283291" y="196133"/>
                  <a:pt x="283141" y="205083"/>
                  <a:pt x="283141" y="214165"/>
                </a:cubicBezTo>
                <a:lnTo>
                  <a:pt x="284412" y="237975"/>
                </a:lnTo>
                <a:lnTo>
                  <a:pt x="284412" y="279422"/>
                </a:lnTo>
                <a:lnTo>
                  <a:pt x="286625" y="279422"/>
                </a:lnTo>
                <a:cubicBezTo>
                  <a:pt x="293127" y="365814"/>
                  <a:pt x="314517" y="428329"/>
                  <a:pt x="339783" y="428329"/>
                </a:cubicBezTo>
                <a:lnTo>
                  <a:pt x="56642" y="428329"/>
                </a:lnTo>
                <a:cubicBezTo>
                  <a:pt x="25348" y="428329"/>
                  <a:pt x="0" y="332426"/>
                  <a:pt x="0" y="214165"/>
                </a:cubicBezTo>
                <a:close/>
              </a:path>
            </a:pathLst>
          </a:cu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29 Elipse"/>
          <p:cNvSpPr/>
          <p:nvPr/>
        </p:nvSpPr>
        <p:spPr>
          <a:xfrm>
            <a:off x="5790403" y="5837599"/>
            <a:ext cx="158158" cy="109273"/>
          </a:xfrm>
          <a:custGeom>
            <a:avLst/>
            <a:gdLst/>
            <a:ahLst/>
            <a:cxnLst/>
            <a:rect l="l" t="t" r="r" b="b"/>
            <a:pathLst>
              <a:path w="144017" h="101283">
                <a:moveTo>
                  <a:pt x="144017" y="0"/>
                </a:moveTo>
                <a:lnTo>
                  <a:pt x="144017" y="101283"/>
                </a:lnTo>
                <a:cubicBezTo>
                  <a:pt x="60412" y="95006"/>
                  <a:pt x="0" y="74654"/>
                  <a:pt x="0" y="50641"/>
                </a:cubicBezTo>
                <a:cubicBezTo>
                  <a:pt x="0" y="26628"/>
                  <a:pt x="60412" y="6276"/>
                  <a:pt x="144017" y="0"/>
                </a:cubicBezTo>
                <a:close/>
              </a:path>
            </a:pathLst>
          </a:custGeom>
          <a:solidFill>
            <a:srgbClr val="00B0F0">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48 Cheurón"/>
          <p:cNvSpPr/>
          <p:nvPr/>
        </p:nvSpPr>
        <p:spPr>
          <a:xfrm rot="16200000">
            <a:off x="5552744" y="4511624"/>
            <a:ext cx="1080000" cy="288000"/>
          </a:xfrm>
          <a:prstGeom prst="chevron">
            <a:avLst/>
          </a:prstGeom>
          <a:gradFill flip="none" rotWithShape="1">
            <a:gsLst>
              <a:gs pos="0">
                <a:srgbClr val="508C99">
                  <a:tint val="66000"/>
                  <a:satMod val="160000"/>
                </a:srgbClr>
              </a:gs>
              <a:gs pos="50000">
                <a:srgbClr val="508C99">
                  <a:tint val="44500"/>
                  <a:satMod val="160000"/>
                </a:srgbClr>
              </a:gs>
              <a:gs pos="100000">
                <a:srgbClr val="508C99">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53" name="52 Cheurón"/>
          <p:cNvSpPr/>
          <p:nvPr/>
        </p:nvSpPr>
        <p:spPr>
          <a:xfrm rot="16200000">
            <a:off x="5552744" y="3556018"/>
            <a:ext cx="1080000" cy="288000"/>
          </a:xfrm>
          <a:prstGeom prst="chevron">
            <a:avLst/>
          </a:prstGeom>
          <a:gradFill flip="none" rotWithShape="1">
            <a:gsLst>
              <a:gs pos="0">
                <a:srgbClr val="04CCB1">
                  <a:tint val="66000"/>
                  <a:satMod val="160000"/>
                </a:srgbClr>
              </a:gs>
              <a:gs pos="50000">
                <a:srgbClr val="04CCB1">
                  <a:tint val="44500"/>
                  <a:satMod val="160000"/>
                </a:srgbClr>
              </a:gs>
              <a:gs pos="100000">
                <a:srgbClr val="04CCB1">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54" name="53 Pentágono"/>
          <p:cNvSpPr/>
          <p:nvPr/>
        </p:nvSpPr>
        <p:spPr>
          <a:xfrm>
            <a:off x="6000124" y="3637935"/>
            <a:ext cx="3840292" cy="273600"/>
          </a:xfrm>
          <a:prstGeom prst="homePlate">
            <a:avLst/>
          </a:prstGeom>
          <a:solidFill>
            <a:srgbClr val="04CCB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34 Datos almacenados"/>
          <p:cNvSpPr/>
          <p:nvPr/>
        </p:nvSpPr>
        <p:spPr>
          <a:xfrm rot="5400000">
            <a:off x="5842602" y="3585734"/>
            <a:ext cx="327600" cy="432000"/>
          </a:xfrm>
          <a:custGeom>
            <a:avLst/>
            <a:gdLst/>
            <a:ahLst/>
            <a:cxnLst/>
            <a:rect l="l" t="t" r="r" b="b"/>
            <a:pathLst>
              <a:path w="339783" h="428329">
                <a:moveTo>
                  <a:pt x="0" y="214165"/>
                </a:moveTo>
                <a:cubicBezTo>
                  <a:pt x="0" y="95903"/>
                  <a:pt x="25348" y="0"/>
                  <a:pt x="56642" y="0"/>
                </a:cubicBezTo>
                <a:lnTo>
                  <a:pt x="284412" y="0"/>
                </a:lnTo>
                <a:lnTo>
                  <a:pt x="284412" y="187377"/>
                </a:lnTo>
                <a:cubicBezTo>
                  <a:pt x="283291" y="196133"/>
                  <a:pt x="283141" y="205083"/>
                  <a:pt x="283141" y="214165"/>
                </a:cubicBezTo>
                <a:lnTo>
                  <a:pt x="284412" y="237975"/>
                </a:lnTo>
                <a:lnTo>
                  <a:pt x="284412" y="279422"/>
                </a:lnTo>
                <a:lnTo>
                  <a:pt x="286625" y="279422"/>
                </a:lnTo>
                <a:cubicBezTo>
                  <a:pt x="293127" y="365814"/>
                  <a:pt x="314517" y="428329"/>
                  <a:pt x="339783" y="428329"/>
                </a:cubicBezTo>
                <a:lnTo>
                  <a:pt x="56642" y="428329"/>
                </a:lnTo>
                <a:cubicBezTo>
                  <a:pt x="25348" y="428329"/>
                  <a:pt x="0" y="332426"/>
                  <a:pt x="0" y="214165"/>
                </a:cubicBezTo>
                <a:close/>
              </a:path>
            </a:pathLst>
          </a:custGeom>
          <a:solidFill>
            <a:srgbClr val="04CCB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29 Elipse"/>
          <p:cNvSpPr/>
          <p:nvPr/>
        </p:nvSpPr>
        <p:spPr>
          <a:xfrm>
            <a:off x="5790403" y="3912313"/>
            <a:ext cx="158158" cy="109273"/>
          </a:xfrm>
          <a:custGeom>
            <a:avLst/>
            <a:gdLst/>
            <a:ahLst/>
            <a:cxnLst/>
            <a:rect l="l" t="t" r="r" b="b"/>
            <a:pathLst>
              <a:path w="144017" h="101283">
                <a:moveTo>
                  <a:pt x="144017" y="0"/>
                </a:moveTo>
                <a:lnTo>
                  <a:pt x="144017" y="101283"/>
                </a:lnTo>
                <a:cubicBezTo>
                  <a:pt x="60412" y="95006"/>
                  <a:pt x="0" y="74654"/>
                  <a:pt x="0" y="50641"/>
                </a:cubicBezTo>
                <a:cubicBezTo>
                  <a:pt x="0" y="26628"/>
                  <a:pt x="60412" y="6276"/>
                  <a:pt x="144017" y="0"/>
                </a:cubicBezTo>
                <a:close/>
              </a:path>
            </a:pathLst>
          </a:custGeom>
          <a:solidFill>
            <a:srgbClr val="04CCB1">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56 Cheurón"/>
          <p:cNvSpPr/>
          <p:nvPr/>
        </p:nvSpPr>
        <p:spPr>
          <a:xfrm rot="16200000">
            <a:off x="5552744" y="2598428"/>
            <a:ext cx="1080000" cy="288000"/>
          </a:xfrm>
          <a:prstGeom prst="chevron">
            <a:avLst/>
          </a:prstGeom>
          <a:gradFill flip="none" rotWithShape="1">
            <a:gsLst>
              <a:gs pos="0">
                <a:srgbClr val="FF332D">
                  <a:tint val="66000"/>
                  <a:satMod val="160000"/>
                </a:srgbClr>
              </a:gs>
              <a:gs pos="50000">
                <a:srgbClr val="FF332D">
                  <a:tint val="44500"/>
                  <a:satMod val="160000"/>
                </a:srgbClr>
              </a:gs>
              <a:gs pos="100000">
                <a:srgbClr val="FF332D">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58" name="57 Pentágono"/>
          <p:cNvSpPr/>
          <p:nvPr/>
        </p:nvSpPr>
        <p:spPr>
          <a:xfrm flipH="1">
            <a:off x="2270950" y="2619706"/>
            <a:ext cx="4058656" cy="277200"/>
          </a:xfrm>
          <a:prstGeom prst="homePlate">
            <a:avLst/>
          </a:prstGeom>
          <a:solidFill>
            <a:srgbClr val="FF332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34 Datos almacenados"/>
          <p:cNvSpPr/>
          <p:nvPr/>
        </p:nvSpPr>
        <p:spPr>
          <a:xfrm rot="16200000" flipH="1">
            <a:off x="6011626" y="2561966"/>
            <a:ext cx="327600" cy="432000"/>
          </a:xfrm>
          <a:custGeom>
            <a:avLst/>
            <a:gdLst/>
            <a:ahLst/>
            <a:cxnLst/>
            <a:rect l="l" t="t" r="r" b="b"/>
            <a:pathLst>
              <a:path w="339783" h="428329">
                <a:moveTo>
                  <a:pt x="0" y="214165"/>
                </a:moveTo>
                <a:cubicBezTo>
                  <a:pt x="0" y="95903"/>
                  <a:pt x="25348" y="0"/>
                  <a:pt x="56642" y="0"/>
                </a:cubicBezTo>
                <a:lnTo>
                  <a:pt x="284412" y="0"/>
                </a:lnTo>
                <a:lnTo>
                  <a:pt x="284412" y="187377"/>
                </a:lnTo>
                <a:cubicBezTo>
                  <a:pt x="283291" y="196133"/>
                  <a:pt x="283141" y="205083"/>
                  <a:pt x="283141" y="214165"/>
                </a:cubicBezTo>
                <a:lnTo>
                  <a:pt x="284412" y="237975"/>
                </a:lnTo>
                <a:lnTo>
                  <a:pt x="284412" y="279422"/>
                </a:lnTo>
                <a:lnTo>
                  <a:pt x="286625" y="279422"/>
                </a:lnTo>
                <a:cubicBezTo>
                  <a:pt x="293127" y="365814"/>
                  <a:pt x="314517" y="428329"/>
                  <a:pt x="339783" y="428329"/>
                </a:cubicBezTo>
                <a:lnTo>
                  <a:pt x="56642" y="428329"/>
                </a:lnTo>
                <a:cubicBezTo>
                  <a:pt x="25348" y="428329"/>
                  <a:pt x="0" y="332426"/>
                  <a:pt x="0" y="214165"/>
                </a:cubicBezTo>
                <a:close/>
              </a:path>
            </a:pathLst>
          </a:custGeom>
          <a:solidFill>
            <a:srgbClr val="FF332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29 Elipse"/>
          <p:cNvSpPr/>
          <p:nvPr/>
        </p:nvSpPr>
        <p:spPr>
          <a:xfrm flipH="1">
            <a:off x="6226545" y="2892641"/>
            <a:ext cx="158158" cy="109273"/>
          </a:xfrm>
          <a:custGeom>
            <a:avLst/>
            <a:gdLst/>
            <a:ahLst/>
            <a:cxnLst/>
            <a:rect l="l" t="t" r="r" b="b"/>
            <a:pathLst>
              <a:path w="144017" h="101283">
                <a:moveTo>
                  <a:pt x="144017" y="0"/>
                </a:moveTo>
                <a:lnTo>
                  <a:pt x="144017" y="101283"/>
                </a:lnTo>
                <a:cubicBezTo>
                  <a:pt x="60412" y="95006"/>
                  <a:pt x="0" y="74654"/>
                  <a:pt x="0" y="50641"/>
                </a:cubicBezTo>
                <a:cubicBezTo>
                  <a:pt x="0" y="26628"/>
                  <a:pt x="60412" y="6276"/>
                  <a:pt x="144017" y="0"/>
                </a:cubicBezTo>
                <a:close/>
              </a:path>
            </a:pathLst>
          </a:custGeom>
          <a:solidFill>
            <a:srgbClr val="FF332D">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1" name="60 Cheurón"/>
          <p:cNvSpPr/>
          <p:nvPr/>
        </p:nvSpPr>
        <p:spPr>
          <a:xfrm rot="16200000">
            <a:off x="5552744" y="1645923"/>
            <a:ext cx="1080000" cy="288000"/>
          </a:xfrm>
          <a:prstGeom prst="chevron">
            <a:avLst/>
          </a:prstGeom>
          <a:gradFill flip="none" rotWithShape="1">
            <a:gsLst>
              <a:gs pos="0">
                <a:srgbClr val="CC0554">
                  <a:tint val="66000"/>
                  <a:satMod val="160000"/>
                </a:srgbClr>
              </a:gs>
              <a:gs pos="50000">
                <a:srgbClr val="CC0554">
                  <a:tint val="44500"/>
                  <a:satMod val="160000"/>
                </a:srgbClr>
              </a:gs>
              <a:gs pos="100000">
                <a:srgbClr val="CC055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2" name="61 Pentágono"/>
          <p:cNvSpPr/>
          <p:nvPr/>
        </p:nvSpPr>
        <p:spPr>
          <a:xfrm>
            <a:off x="5999564" y="1727840"/>
            <a:ext cx="3840853" cy="277200"/>
          </a:xfrm>
          <a:prstGeom prst="homePlate">
            <a:avLst/>
          </a:prstGeom>
          <a:solidFill>
            <a:srgbClr val="CC055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solidFill>
            </a:endParaRPr>
          </a:p>
        </p:txBody>
      </p:sp>
      <p:sp>
        <p:nvSpPr>
          <p:cNvPr id="63" name="34 Datos almacenados"/>
          <p:cNvSpPr/>
          <p:nvPr/>
        </p:nvSpPr>
        <p:spPr>
          <a:xfrm rot="5400000">
            <a:off x="5851567" y="1675639"/>
            <a:ext cx="327600" cy="432000"/>
          </a:xfrm>
          <a:custGeom>
            <a:avLst/>
            <a:gdLst/>
            <a:ahLst/>
            <a:cxnLst/>
            <a:rect l="l" t="t" r="r" b="b"/>
            <a:pathLst>
              <a:path w="339783" h="428329">
                <a:moveTo>
                  <a:pt x="0" y="214165"/>
                </a:moveTo>
                <a:cubicBezTo>
                  <a:pt x="0" y="95903"/>
                  <a:pt x="25348" y="0"/>
                  <a:pt x="56642" y="0"/>
                </a:cubicBezTo>
                <a:lnTo>
                  <a:pt x="284412" y="0"/>
                </a:lnTo>
                <a:lnTo>
                  <a:pt x="284412" y="187377"/>
                </a:lnTo>
                <a:cubicBezTo>
                  <a:pt x="283291" y="196133"/>
                  <a:pt x="283141" y="205083"/>
                  <a:pt x="283141" y="214165"/>
                </a:cubicBezTo>
                <a:lnTo>
                  <a:pt x="284412" y="237975"/>
                </a:lnTo>
                <a:lnTo>
                  <a:pt x="284412" y="279422"/>
                </a:lnTo>
                <a:lnTo>
                  <a:pt x="286625" y="279422"/>
                </a:lnTo>
                <a:cubicBezTo>
                  <a:pt x="293127" y="365814"/>
                  <a:pt x="314517" y="428329"/>
                  <a:pt x="339783" y="428329"/>
                </a:cubicBezTo>
                <a:lnTo>
                  <a:pt x="56642" y="428329"/>
                </a:lnTo>
                <a:cubicBezTo>
                  <a:pt x="25348" y="428329"/>
                  <a:pt x="0" y="332426"/>
                  <a:pt x="0" y="214165"/>
                </a:cubicBezTo>
                <a:close/>
              </a:path>
            </a:pathLst>
          </a:custGeom>
          <a:solidFill>
            <a:srgbClr val="CC055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4" name="29 Elipse"/>
          <p:cNvSpPr/>
          <p:nvPr/>
        </p:nvSpPr>
        <p:spPr>
          <a:xfrm>
            <a:off x="5799368" y="1992693"/>
            <a:ext cx="158158" cy="109273"/>
          </a:xfrm>
          <a:custGeom>
            <a:avLst/>
            <a:gdLst/>
            <a:ahLst/>
            <a:cxnLst/>
            <a:rect l="l" t="t" r="r" b="b"/>
            <a:pathLst>
              <a:path w="144017" h="101283">
                <a:moveTo>
                  <a:pt x="144017" y="0"/>
                </a:moveTo>
                <a:lnTo>
                  <a:pt x="144017" y="101283"/>
                </a:lnTo>
                <a:cubicBezTo>
                  <a:pt x="60412" y="95006"/>
                  <a:pt x="0" y="74654"/>
                  <a:pt x="0" y="50641"/>
                </a:cubicBezTo>
                <a:cubicBezTo>
                  <a:pt x="0" y="26628"/>
                  <a:pt x="60412" y="6276"/>
                  <a:pt x="144017" y="0"/>
                </a:cubicBezTo>
                <a:close/>
              </a:path>
            </a:pathLst>
          </a:custGeom>
          <a:solidFill>
            <a:srgbClr val="CC0554">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64 Pentágono"/>
          <p:cNvSpPr/>
          <p:nvPr/>
        </p:nvSpPr>
        <p:spPr>
          <a:xfrm flipH="1">
            <a:off x="2279576" y="4558062"/>
            <a:ext cx="3855580" cy="277200"/>
          </a:xfrm>
          <a:prstGeom prst="homePlate">
            <a:avLst/>
          </a:prstGeom>
          <a:solidFill>
            <a:srgbClr val="508C9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6" name="34 Datos almacenados"/>
          <p:cNvSpPr/>
          <p:nvPr/>
        </p:nvSpPr>
        <p:spPr>
          <a:xfrm rot="16200000" flipH="1">
            <a:off x="6011626" y="4509847"/>
            <a:ext cx="327600" cy="432000"/>
          </a:xfrm>
          <a:custGeom>
            <a:avLst/>
            <a:gdLst/>
            <a:ahLst/>
            <a:cxnLst/>
            <a:rect l="l" t="t" r="r" b="b"/>
            <a:pathLst>
              <a:path w="339783" h="428329">
                <a:moveTo>
                  <a:pt x="0" y="214165"/>
                </a:moveTo>
                <a:cubicBezTo>
                  <a:pt x="0" y="95903"/>
                  <a:pt x="25348" y="0"/>
                  <a:pt x="56642" y="0"/>
                </a:cubicBezTo>
                <a:lnTo>
                  <a:pt x="284412" y="0"/>
                </a:lnTo>
                <a:lnTo>
                  <a:pt x="284412" y="187377"/>
                </a:lnTo>
                <a:cubicBezTo>
                  <a:pt x="283291" y="196133"/>
                  <a:pt x="283141" y="205083"/>
                  <a:pt x="283141" y="214165"/>
                </a:cubicBezTo>
                <a:lnTo>
                  <a:pt x="284412" y="237975"/>
                </a:lnTo>
                <a:lnTo>
                  <a:pt x="284412" y="279422"/>
                </a:lnTo>
                <a:lnTo>
                  <a:pt x="286625" y="279422"/>
                </a:lnTo>
                <a:cubicBezTo>
                  <a:pt x="293127" y="365814"/>
                  <a:pt x="314517" y="428329"/>
                  <a:pt x="339783" y="428329"/>
                </a:cubicBezTo>
                <a:lnTo>
                  <a:pt x="56642" y="428329"/>
                </a:lnTo>
                <a:cubicBezTo>
                  <a:pt x="25348" y="428329"/>
                  <a:pt x="0" y="332426"/>
                  <a:pt x="0" y="214165"/>
                </a:cubicBezTo>
                <a:close/>
              </a:path>
            </a:pathLst>
          </a:custGeom>
          <a:solidFill>
            <a:srgbClr val="508C9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7" name="29 Elipse"/>
          <p:cNvSpPr/>
          <p:nvPr/>
        </p:nvSpPr>
        <p:spPr>
          <a:xfrm flipH="1">
            <a:off x="6226545" y="4822371"/>
            <a:ext cx="158158" cy="109273"/>
          </a:xfrm>
          <a:custGeom>
            <a:avLst/>
            <a:gdLst/>
            <a:ahLst/>
            <a:cxnLst/>
            <a:rect l="l" t="t" r="r" b="b"/>
            <a:pathLst>
              <a:path w="144017" h="101283">
                <a:moveTo>
                  <a:pt x="144017" y="0"/>
                </a:moveTo>
                <a:lnTo>
                  <a:pt x="144017" y="101283"/>
                </a:lnTo>
                <a:cubicBezTo>
                  <a:pt x="60412" y="95006"/>
                  <a:pt x="0" y="74654"/>
                  <a:pt x="0" y="50641"/>
                </a:cubicBezTo>
                <a:cubicBezTo>
                  <a:pt x="0" y="26628"/>
                  <a:pt x="60412" y="6276"/>
                  <a:pt x="144017" y="0"/>
                </a:cubicBezTo>
                <a:close/>
              </a:path>
            </a:pathLst>
          </a:custGeom>
          <a:solidFill>
            <a:srgbClr val="508C99">
              <a:shade val="30000"/>
              <a:satMod val="1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8" name="67 CuadroTexto"/>
          <p:cNvSpPr txBox="1"/>
          <p:nvPr/>
        </p:nvSpPr>
        <p:spPr>
          <a:xfrm>
            <a:off x="5850241" y="5563222"/>
            <a:ext cx="504056" cy="276999"/>
          </a:xfrm>
          <a:prstGeom prst="rect">
            <a:avLst/>
          </a:prstGeom>
          <a:noFill/>
        </p:spPr>
        <p:txBody>
          <a:bodyPr wrap="square" rtlCol="0">
            <a:spAutoFit/>
          </a:bodyPr>
          <a:lstStyle/>
          <a:p>
            <a:r>
              <a:rPr lang="es-CL" sz="1200" b="1" dirty="0"/>
              <a:t>1997</a:t>
            </a:r>
          </a:p>
        </p:txBody>
      </p:sp>
      <p:sp>
        <p:nvSpPr>
          <p:cNvPr id="69" name="68 CuadroTexto"/>
          <p:cNvSpPr txBox="1"/>
          <p:nvPr/>
        </p:nvSpPr>
        <p:spPr>
          <a:xfrm>
            <a:off x="5840716" y="4559560"/>
            <a:ext cx="504056" cy="276999"/>
          </a:xfrm>
          <a:prstGeom prst="rect">
            <a:avLst/>
          </a:prstGeom>
          <a:noFill/>
        </p:spPr>
        <p:txBody>
          <a:bodyPr wrap="square" rtlCol="0">
            <a:spAutoFit/>
          </a:bodyPr>
          <a:lstStyle/>
          <a:p>
            <a:r>
              <a:rPr lang="es-CL" sz="1200" b="1" dirty="0"/>
              <a:t>2004</a:t>
            </a:r>
          </a:p>
        </p:txBody>
      </p:sp>
      <p:sp>
        <p:nvSpPr>
          <p:cNvPr id="70" name="69 CuadroTexto"/>
          <p:cNvSpPr txBox="1"/>
          <p:nvPr/>
        </p:nvSpPr>
        <p:spPr>
          <a:xfrm>
            <a:off x="5850241" y="3635314"/>
            <a:ext cx="504056" cy="276999"/>
          </a:xfrm>
          <a:prstGeom prst="rect">
            <a:avLst/>
          </a:prstGeom>
          <a:noFill/>
        </p:spPr>
        <p:txBody>
          <a:bodyPr wrap="square" rtlCol="0">
            <a:spAutoFit/>
          </a:bodyPr>
          <a:lstStyle/>
          <a:p>
            <a:r>
              <a:rPr lang="es-CL" sz="1200" b="1" dirty="0"/>
              <a:t>2006</a:t>
            </a:r>
          </a:p>
        </p:txBody>
      </p:sp>
      <p:sp>
        <p:nvSpPr>
          <p:cNvPr id="71" name="70 CuadroTexto"/>
          <p:cNvSpPr txBox="1"/>
          <p:nvPr/>
        </p:nvSpPr>
        <p:spPr>
          <a:xfrm>
            <a:off x="5840716" y="2603928"/>
            <a:ext cx="504056" cy="276999"/>
          </a:xfrm>
          <a:prstGeom prst="rect">
            <a:avLst/>
          </a:prstGeom>
          <a:noFill/>
        </p:spPr>
        <p:txBody>
          <a:bodyPr wrap="square" rtlCol="0">
            <a:spAutoFit/>
          </a:bodyPr>
          <a:lstStyle/>
          <a:p>
            <a:r>
              <a:rPr lang="es-CL" sz="1200" b="1" dirty="0"/>
              <a:t>2010</a:t>
            </a:r>
          </a:p>
        </p:txBody>
      </p:sp>
      <p:sp>
        <p:nvSpPr>
          <p:cNvPr id="72" name="71 CuadroTexto"/>
          <p:cNvSpPr txBox="1"/>
          <p:nvPr/>
        </p:nvSpPr>
        <p:spPr>
          <a:xfrm>
            <a:off x="5850241" y="1712085"/>
            <a:ext cx="504056" cy="276999"/>
          </a:xfrm>
          <a:prstGeom prst="rect">
            <a:avLst/>
          </a:prstGeom>
          <a:noFill/>
        </p:spPr>
        <p:txBody>
          <a:bodyPr wrap="square" rtlCol="0">
            <a:spAutoFit/>
          </a:bodyPr>
          <a:lstStyle/>
          <a:p>
            <a:r>
              <a:rPr lang="es-CL" sz="1200" b="1" dirty="0"/>
              <a:t>2015</a:t>
            </a:r>
          </a:p>
        </p:txBody>
      </p:sp>
      <p:sp>
        <p:nvSpPr>
          <p:cNvPr id="73" name="72 Rectángulo"/>
          <p:cNvSpPr/>
          <p:nvPr/>
        </p:nvSpPr>
        <p:spPr>
          <a:xfrm>
            <a:off x="3274740" y="1333218"/>
            <a:ext cx="2389212" cy="1169551"/>
          </a:xfrm>
          <a:prstGeom prst="rect">
            <a:avLst/>
          </a:prstGeom>
        </p:spPr>
        <p:txBody>
          <a:bodyPr wrap="square">
            <a:spAutoFit/>
          </a:bodyPr>
          <a:lstStyle/>
          <a:p>
            <a:pPr marL="171450" indent="-171450">
              <a:buFont typeface="Arial" panose="020B0604020202020204" pitchFamily="34" charset="0"/>
              <a:buChar char="•"/>
            </a:pPr>
            <a:r>
              <a:rPr lang="es-CL" sz="1000" dirty="0"/>
              <a:t>Académicos y Profesionales (7t/350p)</a:t>
            </a:r>
          </a:p>
          <a:p>
            <a:pPr marL="171450" indent="-171450">
              <a:buFont typeface="Arial" panose="020B0604020202020204" pitchFamily="34" charset="0"/>
              <a:buChar char="•"/>
            </a:pPr>
            <a:r>
              <a:rPr lang="es-CL" sz="1000" dirty="0"/>
              <a:t>Funcionarios (3t/80p)</a:t>
            </a:r>
          </a:p>
          <a:p>
            <a:pPr marL="171450" indent="-171450">
              <a:buFont typeface="Arial" panose="020B0604020202020204" pitchFamily="34" charset="0"/>
              <a:buChar char="•"/>
            </a:pPr>
            <a:r>
              <a:rPr lang="es-CL" sz="1000" dirty="0"/>
              <a:t>Estudiantes, </a:t>
            </a:r>
            <a:r>
              <a:rPr lang="es-CL" sz="1000" b="1" dirty="0">
                <a:solidFill>
                  <a:srgbClr val="CC0554"/>
                </a:solidFill>
              </a:rPr>
              <a:t>grupos intermedios</a:t>
            </a:r>
            <a:r>
              <a:rPr lang="es-CL" sz="1000" dirty="0">
                <a:solidFill>
                  <a:srgbClr val="CC0554"/>
                </a:solidFill>
              </a:rPr>
              <a:t> </a:t>
            </a:r>
            <a:r>
              <a:rPr lang="es-CL" sz="1000" dirty="0"/>
              <a:t>y egresados (8t/300p)</a:t>
            </a:r>
          </a:p>
          <a:p>
            <a:pPr marL="171450" indent="-171450">
              <a:buFont typeface="Arial" panose="020B0604020202020204" pitchFamily="34" charset="0"/>
              <a:buChar char="•"/>
            </a:pPr>
            <a:r>
              <a:rPr lang="es-CL" sz="1000" b="1" dirty="0">
                <a:solidFill>
                  <a:srgbClr val="CC0554"/>
                </a:solidFill>
              </a:rPr>
              <a:t>Autoridades políticas, Empresarios y Actores sociales (2t/100p)</a:t>
            </a:r>
          </a:p>
          <a:p>
            <a:pPr marL="171450" indent="-171450">
              <a:buFont typeface="Arial" panose="020B0604020202020204" pitchFamily="34" charset="0"/>
              <a:buChar char="•"/>
            </a:pPr>
            <a:r>
              <a:rPr lang="es-CL" sz="1000" b="1" dirty="0">
                <a:solidFill>
                  <a:srgbClr val="CC0554"/>
                </a:solidFill>
              </a:rPr>
              <a:t>Entrevistas en profundidad</a:t>
            </a:r>
          </a:p>
        </p:txBody>
      </p:sp>
      <p:sp>
        <p:nvSpPr>
          <p:cNvPr id="74" name="73 Cerrar llave"/>
          <p:cNvSpPr/>
          <p:nvPr/>
        </p:nvSpPr>
        <p:spPr>
          <a:xfrm>
            <a:off x="5631970" y="1249924"/>
            <a:ext cx="144000" cy="1242973"/>
          </a:xfrm>
          <a:prstGeom prst="rightBrace">
            <a:avLst>
              <a:gd name="adj1" fmla="val 18092"/>
              <a:gd name="adj2" fmla="val 51533"/>
            </a:avLst>
          </a:prstGeom>
          <a:ln w="3175">
            <a:solidFill>
              <a:srgbClr val="CC05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75" name="74 Rectángulo"/>
          <p:cNvSpPr/>
          <p:nvPr/>
        </p:nvSpPr>
        <p:spPr>
          <a:xfrm>
            <a:off x="6726654" y="1725400"/>
            <a:ext cx="1529586" cy="276999"/>
          </a:xfrm>
          <a:prstGeom prst="rect">
            <a:avLst/>
          </a:prstGeom>
        </p:spPr>
        <p:txBody>
          <a:bodyPr wrap="none">
            <a:spAutoFit/>
          </a:bodyPr>
          <a:lstStyle/>
          <a:p>
            <a:r>
              <a:rPr lang="es-CL" sz="1200" b="1" dirty="0">
                <a:solidFill>
                  <a:schemeClr val="bg1"/>
                </a:solidFill>
              </a:rPr>
              <a:t>Plan Estratégico 2020 </a:t>
            </a:r>
          </a:p>
        </p:txBody>
      </p:sp>
      <p:sp>
        <p:nvSpPr>
          <p:cNvPr id="76" name="75 Cerrar llave"/>
          <p:cNvSpPr/>
          <p:nvPr/>
        </p:nvSpPr>
        <p:spPr>
          <a:xfrm>
            <a:off x="5631970" y="3153249"/>
            <a:ext cx="144000" cy="1242973"/>
          </a:xfrm>
          <a:prstGeom prst="rightBrace">
            <a:avLst>
              <a:gd name="adj1" fmla="val 18092"/>
              <a:gd name="adj2" fmla="val 51533"/>
            </a:avLst>
          </a:prstGeom>
          <a:ln w="3175">
            <a:solidFill>
              <a:srgbClr val="04CC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77" name="76 Cerrar llave"/>
          <p:cNvSpPr/>
          <p:nvPr/>
        </p:nvSpPr>
        <p:spPr>
          <a:xfrm>
            <a:off x="5663952" y="5075415"/>
            <a:ext cx="112018" cy="1089890"/>
          </a:xfrm>
          <a:prstGeom prst="rightBrace">
            <a:avLst>
              <a:gd name="adj1" fmla="val 18092"/>
              <a:gd name="adj2" fmla="val 51533"/>
            </a:avLst>
          </a:prstGeom>
          <a:ln w="31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78" name="77 Cerrar llave"/>
          <p:cNvSpPr/>
          <p:nvPr/>
        </p:nvSpPr>
        <p:spPr>
          <a:xfrm flipH="1">
            <a:off x="6403098" y="2145446"/>
            <a:ext cx="144000" cy="1242973"/>
          </a:xfrm>
          <a:prstGeom prst="rightBrace">
            <a:avLst>
              <a:gd name="adj1" fmla="val 18092"/>
              <a:gd name="adj2" fmla="val 51533"/>
            </a:avLst>
          </a:prstGeom>
          <a:ln w="3175">
            <a:solidFill>
              <a:srgbClr val="FF33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79" name="78 Cerrar llave"/>
          <p:cNvSpPr/>
          <p:nvPr/>
        </p:nvSpPr>
        <p:spPr>
          <a:xfrm flipH="1">
            <a:off x="6425539" y="4130244"/>
            <a:ext cx="144000" cy="1242973"/>
          </a:xfrm>
          <a:prstGeom prst="rightBrace">
            <a:avLst>
              <a:gd name="adj1" fmla="val 18092"/>
              <a:gd name="adj2" fmla="val 51533"/>
            </a:avLst>
          </a:prstGeom>
          <a:ln w="3175">
            <a:solidFill>
              <a:srgbClr val="508C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80" name="79 Rectángulo"/>
          <p:cNvSpPr/>
          <p:nvPr/>
        </p:nvSpPr>
        <p:spPr>
          <a:xfrm>
            <a:off x="6773983" y="2273068"/>
            <a:ext cx="3244981" cy="861774"/>
          </a:xfrm>
          <a:prstGeom prst="rect">
            <a:avLst/>
          </a:prstGeom>
        </p:spPr>
        <p:txBody>
          <a:bodyPr wrap="square">
            <a:spAutoFit/>
          </a:bodyPr>
          <a:lstStyle/>
          <a:p>
            <a:pPr marL="171450" indent="-171450">
              <a:buFont typeface="Arial" panose="020B0604020202020204" pitchFamily="34" charset="0"/>
              <a:buChar char="•"/>
            </a:pPr>
            <a:r>
              <a:rPr lang="es-CL" sz="1000" dirty="0"/>
              <a:t>Académicos</a:t>
            </a:r>
          </a:p>
          <a:p>
            <a:pPr marL="171450" indent="-171450">
              <a:buFont typeface="Arial" panose="020B0604020202020204" pitchFamily="34" charset="0"/>
              <a:buChar char="•"/>
            </a:pPr>
            <a:r>
              <a:rPr lang="es-CL" sz="1000" dirty="0"/>
              <a:t>Administrativos</a:t>
            </a:r>
          </a:p>
          <a:p>
            <a:pPr marL="171450" indent="-171450">
              <a:buFont typeface="Arial" panose="020B0604020202020204" pitchFamily="34" charset="0"/>
              <a:buChar char="•"/>
            </a:pPr>
            <a:r>
              <a:rPr lang="es-CL" sz="1000" dirty="0"/>
              <a:t>Estudiantes</a:t>
            </a:r>
          </a:p>
          <a:p>
            <a:pPr marL="171450" indent="-171450">
              <a:buFont typeface="Arial" panose="020B0604020202020204" pitchFamily="34" charset="0"/>
              <a:buChar char="•"/>
            </a:pPr>
            <a:r>
              <a:rPr lang="es-CL" sz="1000" b="1" dirty="0">
                <a:solidFill>
                  <a:srgbClr val="FF332D"/>
                </a:solidFill>
              </a:rPr>
              <a:t>Egresados</a:t>
            </a:r>
          </a:p>
          <a:p>
            <a:pPr marL="171450" indent="-171450">
              <a:buFont typeface="Arial" panose="020B0604020202020204" pitchFamily="34" charset="0"/>
              <a:buChar char="•"/>
            </a:pPr>
            <a:r>
              <a:rPr lang="es-CL" sz="1000" b="1" dirty="0">
                <a:solidFill>
                  <a:srgbClr val="FF332D"/>
                </a:solidFill>
              </a:rPr>
              <a:t>Empresarios</a:t>
            </a:r>
          </a:p>
        </p:txBody>
      </p:sp>
      <p:sp>
        <p:nvSpPr>
          <p:cNvPr id="81" name="80 Rectángulo"/>
          <p:cNvSpPr/>
          <p:nvPr/>
        </p:nvSpPr>
        <p:spPr>
          <a:xfrm>
            <a:off x="3139480" y="2627388"/>
            <a:ext cx="1494320" cy="276999"/>
          </a:xfrm>
          <a:prstGeom prst="rect">
            <a:avLst/>
          </a:prstGeom>
        </p:spPr>
        <p:txBody>
          <a:bodyPr wrap="none">
            <a:spAutoFit/>
          </a:bodyPr>
          <a:lstStyle/>
          <a:p>
            <a:r>
              <a:rPr lang="es-CL" sz="1200" b="1" dirty="0"/>
              <a:t>Plan Estratégico 2015</a:t>
            </a:r>
            <a:endParaRPr lang="es-CL" sz="1200" dirty="0"/>
          </a:p>
        </p:txBody>
      </p:sp>
      <p:sp>
        <p:nvSpPr>
          <p:cNvPr id="82" name="81 Rectángulo"/>
          <p:cNvSpPr/>
          <p:nvPr/>
        </p:nvSpPr>
        <p:spPr>
          <a:xfrm rot="5400000" flipH="1">
            <a:off x="5101681" y="1719777"/>
            <a:ext cx="954107" cy="261610"/>
          </a:xfrm>
          <a:prstGeom prst="rect">
            <a:avLst/>
          </a:prstGeom>
        </p:spPr>
        <p:txBody>
          <a:bodyPr wrap="none">
            <a:spAutoFit/>
          </a:bodyPr>
          <a:lstStyle/>
          <a:p>
            <a:r>
              <a:rPr lang="es-CL" sz="1100" b="1" dirty="0"/>
              <a:t>20 TALLERES</a:t>
            </a:r>
          </a:p>
        </p:txBody>
      </p:sp>
      <p:sp>
        <p:nvSpPr>
          <p:cNvPr id="83" name="82 Rectángulo"/>
          <p:cNvSpPr/>
          <p:nvPr/>
        </p:nvSpPr>
        <p:spPr>
          <a:xfrm rot="16200000" flipH="1">
            <a:off x="6073149" y="2636126"/>
            <a:ext cx="1140056" cy="261610"/>
          </a:xfrm>
          <a:prstGeom prst="rect">
            <a:avLst/>
          </a:prstGeom>
        </p:spPr>
        <p:txBody>
          <a:bodyPr wrap="none">
            <a:spAutoFit/>
          </a:bodyPr>
          <a:lstStyle/>
          <a:p>
            <a:r>
              <a:rPr lang="es-CL" sz="1050" b="1" dirty="0"/>
              <a:t>7 FOCUS GROUP</a:t>
            </a:r>
          </a:p>
        </p:txBody>
      </p:sp>
      <p:sp>
        <p:nvSpPr>
          <p:cNvPr id="84" name="83 Elipse"/>
          <p:cNvSpPr/>
          <p:nvPr/>
        </p:nvSpPr>
        <p:spPr>
          <a:xfrm>
            <a:off x="2279576" y="1663732"/>
            <a:ext cx="1008112" cy="519944"/>
          </a:xfrm>
          <a:prstGeom prst="ellipse">
            <a:avLst/>
          </a:prstGeom>
          <a:solidFill>
            <a:srgbClr val="CC055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lvl="0" algn="r"/>
            <a:r>
              <a:rPr lang="es-CL" sz="900" b="1" dirty="0">
                <a:solidFill>
                  <a:schemeClr val="bg1"/>
                </a:solidFill>
              </a:rPr>
              <a:t>+ 800 personas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9434" y="1632598"/>
            <a:ext cx="408397" cy="40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85 Elipse"/>
          <p:cNvSpPr/>
          <p:nvPr/>
        </p:nvSpPr>
        <p:spPr>
          <a:xfrm>
            <a:off x="8171161" y="2452211"/>
            <a:ext cx="1008112" cy="519944"/>
          </a:xfrm>
          <a:prstGeom prst="ellipse">
            <a:avLst/>
          </a:prstGeom>
          <a:solidFill>
            <a:srgbClr val="FF332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lvl="0" algn="r"/>
            <a:r>
              <a:rPr lang="es-CL" sz="900" b="1" dirty="0">
                <a:solidFill>
                  <a:schemeClr val="bg1"/>
                </a:solidFill>
              </a:rPr>
              <a:t>70 personas</a:t>
            </a:r>
          </a:p>
        </p:txBody>
      </p:sp>
      <p:pic>
        <p:nvPicPr>
          <p:cNvPr id="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1019" y="2421077"/>
            <a:ext cx="408397" cy="40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84 Rectángulo"/>
          <p:cNvSpPr/>
          <p:nvPr/>
        </p:nvSpPr>
        <p:spPr>
          <a:xfrm>
            <a:off x="3449960" y="3336959"/>
            <a:ext cx="1997968" cy="861774"/>
          </a:xfrm>
          <a:prstGeom prst="rect">
            <a:avLst/>
          </a:prstGeom>
        </p:spPr>
        <p:txBody>
          <a:bodyPr wrap="square">
            <a:spAutoFit/>
          </a:bodyPr>
          <a:lstStyle/>
          <a:p>
            <a:pPr marL="171450" indent="-171450" defTabSz="622300">
              <a:spcBef>
                <a:spcPct val="0"/>
              </a:spcBef>
              <a:buFont typeface="Arial" panose="020B0604020202020204" pitchFamily="34" charset="0"/>
              <a:buChar char="•"/>
            </a:pPr>
            <a:r>
              <a:rPr lang="es-CL" sz="1000" dirty="0"/>
              <a:t>Comité de Rectoría</a:t>
            </a:r>
          </a:p>
          <a:p>
            <a:pPr marL="171450" indent="-171450" defTabSz="622300">
              <a:spcBef>
                <a:spcPct val="0"/>
              </a:spcBef>
              <a:buFont typeface="Arial" panose="020B0604020202020204" pitchFamily="34" charset="0"/>
              <a:buChar char="•"/>
            </a:pPr>
            <a:r>
              <a:rPr lang="es-CL" sz="1000" dirty="0"/>
              <a:t>Junta Directiva</a:t>
            </a:r>
          </a:p>
          <a:p>
            <a:pPr marL="171450" indent="-171450" defTabSz="622300">
              <a:spcBef>
                <a:spcPct val="0"/>
              </a:spcBef>
              <a:buFont typeface="Arial" panose="020B0604020202020204" pitchFamily="34" charset="0"/>
              <a:buChar char="•"/>
            </a:pPr>
            <a:r>
              <a:rPr lang="es-CL" sz="1000" dirty="0"/>
              <a:t>Consejo Académico</a:t>
            </a:r>
          </a:p>
          <a:p>
            <a:pPr marL="171450" indent="-171450" defTabSz="622300">
              <a:spcBef>
                <a:spcPct val="0"/>
              </a:spcBef>
              <a:buFont typeface="Arial" panose="020B0604020202020204" pitchFamily="34" charset="0"/>
              <a:buChar char="•"/>
            </a:pPr>
            <a:r>
              <a:rPr lang="es-CL" sz="1000" dirty="0"/>
              <a:t>Facultades e Institutos</a:t>
            </a:r>
          </a:p>
          <a:p>
            <a:pPr marL="171450" indent="-171450" defTabSz="622300">
              <a:spcBef>
                <a:spcPct val="0"/>
              </a:spcBef>
              <a:buFont typeface="Arial" panose="020B0604020202020204" pitchFamily="34" charset="0"/>
              <a:buChar char="•"/>
            </a:pPr>
            <a:r>
              <a:rPr lang="es-CL" sz="1000" b="1" dirty="0">
                <a:solidFill>
                  <a:srgbClr val="04CCB1"/>
                </a:solidFill>
              </a:rPr>
              <a:t>Estudiantes y Administrativos</a:t>
            </a:r>
            <a:endParaRPr lang="es-CL" sz="1000" dirty="0">
              <a:solidFill>
                <a:srgbClr val="04CCB1"/>
              </a:solidFill>
            </a:endParaRPr>
          </a:p>
        </p:txBody>
      </p:sp>
      <p:sp>
        <p:nvSpPr>
          <p:cNvPr id="88" name="87 Rectángulo"/>
          <p:cNvSpPr/>
          <p:nvPr/>
        </p:nvSpPr>
        <p:spPr>
          <a:xfrm>
            <a:off x="6730539" y="3637936"/>
            <a:ext cx="2505238" cy="276999"/>
          </a:xfrm>
          <a:prstGeom prst="rect">
            <a:avLst/>
          </a:prstGeom>
        </p:spPr>
        <p:txBody>
          <a:bodyPr wrap="none">
            <a:spAutoFit/>
          </a:bodyPr>
          <a:lstStyle/>
          <a:p>
            <a:pPr defTabSz="622300">
              <a:spcBef>
                <a:spcPct val="0"/>
              </a:spcBef>
            </a:pPr>
            <a:r>
              <a:rPr lang="es-CL" sz="1200" b="1" dirty="0"/>
              <a:t>Revisión Plan Estratégico Visión 2010 </a:t>
            </a:r>
          </a:p>
        </p:txBody>
      </p:sp>
      <p:sp>
        <p:nvSpPr>
          <p:cNvPr id="89" name="88 Rectángulo"/>
          <p:cNvSpPr/>
          <p:nvPr/>
        </p:nvSpPr>
        <p:spPr>
          <a:xfrm>
            <a:off x="3120923" y="4566271"/>
            <a:ext cx="1942583" cy="276999"/>
          </a:xfrm>
          <a:prstGeom prst="rect">
            <a:avLst/>
          </a:prstGeom>
        </p:spPr>
        <p:txBody>
          <a:bodyPr wrap="none">
            <a:spAutoFit/>
          </a:bodyPr>
          <a:lstStyle/>
          <a:p>
            <a:r>
              <a:rPr lang="es-CL" sz="1200" b="1" dirty="0"/>
              <a:t>Plan Estratégico Visión 2010 </a:t>
            </a:r>
          </a:p>
        </p:txBody>
      </p:sp>
      <p:sp>
        <p:nvSpPr>
          <p:cNvPr id="90" name="89 Rectángulo"/>
          <p:cNvSpPr/>
          <p:nvPr/>
        </p:nvSpPr>
        <p:spPr>
          <a:xfrm>
            <a:off x="6778898" y="4295418"/>
            <a:ext cx="2282744" cy="861774"/>
          </a:xfrm>
          <a:prstGeom prst="rect">
            <a:avLst/>
          </a:prstGeom>
        </p:spPr>
        <p:txBody>
          <a:bodyPr wrap="square">
            <a:spAutoFit/>
          </a:bodyPr>
          <a:lstStyle/>
          <a:p>
            <a:pPr marL="171450" indent="-171450">
              <a:buFont typeface="Arial" panose="020B0604020202020204" pitchFamily="34" charset="0"/>
              <a:buChar char="•"/>
            </a:pPr>
            <a:r>
              <a:rPr lang="es-CL" sz="1000" dirty="0"/>
              <a:t>Rector</a:t>
            </a:r>
          </a:p>
          <a:p>
            <a:pPr marL="171450" indent="-171450">
              <a:buFont typeface="Arial" panose="020B0604020202020204" pitchFamily="34" charset="0"/>
              <a:buChar char="•"/>
            </a:pPr>
            <a:r>
              <a:rPr lang="es-CL" sz="1000" dirty="0"/>
              <a:t>Junta Directiva</a:t>
            </a:r>
          </a:p>
          <a:p>
            <a:pPr marL="171450" indent="-171450">
              <a:buFont typeface="Arial" panose="020B0604020202020204" pitchFamily="34" charset="0"/>
              <a:buChar char="•"/>
            </a:pPr>
            <a:r>
              <a:rPr lang="es-CL" sz="1000" dirty="0"/>
              <a:t>Consejo Académico</a:t>
            </a:r>
          </a:p>
          <a:p>
            <a:pPr marL="171450" indent="-171450">
              <a:buFont typeface="Arial" panose="020B0604020202020204" pitchFamily="34" charset="0"/>
              <a:buChar char="•"/>
            </a:pPr>
            <a:r>
              <a:rPr lang="es-CL" sz="1000" dirty="0"/>
              <a:t>Facultades e Institutos</a:t>
            </a:r>
          </a:p>
          <a:p>
            <a:pPr marL="171450" indent="-171450">
              <a:buFont typeface="Arial" panose="020B0604020202020204" pitchFamily="34" charset="0"/>
              <a:buChar char="•"/>
            </a:pPr>
            <a:r>
              <a:rPr lang="es-CL" sz="1000" dirty="0">
                <a:solidFill>
                  <a:srgbClr val="508C99"/>
                </a:solidFill>
              </a:rPr>
              <a:t>Encuesta Comunidad Universitaria</a:t>
            </a:r>
          </a:p>
        </p:txBody>
      </p:sp>
      <p:sp>
        <p:nvSpPr>
          <p:cNvPr id="91" name="90 Rectángulo"/>
          <p:cNvSpPr/>
          <p:nvPr/>
        </p:nvSpPr>
        <p:spPr>
          <a:xfrm rot="16200000">
            <a:off x="6244292" y="4612981"/>
            <a:ext cx="859531" cy="253916"/>
          </a:xfrm>
          <a:prstGeom prst="rect">
            <a:avLst/>
          </a:prstGeom>
        </p:spPr>
        <p:txBody>
          <a:bodyPr wrap="none">
            <a:spAutoFit/>
          </a:bodyPr>
          <a:lstStyle/>
          <a:p>
            <a:r>
              <a:rPr lang="es-CL" sz="1050" b="1" dirty="0"/>
              <a:t>7 TALLERES</a:t>
            </a:r>
          </a:p>
        </p:txBody>
      </p:sp>
      <p:sp>
        <p:nvSpPr>
          <p:cNvPr id="92" name="91 Rectángulo"/>
          <p:cNvSpPr/>
          <p:nvPr/>
        </p:nvSpPr>
        <p:spPr>
          <a:xfrm>
            <a:off x="4005254" y="5266013"/>
            <a:ext cx="1442674" cy="707886"/>
          </a:xfrm>
          <a:prstGeom prst="rect">
            <a:avLst/>
          </a:prstGeom>
        </p:spPr>
        <p:txBody>
          <a:bodyPr wrap="square">
            <a:spAutoFit/>
          </a:bodyPr>
          <a:lstStyle/>
          <a:p>
            <a:pPr marL="171450" indent="-171450">
              <a:buFont typeface="Arial" panose="020B0604020202020204" pitchFamily="34" charset="0"/>
              <a:buChar char="•"/>
            </a:pPr>
            <a:r>
              <a:rPr lang="es-CL" sz="1000" dirty="0"/>
              <a:t>Rector</a:t>
            </a:r>
          </a:p>
          <a:p>
            <a:pPr marL="171450" indent="-171450">
              <a:buFont typeface="Arial" panose="020B0604020202020204" pitchFamily="34" charset="0"/>
              <a:buChar char="•"/>
            </a:pPr>
            <a:r>
              <a:rPr lang="es-CL" sz="1000" dirty="0"/>
              <a:t>Junta Directiva</a:t>
            </a:r>
          </a:p>
          <a:p>
            <a:pPr marL="171450" indent="-171450">
              <a:buFont typeface="Arial" panose="020B0604020202020204" pitchFamily="34" charset="0"/>
              <a:buChar char="•"/>
            </a:pPr>
            <a:r>
              <a:rPr lang="es-CL" sz="1000" dirty="0"/>
              <a:t>Consejo Académico</a:t>
            </a:r>
          </a:p>
          <a:p>
            <a:pPr marL="171450" indent="-171450">
              <a:buFont typeface="Arial" panose="020B0604020202020204" pitchFamily="34" charset="0"/>
              <a:buChar char="•"/>
            </a:pPr>
            <a:r>
              <a:rPr lang="es-CL" sz="1000" dirty="0"/>
              <a:t>Facultades e Institutos</a:t>
            </a:r>
          </a:p>
        </p:txBody>
      </p:sp>
    </p:spTree>
    <p:extLst>
      <p:ext uri="{BB962C8B-B14F-4D97-AF65-F5344CB8AC3E}">
        <p14:creationId xmlns:p14="http://schemas.microsoft.com/office/powerpoint/2010/main" val="97596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ppt_x"/>
                                          </p:val>
                                        </p:tav>
                                        <p:tav tm="100000">
                                          <p:val>
                                            <p:strVal val="#ppt_x"/>
                                          </p:val>
                                        </p:tav>
                                      </p:tavLst>
                                    </p:anim>
                                    <p:anim calcmode="lin" valueType="num">
                                      <p:cBhvr additive="base">
                                        <p:cTn id="2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2"/>
                                        </p:tgtEl>
                                        <p:attrNameLst>
                                          <p:attrName>style.visibility</p:attrName>
                                        </p:attrNameLst>
                                      </p:cBhvr>
                                      <p:to>
                                        <p:strVal val="visible"/>
                                      </p:to>
                                    </p:set>
                                    <p:anim calcmode="lin" valueType="num">
                                      <p:cBhvr>
                                        <p:cTn id="34" dur="500" fill="hold"/>
                                        <p:tgtEl>
                                          <p:spTgt spid="92"/>
                                        </p:tgtEl>
                                        <p:attrNameLst>
                                          <p:attrName>ppt_w</p:attrName>
                                        </p:attrNameLst>
                                      </p:cBhvr>
                                      <p:tavLst>
                                        <p:tav tm="0">
                                          <p:val>
                                            <p:fltVal val="0"/>
                                          </p:val>
                                        </p:tav>
                                        <p:tav tm="100000">
                                          <p:val>
                                            <p:strVal val="#ppt_w"/>
                                          </p:val>
                                        </p:tav>
                                      </p:tavLst>
                                    </p:anim>
                                    <p:anim calcmode="lin" valueType="num">
                                      <p:cBhvr>
                                        <p:cTn id="35" dur="500" fill="hold"/>
                                        <p:tgtEl>
                                          <p:spTgt spid="92"/>
                                        </p:tgtEl>
                                        <p:attrNameLst>
                                          <p:attrName>ppt_h</p:attrName>
                                        </p:attrNameLst>
                                      </p:cBhvr>
                                      <p:tavLst>
                                        <p:tav tm="0">
                                          <p:val>
                                            <p:fltVal val="0"/>
                                          </p:val>
                                        </p:tav>
                                        <p:tav tm="100000">
                                          <p:val>
                                            <p:strVal val="#ppt_h"/>
                                          </p:val>
                                        </p:tav>
                                      </p:tavLst>
                                    </p:anim>
                                    <p:animEffect transition="in" filter="fade">
                                      <p:cBhvr>
                                        <p:cTn id="36" dur="500"/>
                                        <p:tgtEl>
                                          <p:spTgt spid="9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additive="base">
                                        <p:cTn id="45" dur="500" fill="hold"/>
                                        <p:tgtEl>
                                          <p:spTgt spid="66"/>
                                        </p:tgtEl>
                                        <p:attrNameLst>
                                          <p:attrName>ppt_x</p:attrName>
                                        </p:attrNameLst>
                                      </p:cBhvr>
                                      <p:tavLst>
                                        <p:tav tm="0">
                                          <p:val>
                                            <p:strVal val="#ppt_x"/>
                                          </p:val>
                                        </p:tav>
                                        <p:tav tm="100000">
                                          <p:val>
                                            <p:strVal val="#ppt_x"/>
                                          </p:val>
                                        </p:tav>
                                      </p:tavLst>
                                    </p:anim>
                                    <p:anim calcmode="lin" valueType="num">
                                      <p:cBhvr additive="base">
                                        <p:cTn id="46" dur="500" fill="hold"/>
                                        <p:tgtEl>
                                          <p:spTgt spid="6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fill="hold"/>
                                        <p:tgtEl>
                                          <p:spTgt spid="69"/>
                                        </p:tgtEl>
                                        <p:attrNameLst>
                                          <p:attrName>ppt_x</p:attrName>
                                        </p:attrNameLst>
                                      </p:cBhvr>
                                      <p:tavLst>
                                        <p:tav tm="0">
                                          <p:val>
                                            <p:strVal val="#ppt_x"/>
                                          </p:val>
                                        </p:tav>
                                        <p:tav tm="100000">
                                          <p:val>
                                            <p:strVal val="#ppt_x"/>
                                          </p:val>
                                        </p:tav>
                                      </p:tavLst>
                                    </p:anim>
                                    <p:anim calcmode="lin" valueType="num">
                                      <p:cBhvr additive="base">
                                        <p:cTn id="54" dur="500" fill="hold"/>
                                        <p:tgtEl>
                                          <p:spTgt spid="6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anim calcmode="lin" valueType="num">
                                      <p:cBhvr additive="base">
                                        <p:cTn id="57" dur="500" fill="hold"/>
                                        <p:tgtEl>
                                          <p:spTgt spid="89"/>
                                        </p:tgtEl>
                                        <p:attrNameLst>
                                          <p:attrName>ppt_x</p:attrName>
                                        </p:attrNameLst>
                                      </p:cBhvr>
                                      <p:tavLst>
                                        <p:tav tm="0">
                                          <p:val>
                                            <p:strVal val="#ppt_x"/>
                                          </p:val>
                                        </p:tav>
                                        <p:tav tm="100000">
                                          <p:val>
                                            <p:strVal val="#ppt_x"/>
                                          </p:val>
                                        </p:tav>
                                      </p:tavLst>
                                    </p:anim>
                                    <p:anim calcmode="lin" valueType="num">
                                      <p:cBhvr additive="base">
                                        <p:cTn id="58" dur="500" fill="hold"/>
                                        <p:tgtEl>
                                          <p:spTgt spid="8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p:cTn id="67" dur="500" fill="hold"/>
                                        <p:tgtEl>
                                          <p:spTgt spid="90"/>
                                        </p:tgtEl>
                                        <p:attrNameLst>
                                          <p:attrName>ppt_w</p:attrName>
                                        </p:attrNameLst>
                                      </p:cBhvr>
                                      <p:tavLst>
                                        <p:tav tm="0">
                                          <p:val>
                                            <p:fltVal val="0"/>
                                          </p:val>
                                        </p:tav>
                                        <p:tav tm="100000">
                                          <p:val>
                                            <p:strVal val="#ppt_w"/>
                                          </p:val>
                                        </p:tav>
                                      </p:tavLst>
                                    </p:anim>
                                    <p:anim calcmode="lin" valueType="num">
                                      <p:cBhvr>
                                        <p:cTn id="68" dur="500" fill="hold"/>
                                        <p:tgtEl>
                                          <p:spTgt spid="90"/>
                                        </p:tgtEl>
                                        <p:attrNameLst>
                                          <p:attrName>ppt_h</p:attrName>
                                        </p:attrNameLst>
                                      </p:cBhvr>
                                      <p:tavLst>
                                        <p:tav tm="0">
                                          <p:val>
                                            <p:fltVal val="0"/>
                                          </p:val>
                                        </p:tav>
                                        <p:tav tm="100000">
                                          <p:val>
                                            <p:strVal val="#ppt_h"/>
                                          </p:val>
                                        </p:tav>
                                      </p:tavLst>
                                    </p:anim>
                                    <p:animEffect transition="in" filter="fade">
                                      <p:cBhvr>
                                        <p:cTn id="69" dur="500"/>
                                        <p:tgtEl>
                                          <p:spTgt spid="9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1"/>
                                        </p:tgtEl>
                                        <p:attrNameLst>
                                          <p:attrName>style.visibility</p:attrName>
                                        </p:attrNameLst>
                                      </p:cBhvr>
                                      <p:to>
                                        <p:strVal val="visible"/>
                                      </p:to>
                                    </p:set>
                                    <p:anim calcmode="lin" valueType="num">
                                      <p:cBhvr>
                                        <p:cTn id="72" dur="500" fill="hold"/>
                                        <p:tgtEl>
                                          <p:spTgt spid="91"/>
                                        </p:tgtEl>
                                        <p:attrNameLst>
                                          <p:attrName>ppt_w</p:attrName>
                                        </p:attrNameLst>
                                      </p:cBhvr>
                                      <p:tavLst>
                                        <p:tav tm="0">
                                          <p:val>
                                            <p:fltVal val="0"/>
                                          </p:val>
                                        </p:tav>
                                        <p:tav tm="100000">
                                          <p:val>
                                            <p:strVal val="#ppt_w"/>
                                          </p:val>
                                        </p:tav>
                                      </p:tavLst>
                                    </p:anim>
                                    <p:anim calcmode="lin" valueType="num">
                                      <p:cBhvr>
                                        <p:cTn id="73" dur="500" fill="hold"/>
                                        <p:tgtEl>
                                          <p:spTgt spid="91"/>
                                        </p:tgtEl>
                                        <p:attrNameLst>
                                          <p:attrName>ppt_h</p:attrName>
                                        </p:attrNameLst>
                                      </p:cBhvr>
                                      <p:tavLst>
                                        <p:tav tm="0">
                                          <p:val>
                                            <p:fltVal val="0"/>
                                          </p:val>
                                        </p:tav>
                                        <p:tav tm="100000">
                                          <p:val>
                                            <p:strVal val="#ppt_h"/>
                                          </p:val>
                                        </p:tav>
                                      </p:tavLst>
                                    </p:anim>
                                    <p:animEffect transition="in" filter="fade">
                                      <p:cBhvr>
                                        <p:cTn id="74" dur="500"/>
                                        <p:tgtEl>
                                          <p:spTgt spid="9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p:cTn id="77" dur="500" fill="hold"/>
                                        <p:tgtEl>
                                          <p:spTgt spid="79"/>
                                        </p:tgtEl>
                                        <p:attrNameLst>
                                          <p:attrName>ppt_w</p:attrName>
                                        </p:attrNameLst>
                                      </p:cBhvr>
                                      <p:tavLst>
                                        <p:tav tm="0">
                                          <p:val>
                                            <p:fltVal val="0"/>
                                          </p:val>
                                        </p:tav>
                                        <p:tav tm="100000">
                                          <p:val>
                                            <p:strVal val="#ppt_w"/>
                                          </p:val>
                                        </p:tav>
                                      </p:tavLst>
                                    </p:anim>
                                    <p:anim calcmode="lin" valueType="num">
                                      <p:cBhvr>
                                        <p:cTn id="78" dur="500" fill="hold"/>
                                        <p:tgtEl>
                                          <p:spTgt spid="79"/>
                                        </p:tgtEl>
                                        <p:attrNameLst>
                                          <p:attrName>ppt_h</p:attrName>
                                        </p:attrNameLst>
                                      </p:cBhvr>
                                      <p:tavLst>
                                        <p:tav tm="0">
                                          <p:val>
                                            <p:fltVal val="0"/>
                                          </p:val>
                                        </p:tav>
                                        <p:tav tm="100000">
                                          <p:val>
                                            <p:strVal val="#ppt_h"/>
                                          </p:val>
                                        </p:tav>
                                      </p:tavLst>
                                    </p:anim>
                                    <p:animEffect transition="in" filter="fade">
                                      <p:cBhvr>
                                        <p:cTn id="79" dur="500"/>
                                        <p:tgtEl>
                                          <p:spTgt spid="79"/>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1000"/>
                                        <p:tgtEl>
                                          <p:spTgt spid="53"/>
                                        </p:tgtEl>
                                      </p:cBhvr>
                                    </p:animEffect>
                                    <p:anim calcmode="lin" valueType="num">
                                      <p:cBhvr>
                                        <p:cTn id="85" dur="1000" fill="hold"/>
                                        <p:tgtEl>
                                          <p:spTgt spid="53"/>
                                        </p:tgtEl>
                                        <p:attrNameLst>
                                          <p:attrName>ppt_x</p:attrName>
                                        </p:attrNameLst>
                                      </p:cBhvr>
                                      <p:tavLst>
                                        <p:tav tm="0">
                                          <p:val>
                                            <p:strVal val="#ppt_x"/>
                                          </p:val>
                                        </p:tav>
                                        <p:tav tm="100000">
                                          <p:val>
                                            <p:strVal val="#ppt_x"/>
                                          </p:val>
                                        </p:tav>
                                      </p:tavLst>
                                    </p:anim>
                                    <p:anim calcmode="lin" valueType="num">
                                      <p:cBhvr>
                                        <p:cTn id="86" dur="1000" fill="hold"/>
                                        <p:tgtEl>
                                          <p:spTgt spid="5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1000"/>
                                        <p:tgtEl>
                                          <p:spTgt spid="55"/>
                                        </p:tgtEl>
                                      </p:cBhvr>
                                    </p:animEffect>
                                    <p:anim calcmode="lin" valueType="num">
                                      <p:cBhvr>
                                        <p:cTn id="95" dur="1000" fill="hold"/>
                                        <p:tgtEl>
                                          <p:spTgt spid="55"/>
                                        </p:tgtEl>
                                        <p:attrNameLst>
                                          <p:attrName>ppt_x</p:attrName>
                                        </p:attrNameLst>
                                      </p:cBhvr>
                                      <p:tavLst>
                                        <p:tav tm="0">
                                          <p:val>
                                            <p:strVal val="#ppt_x"/>
                                          </p:val>
                                        </p:tav>
                                        <p:tav tm="100000">
                                          <p:val>
                                            <p:strVal val="#ppt_x"/>
                                          </p:val>
                                        </p:tav>
                                      </p:tavLst>
                                    </p:anim>
                                    <p:anim calcmode="lin" valueType="num">
                                      <p:cBhvr>
                                        <p:cTn id="96" dur="1000" fill="hold"/>
                                        <p:tgtEl>
                                          <p:spTgt spid="5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animEffect transition="in" filter="fade">
                                      <p:cBhvr>
                                        <p:cTn id="104" dur="1000"/>
                                        <p:tgtEl>
                                          <p:spTgt spid="70"/>
                                        </p:tgtEl>
                                      </p:cBhvr>
                                    </p:animEffect>
                                    <p:anim calcmode="lin" valueType="num">
                                      <p:cBhvr>
                                        <p:cTn id="105" dur="1000" fill="hold"/>
                                        <p:tgtEl>
                                          <p:spTgt spid="70"/>
                                        </p:tgtEl>
                                        <p:attrNameLst>
                                          <p:attrName>ppt_x</p:attrName>
                                        </p:attrNameLst>
                                      </p:cBhvr>
                                      <p:tavLst>
                                        <p:tav tm="0">
                                          <p:val>
                                            <p:strVal val="#ppt_x"/>
                                          </p:val>
                                        </p:tav>
                                        <p:tav tm="100000">
                                          <p:val>
                                            <p:strVal val="#ppt_x"/>
                                          </p:val>
                                        </p:tav>
                                      </p:tavLst>
                                    </p:anim>
                                    <p:anim calcmode="lin" valueType="num">
                                      <p:cBhvr>
                                        <p:cTn id="106" dur="1000" fill="hold"/>
                                        <p:tgtEl>
                                          <p:spTgt spid="7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fade">
                                      <p:cBhvr>
                                        <p:cTn id="109" dur="1000"/>
                                        <p:tgtEl>
                                          <p:spTgt spid="88"/>
                                        </p:tgtEl>
                                      </p:cBhvr>
                                    </p:animEffect>
                                    <p:anim calcmode="lin" valueType="num">
                                      <p:cBhvr>
                                        <p:cTn id="110" dur="1000" fill="hold"/>
                                        <p:tgtEl>
                                          <p:spTgt spid="88"/>
                                        </p:tgtEl>
                                        <p:attrNameLst>
                                          <p:attrName>ppt_x</p:attrName>
                                        </p:attrNameLst>
                                      </p:cBhvr>
                                      <p:tavLst>
                                        <p:tav tm="0">
                                          <p:val>
                                            <p:strVal val="#ppt_x"/>
                                          </p:val>
                                        </p:tav>
                                        <p:tav tm="100000">
                                          <p:val>
                                            <p:strVal val="#ppt_x"/>
                                          </p:val>
                                        </p:tav>
                                      </p:tavLst>
                                    </p:anim>
                                    <p:anim calcmode="lin" valueType="num">
                                      <p:cBhvr>
                                        <p:cTn id="11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 calcmode="lin" valueType="num">
                                      <p:cBhvr>
                                        <p:cTn id="116" dur="500" fill="hold"/>
                                        <p:tgtEl>
                                          <p:spTgt spid="76"/>
                                        </p:tgtEl>
                                        <p:attrNameLst>
                                          <p:attrName>ppt_w</p:attrName>
                                        </p:attrNameLst>
                                      </p:cBhvr>
                                      <p:tavLst>
                                        <p:tav tm="0">
                                          <p:val>
                                            <p:fltVal val="0"/>
                                          </p:val>
                                        </p:tav>
                                        <p:tav tm="100000">
                                          <p:val>
                                            <p:strVal val="#ppt_w"/>
                                          </p:val>
                                        </p:tav>
                                      </p:tavLst>
                                    </p:anim>
                                    <p:anim calcmode="lin" valueType="num">
                                      <p:cBhvr>
                                        <p:cTn id="117" dur="500" fill="hold"/>
                                        <p:tgtEl>
                                          <p:spTgt spid="76"/>
                                        </p:tgtEl>
                                        <p:attrNameLst>
                                          <p:attrName>ppt_h</p:attrName>
                                        </p:attrNameLst>
                                      </p:cBhvr>
                                      <p:tavLst>
                                        <p:tav tm="0">
                                          <p:val>
                                            <p:fltVal val="0"/>
                                          </p:val>
                                        </p:tav>
                                        <p:tav tm="100000">
                                          <p:val>
                                            <p:strVal val="#ppt_h"/>
                                          </p:val>
                                        </p:tav>
                                      </p:tavLst>
                                    </p:anim>
                                    <p:animEffect transition="in" filter="fade">
                                      <p:cBhvr>
                                        <p:cTn id="118" dur="500"/>
                                        <p:tgtEl>
                                          <p:spTgt spid="76"/>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anim calcmode="lin" valueType="num">
                                      <p:cBhvr>
                                        <p:cTn id="121" dur="500" fill="hold"/>
                                        <p:tgtEl>
                                          <p:spTgt spid="85"/>
                                        </p:tgtEl>
                                        <p:attrNameLst>
                                          <p:attrName>ppt_w</p:attrName>
                                        </p:attrNameLst>
                                      </p:cBhvr>
                                      <p:tavLst>
                                        <p:tav tm="0">
                                          <p:val>
                                            <p:fltVal val="0"/>
                                          </p:val>
                                        </p:tav>
                                        <p:tav tm="100000">
                                          <p:val>
                                            <p:strVal val="#ppt_w"/>
                                          </p:val>
                                        </p:tav>
                                      </p:tavLst>
                                    </p:anim>
                                    <p:anim calcmode="lin" valueType="num">
                                      <p:cBhvr>
                                        <p:cTn id="122" dur="500" fill="hold"/>
                                        <p:tgtEl>
                                          <p:spTgt spid="85"/>
                                        </p:tgtEl>
                                        <p:attrNameLst>
                                          <p:attrName>ppt_h</p:attrName>
                                        </p:attrNameLst>
                                      </p:cBhvr>
                                      <p:tavLst>
                                        <p:tav tm="0">
                                          <p:val>
                                            <p:fltVal val="0"/>
                                          </p:val>
                                        </p:tav>
                                        <p:tav tm="100000">
                                          <p:val>
                                            <p:strVal val="#ppt_h"/>
                                          </p:val>
                                        </p:tav>
                                      </p:tavLst>
                                    </p:anim>
                                    <p:animEffect transition="in" filter="fade">
                                      <p:cBhvr>
                                        <p:cTn id="123" dur="500"/>
                                        <p:tgtEl>
                                          <p:spTgt spid="85"/>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1000"/>
                                        <p:tgtEl>
                                          <p:spTgt spid="58"/>
                                        </p:tgtEl>
                                      </p:cBhvr>
                                    </p:animEffect>
                                    <p:anim calcmode="lin" valueType="num">
                                      <p:cBhvr>
                                        <p:cTn id="129" dur="1000" fill="hold"/>
                                        <p:tgtEl>
                                          <p:spTgt spid="58"/>
                                        </p:tgtEl>
                                        <p:attrNameLst>
                                          <p:attrName>ppt_x</p:attrName>
                                        </p:attrNameLst>
                                      </p:cBhvr>
                                      <p:tavLst>
                                        <p:tav tm="0">
                                          <p:val>
                                            <p:strVal val="#ppt_x"/>
                                          </p:val>
                                        </p:tav>
                                        <p:tav tm="100000">
                                          <p:val>
                                            <p:strVal val="#ppt_x"/>
                                          </p:val>
                                        </p:tav>
                                      </p:tavLst>
                                    </p:anim>
                                    <p:anim calcmode="lin" valueType="num">
                                      <p:cBhvr>
                                        <p:cTn id="130" dur="1000" fill="hold"/>
                                        <p:tgtEl>
                                          <p:spTgt spid="58"/>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fade">
                                      <p:cBhvr>
                                        <p:cTn id="133" dur="1000"/>
                                        <p:tgtEl>
                                          <p:spTgt spid="59"/>
                                        </p:tgtEl>
                                      </p:cBhvr>
                                    </p:animEffect>
                                    <p:anim calcmode="lin" valueType="num">
                                      <p:cBhvr>
                                        <p:cTn id="134" dur="1000" fill="hold"/>
                                        <p:tgtEl>
                                          <p:spTgt spid="59"/>
                                        </p:tgtEl>
                                        <p:attrNameLst>
                                          <p:attrName>ppt_x</p:attrName>
                                        </p:attrNameLst>
                                      </p:cBhvr>
                                      <p:tavLst>
                                        <p:tav tm="0">
                                          <p:val>
                                            <p:strVal val="#ppt_x"/>
                                          </p:val>
                                        </p:tav>
                                        <p:tav tm="100000">
                                          <p:val>
                                            <p:strVal val="#ppt_x"/>
                                          </p:val>
                                        </p:tav>
                                      </p:tavLst>
                                    </p:anim>
                                    <p:anim calcmode="lin" valueType="num">
                                      <p:cBhvr>
                                        <p:cTn id="135" dur="1000" fill="hold"/>
                                        <p:tgtEl>
                                          <p:spTgt spid="59"/>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1000"/>
                                        <p:tgtEl>
                                          <p:spTgt spid="60"/>
                                        </p:tgtEl>
                                      </p:cBhvr>
                                    </p:animEffect>
                                    <p:anim calcmode="lin" valueType="num">
                                      <p:cBhvr>
                                        <p:cTn id="139" dur="1000" fill="hold"/>
                                        <p:tgtEl>
                                          <p:spTgt spid="60"/>
                                        </p:tgtEl>
                                        <p:attrNameLst>
                                          <p:attrName>ppt_x</p:attrName>
                                        </p:attrNameLst>
                                      </p:cBhvr>
                                      <p:tavLst>
                                        <p:tav tm="0">
                                          <p:val>
                                            <p:strVal val="#ppt_x"/>
                                          </p:val>
                                        </p:tav>
                                        <p:tav tm="100000">
                                          <p:val>
                                            <p:strVal val="#ppt_x"/>
                                          </p:val>
                                        </p:tav>
                                      </p:tavLst>
                                    </p:anim>
                                    <p:anim calcmode="lin" valueType="num">
                                      <p:cBhvr>
                                        <p:cTn id="140" dur="1000" fill="hold"/>
                                        <p:tgtEl>
                                          <p:spTgt spid="6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71"/>
                                        </p:tgtEl>
                                        <p:attrNameLst>
                                          <p:attrName>style.visibility</p:attrName>
                                        </p:attrNameLst>
                                      </p:cBhvr>
                                      <p:to>
                                        <p:strVal val="visible"/>
                                      </p:to>
                                    </p:set>
                                    <p:animEffect transition="in" filter="fade">
                                      <p:cBhvr>
                                        <p:cTn id="143" dur="1000"/>
                                        <p:tgtEl>
                                          <p:spTgt spid="71"/>
                                        </p:tgtEl>
                                      </p:cBhvr>
                                    </p:animEffect>
                                    <p:anim calcmode="lin" valueType="num">
                                      <p:cBhvr>
                                        <p:cTn id="144" dur="1000" fill="hold"/>
                                        <p:tgtEl>
                                          <p:spTgt spid="71"/>
                                        </p:tgtEl>
                                        <p:attrNameLst>
                                          <p:attrName>ppt_x</p:attrName>
                                        </p:attrNameLst>
                                      </p:cBhvr>
                                      <p:tavLst>
                                        <p:tav tm="0">
                                          <p:val>
                                            <p:strVal val="#ppt_x"/>
                                          </p:val>
                                        </p:tav>
                                        <p:tav tm="100000">
                                          <p:val>
                                            <p:strVal val="#ppt_x"/>
                                          </p:val>
                                        </p:tav>
                                      </p:tavLst>
                                    </p:anim>
                                    <p:anim calcmode="lin" valueType="num">
                                      <p:cBhvr>
                                        <p:cTn id="145" dur="1000" fill="hold"/>
                                        <p:tgtEl>
                                          <p:spTgt spid="71"/>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1"/>
                                        </p:tgtEl>
                                        <p:attrNameLst>
                                          <p:attrName>style.visibility</p:attrName>
                                        </p:attrNameLst>
                                      </p:cBhvr>
                                      <p:to>
                                        <p:strVal val="visible"/>
                                      </p:to>
                                    </p:set>
                                    <p:animEffect transition="in" filter="fade">
                                      <p:cBhvr>
                                        <p:cTn id="148" dur="1000"/>
                                        <p:tgtEl>
                                          <p:spTgt spid="81"/>
                                        </p:tgtEl>
                                      </p:cBhvr>
                                    </p:animEffect>
                                    <p:anim calcmode="lin" valueType="num">
                                      <p:cBhvr>
                                        <p:cTn id="149" dur="1000" fill="hold"/>
                                        <p:tgtEl>
                                          <p:spTgt spid="81"/>
                                        </p:tgtEl>
                                        <p:attrNameLst>
                                          <p:attrName>ppt_x</p:attrName>
                                        </p:attrNameLst>
                                      </p:cBhvr>
                                      <p:tavLst>
                                        <p:tav tm="0">
                                          <p:val>
                                            <p:strVal val="#ppt_x"/>
                                          </p:val>
                                        </p:tav>
                                        <p:tav tm="100000">
                                          <p:val>
                                            <p:strVal val="#ppt_x"/>
                                          </p:val>
                                        </p:tav>
                                      </p:tavLst>
                                    </p:anim>
                                    <p:anim calcmode="lin" valueType="num">
                                      <p:cBhvr>
                                        <p:cTn id="150" dur="1000" fill="hold"/>
                                        <p:tgtEl>
                                          <p:spTgt spid="81"/>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57"/>
                                        </p:tgtEl>
                                        <p:attrNameLst>
                                          <p:attrName>style.visibility</p:attrName>
                                        </p:attrNameLst>
                                      </p:cBhvr>
                                      <p:to>
                                        <p:strVal val="visible"/>
                                      </p:to>
                                    </p:set>
                                    <p:animEffect transition="in" filter="fade">
                                      <p:cBhvr>
                                        <p:cTn id="153" dur="1000"/>
                                        <p:tgtEl>
                                          <p:spTgt spid="57"/>
                                        </p:tgtEl>
                                      </p:cBhvr>
                                    </p:animEffect>
                                    <p:anim calcmode="lin" valueType="num">
                                      <p:cBhvr>
                                        <p:cTn id="154" dur="1000" fill="hold"/>
                                        <p:tgtEl>
                                          <p:spTgt spid="57"/>
                                        </p:tgtEl>
                                        <p:attrNameLst>
                                          <p:attrName>ppt_x</p:attrName>
                                        </p:attrNameLst>
                                      </p:cBhvr>
                                      <p:tavLst>
                                        <p:tav tm="0">
                                          <p:val>
                                            <p:strVal val="#ppt_x"/>
                                          </p:val>
                                        </p:tav>
                                        <p:tav tm="100000">
                                          <p:val>
                                            <p:strVal val="#ppt_x"/>
                                          </p:val>
                                        </p:tav>
                                      </p:tavLst>
                                    </p:anim>
                                    <p:anim calcmode="lin" valueType="num">
                                      <p:cBhvr>
                                        <p:cTn id="15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78"/>
                                        </p:tgtEl>
                                        <p:attrNameLst>
                                          <p:attrName>style.visibility</p:attrName>
                                        </p:attrNameLst>
                                      </p:cBhvr>
                                      <p:to>
                                        <p:strVal val="visible"/>
                                      </p:to>
                                    </p:set>
                                    <p:anim calcmode="lin" valueType="num">
                                      <p:cBhvr>
                                        <p:cTn id="160" dur="500" fill="hold"/>
                                        <p:tgtEl>
                                          <p:spTgt spid="78"/>
                                        </p:tgtEl>
                                        <p:attrNameLst>
                                          <p:attrName>ppt_w</p:attrName>
                                        </p:attrNameLst>
                                      </p:cBhvr>
                                      <p:tavLst>
                                        <p:tav tm="0">
                                          <p:val>
                                            <p:fltVal val="0"/>
                                          </p:val>
                                        </p:tav>
                                        <p:tav tm="100000">
                                          <p:val>
                                            <p:strVal val="#ppt_w"/>
                                          </p:val>
                                        </p:tav>
                                      </p:tavLst>
                                    </p:anim>
                                    <p:anim calcmode="lin" valueType="num">
                                      <p:cBhvr>
                                        <p:cTn id="161" dur="500" fill="hold"/>
                                        <p:tgtEl>
                                          <p:spTgt spid="78"/>
                                        </p:tgtEl>
                                        <p:attrNameLst>
                                          <p:attrName>ppt_h</p:attrName>
                                        </p:attrNameLst>
                                      </p:cBhvr>
                                      <p:tavLst>
                                        <p:tav tm="0">
                                          <p:val>
                                            <p:fltVal val="0"/>
                                          </p:val>
                                        </p:tav>
                                        <p:tav tm="100000">
                                          <p:val>
                                            <p:strVal val="#ppt_h"/>
                                          </p:val>
                                        </p:tav>
                                      </p:tavLst>
                                    </p:anim>
                                    <p:animEffect transition="in" filter="fade">
                                      <p:cBhvr>
                                        <p:cTn id="162" dur="500"/>
                                        <p:tgtEl>
                                          <p:spTgt spid="78"/>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83"/>
                                        </p:tgtEl>
                                        <p:attrNameLst>
                                          <p:attrName>style.visibility</p:attrName>
                                        </p:attrNameLst>
                                      </p:cBhvr>
                                      <p:to>
                                        <p:strVal val="visible"/>
                                      </p:to>
                                    </p:set>
                                    <p:anim calcmode="lin" valueType="num">
                                      <p:cBhvr>
                                        <p:cTn id="165" dur="500" fill="hold"/>
                                        <p:tgtEl>
                                          <p:spTgt spid="83"/>
                                        </p:tgtEl>
                                        <p:attrNameLst>
                                          <p:attrName>ppt_w</p:attrName>
                                        </p:attrNameLst>
                                      </p:cBhvr>
                                      <p:tavLst>
                                        <p:tav tm="0">
                                          <p:val>
                                            <p:fltVal val="0"/>
                                          </p:val>
                                        </p:tav>
                                        <p:tav tm="100000">
                                          <p:val>
                                            <p:strVal val="#ppt_w"/>
                                          </p:val>
                                        </p:tav>
                                      </p:tavLst>
                                    </p:anim>
                                    <p:anim calcmode="lin" valueType="num">
                                      <p:cBhvr>
                                        <p:cTn id="166" dur="500" fill="hold"/>
                                        <p:tgtEl>
                                          <p:spTgt spid="83"/>
                                        </p:tgtEl>
                                        <p:attrNameLst>
                                          <p:attrName>ppt_h</p:attrName>
                                        </p:attrNameLst>
                                      </p:cBhvr>
                                      <p:tavLst>
                                        <p:tav tm="0">
                                          <p:val>
                                            <p:fltVal val="0"/>
                                          </p:val>
                                        </p:tav>
                                        <p:tav tm="100000">
                                          <p:val>
                                            <p:strVal val="#ppt_h"/>
                                          </p:val>
                                        </p:tav>
                                      </p:tavLst>
                                    </p:anim>
                                    <p:animEffect transition="in" filter="fade">
                                      <p:cBhvr>
                                        <p:cTn id="167" dur="500"/>
                                        <p:tgtEl>
                                          <p:spTgt spid="83"/>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0"/>
                                        </p:tgtEl>
                                        <p:attrNameLst>
                                          <p:attrName>style.visibility</p:attrName>
                                        </p:attrNameLst>
                                      </p:cBhvr>
                                      <p:to>
                                        <p:strVal val="visible"/>
                                      </p:to>
                                    </p:set>
                                    <p:anim calcmode="lin" valueType="num">
                                      <p:cBhvr>
                                        <p:cTn id="170" dur="500" fill="hold"/>
                                        <p:tgtEl>
                                          <p:spTgt spid="80"/>
                                        </p:tgtEl>
                                        <p:attrNameLst>
                                          <p:attrName>ppt_w</p:attrName>
                                        </p:attrNameLst>
                                      </p:cBhvr>
                                      <p:tavLst>
                                        <p:tav tm="0">
                                          <p:val>
                                            <p:fltVal val="0"/>
                                          </p:val>
                                        </p:tav>
                                        <p:tav tm="100000">
                                          <p:val>
                                            <p:strVal val="#ppt_w"/>
                                          </p:val>
                                        </p:tav>
                                      </p:tavLst>
                                    </p:anim>
                                    <p:anim calcmode="lin" valueType="num">
                                      <p:cBhvr>
                                        <p:cTn id="171" dur="500" fill="hold"/>
                                        <p:tgtEl>
                                          <p:spTgt spid="80"/>
                                        </p:tgtEl>
                                        <p:attrNameLst>
                                          <p:attrName>ppt_h</p:attrName>
                                        </p:attrNameLst>
                                      </p:cBhvr>
                                      <p:tavLst>
                                        <p:tav tm="0">
                                          <p:val>
                                            <p:fltVal val="0"/>
                                          </p:val>
                                        </p:tav>
                                        <p:tav tm="100000">
                                          <p:val>
                                            <p:strVal val="#ppt_h"/>
                                          </p:val>
                                        </p:tav>
                                      </p:tavLst>
                                    </p:anim>
                                    <p:animEffect transition="in" filter="fade">
                                      <p:cBhvr>
                                        <p:cTn id="172" dur="500"/>
                                        <p:tgtEl>
                                          <p:spTgt spid="80"/>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86"/>
                                        </p:tgtEl>
                                        <p:attrNameLst>
                                          <p:attrName>style.visibility</p:attrName>
                                        </p:attrNameLst>
                                      </p:cBhvr>
                                      <p:to>
                                        <p:strVal val="visible"/>
                                      </p:to>
                                    </p:set>
                                    <p:anim calcmode="lin" valueType="num">
                                      <p:cBhvr>
                                        <p:cTn id="175" dur="500" fill="hold"/>
                                        <p:tgtEl>
                                          <p:spTgt spid="86"/>
                                        </p:tgtEl>
                                        <p:attrNameLst>
                                          <p:attrName>ppt_w</p:attrName>
                                        </p:attrNameLst>
                                      </p:cBhvr>
                                      <p:tavLst>
                                        <p:tav tm="0">
                                          <p:val>
                                            <p:fltVal val="0"/>
                                          </p:val>
                                        </p:tav>
                                        <p:tav tm="100000">
                                          <p:val>
                                            <p:strVal val="#ppt_w"/>
                                          </p:val>
                                        </p:tav>
                                      </p:tavLst>
                                    </p:anim>
                                    <p:anim calcmode="lin" valueType="num">
                                      <p:cBhvr>
                                        <p:cTn id="176" dur="500" fill="hold"/>
                                        <p:tgtEl>
                                          <p:spTgt spid="86"/>
                                        </p:tgtEl>
                                        <p:attrNameLst>
                                          <p:attrName>ppt_h</p:attrName>
                                        </p:attrNameLst>
                                      </p:cBhvr>
                                      <p:tavLst>
                                        <p:tav tm="0">
                                          <p:val>
                                            <p:fltVal val="0"/>
                                          </p:val>
                                        </p:tav>
                                        <p:tav tm="100000">
                                          <p:val>
                                            <p:strVal val="#ppt_h"/>
                                          </p:val>
                                        </p:tav>
                                      </p:tavLst>
                                    </p:anim>
                                    <p:animEffect transition="in" filter="fade">
                                      <p:cBhvr>
                                        <p:cTn id="177" dur="500"/>
                                        <p:tgtEl>
                                          <p:spTgt spid="86"/>
                                        </p:tgtEl>
                                      </p:cBhvr>
                                    </p:animEffect>
                                  </p:childTnLst>
                                </p:cTn>
                              </p:par>
                              <p:par>
                                <p:cTn id="178" presetID="53" presetClass="entr" presetSubtype="16" fill="hold" nodeType="withEffect">
                                  <p:stCondLst>
                                    <p:cond delay="0"/>
                                  </p:stCondLst>
                                  <p:childTnLst>
                                    <p:set>
                                      <p:cBhvr>
                                        <p:cTn id="179" dur="1" fill="hold">
                                          <p:stCondLst>
                                            <p:cond delay="0"/>
                                          </p:stCondLst>
                                        </p:cTn>
                                        <p:tgtEl>
                                          <p:spTgt spid="87"/>
                                        </p:tgtEl>
                                        <p:attrNameLst>
                                          <p:attrName>style.visibility</p:attrName>
                                        </p:attrNameLst>
                                      </p:cBhvr>
                                      <p:to>
                                        <p:strVal val="visible"/>
                                      </p:to>
                                    </p:set>
                                    <p:anim calcmode="lin" valueType="num">
                                      <p:cBhvr>
                                        <p:cTn id="180" dur="500" fill="hold"/>
                                        <p:tgtEl>
                                          <p:spTgt spid="87"/>
                                        </p:tgtEl>
                                        <p:attrNameLst>
                                          <p:attrName>ppt_w</p:attrName>
                                        </p:attrNameLst>
                                      </p:cBhvr>
                                      <p:tavLst>
                                        <p:tav tm="0">
                                          <p:val>
                                            <p:fltVal val="0"/>
                                          </p:val>
                                        </p:tav>
                                        <p:tav tm="100000">
                                          <p:val>
                                            <p:strVal val="#ppt_w"/>
                                          </p:val>
                                        </p:tav>
                                      </p:tavLst>
                                    </p:anim>
                                    <p:anim calcmode="lin" valueType="num">
                                      <p:cBhvr>
                                        <p:cTn id="181" dur="500" fill="hold"/>
                                        <p:tgtEl>
                                          <p:spTgt spid="87"/>
                                        </p:tgtEl>
                                        <p:attrNameLst>
                                          <p:attrName>ppt_h</p:attrName>
                                        </p:attrNameLst>
                                      </p:cBhvr>
                                      <p:tavLst>
                                        <p:tav tm="0">
                                          <p:val>
                                            <p:fltVal val="0"/>
                                          </p:val>
                                        </p:tav>
                                        <p:tav tm="100000">
                                          <p:val>
                                            <p:strVal val="#ppt_h"/>
                                          </p:val>
                                        </p:tav>
                                      </p:tavLst>
                                    </p:anim>
                                    <p:animEffect transition="in" filter="fade">
                                      <p:cBhvr>
                                        <p:cTn id="182" dur="500"/>
                                        <p:tgtEl>
                                          <p:spTgt spid="87"/>
                                        </p:tgtEl>
                                      </p:cBhvr>
                                    </p:animEffect>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grpId="0" nodeType="click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1000"/>
                                        <p:tgtEl>
                                          <p:spTgt spid="61"/>
                                        </p:tgtEl>
                                      </p:cBhvr>
                                    </p:animEffect>
                                    <p:anim calcmode="lin" valueType="num">
                                      <p:cBhvr>
                                        <p:cTn id="188" dur="1000" fill="hold"/>
                                        <p:tgtEl>
                                          <p:spTgt spid="61"/>
                                        </p:tgtEl>
                                        <p:attrNameLst>
                                          <p:attrName>ppt_x</p:attrName>
                                        </p:attrNameLst>
                                      </p:cBhvr>
                                      <p:tavLst>
                                        <p:tav tm="0">
                                          <p:val>
                                            <p:strVal val="#ppt_x"/>
                                          </p:val>
                                        </p:tav>
                                        <p:tav tm="100000">
                                          <p:val>
                                            <p:strVal val="#ppt_x"/>
                                          </p:val>
                                        </p:tav>
                                      </p:tavLst>
                                    </p:anim>
                                    <p:anim calcmode="lin" valueType="num">
                                      <p:cBhvr>
                                        <p:cTn id="189" dur="1000" fill="hold"/>
                                        <p:tgtEl>
                                          <p:spTgt spid="61"/>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62"/>
                                        </p:tgtEl>
                                        <p:attrNameLst>
                                          <p:attrName>style.visibility</p:attrName>
                                        </p:attrNameLst>
                                      </p:cBhvr>
                                      <p:to>
                                        <p:strVal val="visible"/>
                                      </p:to>
                                    </p:set>
                                    <p:animEffect transition="in" filter="fade">
                                      <p:cBhvr>
                                        <p:cTn id="192" dur="1000"/>
                                        <p:tgtEl>
                                          <p:spTgt spid="62"/>
                                        </p:tgtEl>
                                      </p:cBhvr>
                                    </p:animEffect>
                                    <p:anim calcmode="lin" valueType="num">
                                      <p:cBhvr>
                                        <p:cTn id="193" dur="1000" fill="hold"/>
                                        <p:tgtEl>
                                          <p:spTgt spid="62"/>
                                        </p:tgtEl>
                                        <p:attrNameLst>
                                          <p:attrName>ppt_x</p:attrName>
                                        </p:attrNameLst>
                                      </p:cBhvr>
                                      <p:tavLst>
                                        <p:tav tm="0">
                                          <p:val>
                                            <p:strVal val="#ppt_x"/>
                                          </p:val>
                                        </p:tav>
                                        <p:tav tm="100000">
                                          <p:val>
                                            <p:strVal val="#ppt_x"/>
                                          </p:val>
                                        </p:tav>
                                      </p:tavLst>
                                    </p:anim>
                                    <p:anim calcmode="lin" valueType="num">
                                      <p:cBhvr>
                                        <p:cTn id="194" dur="1000" fill="hold"/>
                                        <p:tgtEl>
                                          <p:spTgt spid="62"/>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63"/>
                                        </p:tgtEl>
                                        <p:attrNameLst>
                                          <p:attrName>style.visibility</p:attrName>
                                        </p:attrNameLst>
                                      </p:cBhvr>
                                      <p:to>
                                        <p:strVal val="visible"/>
                                      </p:to>
                                    </p:set>
                                    <p:animEffect transition="in" filter="fade">
                                      <p:cBhvr>
                                        <p:cTn id="197" dur="1000"/>
                                        <p:tgtEl>
                                          <p:spTgt spid="63"/>
                                        </p:tgtEl>
                                      </p:cBhvr>
                                    </p:animEffect>
                                    <p:anim calcmode="lin" valueType="num">
                                      <p:cBhvr>
                                        <p:cTn id="198" dur="1000" fill="hold"/>
                                        <p:tgtEl>
                                          <p:spTgt spid="63"/>
                                        </p:tgtEl>
                                        <p:attrNameLst>
                                          <p:attrName>ppt_x</p:attrName>
                                        </p:attrNameLst>
                                      </p:cBhvr>
                                      <p:tavLst>
                                        <p:tav tm="0">
                                          <p:val>
                                            <p:strVal val="#ppt_x"/>
                                          </p:val>
                                        </p:tav>
                                        <p:tav tm="100000">
                                          <p:val>
                                            <p:strVal val="#ppt_x"/>
                                          </p:val>
                                        </p:tav>
                                      </p:tavLst>
                                    </p:anim>
                                    <p:anim calcmode="lin" valueType="num">
                                      <p:cBhvr>
                                        <p:cTn id="199" dur="1000" fill="hold"/>
                                        <p:tgtEl>
                                          <p:spTgt spid="63"/>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Effect transition="in" filter="fade">
                                      <p:cBhvr>
                                        <p:cTn id="202" dur="1000"/>
                                        <p:tgtEl>
                                          <p:spTgt spid="64"/>
                                        </p:tgtEl>
                                      </p:cBhvr>
                                    </p:animEffect>
                                    <p:anim calcmode="lin" valueType="num">
                                      <p:cBhvr>
                                        <p:cTn id="203" dur="1000" fill="hold"/>
                                        <p:tgtEl>
                                          <p:spTgt spid="64"/>
                                        </p:tgtEl>
                                        <p:attrNameLst>
                                          <p:attrName>ppt_x</p:attrName>
                                        </p:attrNameLst>
                                      </p:cBhvr>
                                      <p:tavLst>
                                        <p:tav tm="0">
                                          <p:val>
                                            <p:strVal val="#ppt_x"/>
                                          </p:val>
                                        </p:tav>
                                        <p:tav tm="100000">
                                          <p:val>
                                            <p:strVal val="#ppt_x"/>
                                          </p:val>
                                        </p:tav>
                                      </p:tavLst>
                                    </p:anim>
                                    <p:anim calcmode="lin" valueType="num">
                                      <p:cBhvr>
                                        <p:cTn id="204" dur="1000" fill="hold"/>
                                        <p:tgtEl>
                                          <p:spTgt spid="64"/>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72"/>
                                        </p:tgtEl>
                                        <p:attrNameLst>
                                          <p:attrName>style.visibility</p:attrName>
                                        </p:attrNameLst>
                                      </p:cBhvr>
                                      <p:to>
                                        <p:strVal val="visible"/>
                                      </p:to>
                                    </p:set>
                                    <p:animEffect transition="in" filter="fade">
                                      <p:cBhvr>
                                        <p:cTn id="207" dur="1000"/>
                                        <p:tgtEl>
                                          <p:spTgt spid="72"/>
                                        </p:tgtEl>
                                      </p:cBhvr>
                                    </p:animEffect>
                                    <p:anim calcmode="lin" valueType="num">
                                      <p:cBhvr>
                                        <p:cTn id="208" dur="1000" fill="hold"/>
                                        <p:tgtEl>
                                          <p:spTgt spid="72"/>
                                        </p:tgtEl>
                                        <p:attrNameLst>
                                          <p:attrName>ppt_x</p:attrName>
                                        </p:attrNameLst>
                                      </p:cBhvr>
                                      <p:tavLst>
                                        <p:tav tm="0">
                                          <p:val>
                                            <p:strVal val="#ppt_x"/>
                                          </p:val>
                                        </p:tav>
                                        <p:tav tm="100000">
                                          <p:val>
                                            <p:strVal val="#ppt_x"/>
                                          </p:val>
                                        </p:tav>
                                      </p:tavLst>
                                    </p:anim>
                                    <p:anim calcmode="lin" valueType="num">
                                      <p:cBhvr>
                                        <p:cTn id="209" dur="1000" fill="hold"/>
                                        <p:tgtEl>
                                          <p:spTgt spid="72"/>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75"/>
                                        </p:tgtEl>
                                        <p:attrNameLst>
                                          <p:attrName>style.visibility</p:attrName>
                                        </p:attrNameLst>
                                      </p:cBhvr>
                                      <p:to>
                                        <p:strVal val="visible"/>
                                      </p:to>
                                    </p:set>
                                    <p:animEffect transition="in" filter="fade">
                                      <p:cBhvr>
                                        <p:cTn id="212" dur="1000"/>
                                        <p:tgtEl>
                                          <p:spTgt spid="75"/>
                                        </p:tgtEl>
                                      </p:cBhvr>
                                    </p:animEffect>
                                    <p:anim calcmode="lin" valueType="num">
                                      <p:cBhvr>
                                        <p:cTn id="213" dur="1000" fill="hold"/>
                                        <p:tgtEl>
                                          <p:spTgt spid="75"/>
                                        </p:tgtEl>
                                        <p:attrNameLst>
                                          <p:attrName>ppt_x</p:attrName>
                                        </p:attrNameLst>
                                      </p:cBhvr>
                                      <p:tavLst>
                                        <p:tav tm="0">
                                          <p:val>
                                            <p:strVal val="#ppt_x"/>
                                          </p:val>
                                        </p:tav>
                                        <p:tav tm="100000">
                                          <p:val>
                                            <p:strVal val="#ppt_x"/>
                                          </p:val>
                                        </p:tav>
                                      </p:tavLst>
                                    </p:anim>
                                    <p:anim calcmode="lin" valueType="num">
                                      <p:cBhvr>
                                        <p:cTn id="21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53" presetClass="entr" presetSubtype="16" fill="hold" grpId="0" nodeType="clickEffect">
                                  <p:stCondLst>
                                    <p:cond delay="0"/>
                                  </p:stCondLst>
                                  <p:childTnLst>
                                    <p:set>
                                      <p:cBhvr>
                                        <p:cTn id="218" dur="1" fill="hold">
                                          <p:stCondLst>
                                            <p:cond delay="0"/>
                                          </p:stCondLst>
                                        </p:cTn>
                                        <p:tgtEl>
                                          <p:spTgt spid="74"/>
                                        </p:tgtEl>
                                        <p:attrNameLst>
                                          <p:attrName>style.visibility</p:attrName>
                                        </p:attrNameLst>
                                      </p:cBhvr>
                                      <p:to>
                                        <p:strVal val="visible"/>
                                      </p:to>
                                    </p:set>
                                    <p:anim calcmode="lin" valueType="num">
                                      <p:cBhvr>
                                        <p:cTn id="219" dur="500" fill="hold"/>
                                        <p:tgtEl>
                                          <p:spTgt spid="74"/>
                                        </p:tgtEl>
                                        <p:attrNameLst>
                                          <p:attrName>ppt_w</p:attrName>
                                        </p:attrNameLst>
                                      </p:cBhvr>
                                      <p:tavLst>
                                        <p:tav tm="0">
                                          <p:val>
                                            <p:fltVal val="0"/>
                                          </p:val>
                                        </p:tav>
                                        <p:tav tm="100000">
                                          <p:val>
                                            <p:strVal val="#ppt_w"/>
                                          </p:val>
                                        </p:tav>
                                      </p:tavLst>
                                    </p:anim>
                                    <p:anim calcmode="lin" valueType="num">
                                      <p:cBhvr>
                                        <p:cTn id="220" dur="500" fill="hold"/>
                                        <p:tgtEl>
                                          <p:spTgt spid="74"/>
                                        </p:tgtEl>
                                        <p:attrNameLst>
                                          <p:attrName>ppt_h</p:attrName>
                                        </p:attrNameLst>
                                      </p:cBhvr>
                                      <p:tavLst>
                                        <p:tav tm="0">
                                          <p:val>
                                            <p:fltVal val="0"/>
                                          </p:val>
                                        </p:tav>
                                        <p:tav tm="100000">
                                          <p:val>
                                            <p:strVal val="#ppt_h"/>
                                          </p:val>
                                        </p:tav>
                                      </p:tavLst>
                                    </p:anim>
                                    <p:animEffect transition="in" filter="fade">
                                      <p:cBhvr>
                                        <p:cTn id="221" dur="500"/>
                                        <p:tgtEl>
                                          <p:spTgt spid="74"/>
                                        </p:tgtEl>
                                      </p:cBhvr>
                                    </p:animEffect>
                                  </p:childTnLst>
                                </p:cTn>
                              </p:par>
                              <p:par>
                                <p:cTn id="222" presetID="53" presetClass="entr" presetSubtype="16" fill="hold" grpId="0" nodeType="withEffect">
                                  <p:stCondLst>
                                    <p:cond delay="0"/>
                                  </p:stCondLst>
                                  <p:childTnLst>
                                    <p:set>
                                      <p:cBhvr>
                                        <p:cTn id="223" dur="1" fill="hold">
                                          <p:stCondLst>
                                            <p:cond delay="0"/>
                                          </p:stCondLst>
                                        </p:cTn>
                                        <p:tgtEl>
                                          <p:spTgt spid="82"/>
                                        </p:tgtEl>
                                        <p:attrNameLst>
                                          <p:attrName>style.visibility</p:attrName>
                                        </p:attrNameLst>
                                      </p:cBhvr>
                                      <p:to>
                                        <p:strVal val="visible"/>
                                      </p:to>
                                    </p:set>
                                    <p:anim calcmode="lin" valueType="num">
                                      <p:cBhvr>
                                        <p:cTn id="224" dur="500" fill="hold"/>
                                        <p:tgtEl>
                                          <p:spTgt spid="82"/>
                                        </p:tgtEl>
                                        <p:attrNameLst>
                                          <p:attrName>ppt_w</p:attrName>
                                        </p:attrNameLst>
                                      </p:cBhvr>
                                      <p:tavLst>
                                        <p:tav tm="0">
                                          <p:val>
                                            <p:fltVal val="0"/>
                                          </p:val>
                                        </p:tav>
                                        <p:tav tm="100000">
                                          <p:val>
                                            <p:strVal val="#ppt_w"/>
                                          </p:val>
                                        </p:tav>
                                      </p:tavLst>
                                    </p:anim>
                                    <p:anim calcmode="lin" valueType="num">
                                      <p:cBhvr>
                                        <p:cTn id="225" dur="500" fill="hold"/>
                                        <p:tgtEl>
                                          <p:spTgt spid="82"/>
                                        </p:tgtEl>
                                        <p:attrNameLst>
                                          <p:attrName>ppt_h</p:attrName>
                                        </p:attrNameLst>
                                      </p:cBhvr>
                                      <p:tavLst>
                                        <p:tav tm="0">
                                          <p:val>
                                            <p:fltVal val="0"/>
                                          </p:val>
                                        </p:tav>
                                        <p:tav tm="100000">
                                          <p:val>
                                            <p:strVal val="#ppt_h"/>
                                          </p:val>
                                        </p:tav>
                                      </p:tavLst>
                                    </p:anim>
                                    <p:animEffect transition="in" filter="fade">
                                      <p:cBhvr>
                                        <p:cTn id="226" dur="500"/>
                                        <p:tgtEl>
                                          <p:spTgt spid="82"/>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3"/>
                                        </p:tgtEl>
                                        <p:attrNameLst>
                                          <p:attrName>style.visibility</p:attrName>
                                        </p:attrNameLst>
                                      </p:cBhvr>
                                      <p:to>
                                        <p:strVal val="visible"/>
                                      </p:to>
                                    </p:set>
                                    <p:anim calcmode="lin" valueType="num">
                                      <p:cBhvr>
                                        <p:cTn id="229" dur="500" fill="hold"/>
                                        <p:tgtEl>
                                          <p:spTgt spid="73"/>
                                        </p:tgtEl>
                                        <p:attrNameLst>
                                          <p:attrName>ppt_w</p:attrName>
                                        </p:attrNameLst>
                                      </p:cBhvr>
                                      <p:tavLst>
                                        <p:tav tm="0">
                                          <p:val>
                                            <p:fltVal val="0"/>
                                          </p:val>
                                        </p:tav>
                                        <p:tav tm="100000">
                                          <p:val>
                                            <p:strVal val="#ppt_w"/>
                                          </p:val>
                                        </p:tav>
                                      </p:tavLst>
                                    </p:anim>
                                    <p:anim calcmode="lin" valueType="num">
                                      <p:cBhvr>
                                        <p:cTn id="230" dur="500" fill="hold"/>
                                        <p:tgtEl>
                                          <p:spTgt spid="73"/>
                                        </p:tgtEl>
                                        <p:attrNameLst>
                                          <p:attrName>ppt_h</p:attrName>
                                        </p:attrNameLst>
                                      </p:cBhvr>
                                      <p:tavLst>
                                        <p:tav tm="0">
                                          <p:val>
                                            <p:fltVal val="0"/>
                                          </p:val>
                                        </p:tav>
                                        <p:tav tm="100000">
                                          <p:val>
                                            <p:strVal val="#ppt_h"/>
                                          </p:val>
                                        </p:tav>
                                      </p:tavLst>
                                    </p:anim>
                                    <p:animEffect transition="in" filter="fade">
                                      <p:cBhvr>
                                        <p:cTn id="231" dur="500"/>
                                        <p:tgtEl>
                                          <p:spTgt spid="73"/>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84"/>
                                        </p:tgtEl>
                                        <p:attrNameLst>
                                          <p:attrName>style.visibility</p:attrName>
                                        </p:attrNameLst>
                                      </p:cBhvr>
                                      <p:to>
                                        <p:strVal val="visible"/>
                                      </p:to>
                                    </p:set>
                                    <p:anim calcmode="lin" valueType="num">
                                      <p:cBhvr>
                                        <p:cTn id="234" dur="500" fill="hold"/>
                                        <p:tgtEl>
                                          <p:spTgt spid="84"/>
                                        </p:tgtEl>
                                        <p:attrNameLst>
                                          <p:attrName>ppt_w</p:attrName>
                                        </p:attrNameLst>
                                      </p:cBhvr>
                                      <p:tavLst>
                                        <p:tav tm="0">
                                          <p:val>
                                            <p:fltVal val="0"/>
                                          </p:val>
                                        </p:tav>
                                        <p:tav tm="100000">
                                          <p:val>
                                            <p:strVal val="#ppt_w"/>
                                          </p:val>
                                        </p:tav>
                                      </p:tavLst>
                                    </p:anim>
                                    <p:anim calcmode="lin" valueType="num">
                                      <p:cBhvr>
                                        <p:cTn id="235" dur="500" fill="hold"/>
                                        <p:tgtEl>
                                          <p:spTgt spid="84"/>
                                        </p:tgtEl>
                                        <p:attrNameLst>
                                          <p:attrName>ppt_h</p:attrName>
                                        </p:attrNameLst>
                                      </p:cBhvr>
                                      <p:tavLst>
                                        <p:tav tm="0">
                                          <p:val>
                                            <p:fltVal val="0"/>
                                          </p:val>
                                        </p:tav>
                                        <p:tav tm="100000">
                                          <p:val>
                                            <p:strVal val="#ppt_h"/>
                                          </p:val>
                                        </p:tav>
                                      </p:tavLst>
                                    </p:anim>
                                    <p:animEffect transition="in" filter="fade">
                                      <p:cBhvr>
                                        <p:cTn id="236" dur="500"/>
                                        <p:tgtEl>
                                          <p:spTgt spid="84"/>
                                        </p:tgtEl>
                                      </p:cBhvr>
                                    </p:animEffect>
                                  </p:childTnLst>
                                </p:cTn>
                              </p:par>
                              <p:par>
                                <p:cTn id="237" presetID="53" presetClass="entr" presetSubtype="16" fill="hold" nodeType="withEffect">
                                  <p:stCondLst>
                                    <p:cond delay="0"/>
                                  </p:stCondLst>
                                  <p:childTnLst>
                                    <p:set>
                                      <p:cBhvr>
                                        <p:cTn id="238" dur="1" fill="hold">
                                          <p:stCondLst>
                                            <p:cond delay="0"/>
                                          </p:stCondLst>
                                        </p:cTn>
                                        <p:tgtEl>
                                          <p:spTgt spid="6146"/>
                                        </p:tgtEl>
                                        <p:attrNameLst>
                                          <p:attrName>style.visibility</p:attrName>
                                        </p:attrNameLst>
                                      </p:cBhvr>
                                      <p:to>
                                        <p:strVal val="visible"/>
                                      </p:to>
                                    </p:set>
                                    <p:anim calcmode="lin" valueType="num">
                                      <p:cBhvr>
                                        <p:cTn id="239" dur="500" fill="hold"/>
                                        <p:tgtEl>
                                          <p:spTgt spid="6146"/>
                                        </p:tgtEl>
                                        <p:attrNameLst>
                                          <p:attrName>ppt_w</p:attrName>
                                        </p:attrNameLst>
                                      </p:cBhvr>
                                      <p:tavLst>
                                        <p:tav tm="0">
                                          <p:val>
                                            <p:fltVal val="0"/>
                                          </p:val>
                                        </p:tav>
                                        <p:tav tm="100000">
                                          <p:val>
                                            <p:strVal val="#ppt_w"/>
                                          </p:val>
                                        </p:tav>
                                      </p:tavLst>
                                    </p:anim>
                                    <p:anim calcmode="lin" valueType="num">
                                      <p:cBhvr>
                                        <p:cTn id="240" dur="500" fill="hold"/>
                                        <p:tgtEl>
                                          <p:spTgt spid="6146"/>
                                        </p:tgtEl>
                                        <p:attrNameLst>
                                          <p:attrName>ppt_h</p:attrName>
                                        </p:attrNameLst>
                                      </p:cBhvr>
                                      <p:tavLst>
                                        <p:tav tm="0">
                                          <p:val>
                                            <p:fltVal val="0"/>
                                          </p:val>
                                        </p:tav>
                                        <p:tav tm="100000">
                                          <p:val>
                                            <p:strVal val="#ppt_h"/>
                                          </p:val>
                                        </p:tav>
                                      </p:tavLst>
                                    </p:anim>
                                    <p:animEffect transition="in" filter="fade">
                                      <p:cBhvr>
                                        <p:cTn id="24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39" grpId="0" animBg="1"/>
      <p:bldP spid="47" grpId="0" animBg="1"/>
      <p:bldP spid="49"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animBg="1"/>
      <p:bldP spid="75" grpId="0"/>
      <p:bldP spid="76" grpId="0" animBg="1"/>
      <p:bldP spid="77" grpId="0" animBg="1"/>
      <p:bldP spid="78" grpId="0" animBg="1"/>
      <p:bldP spid="79" grpId="0" animBg="1"/>
      <p:bldP spid="80" grpId="0"/>
      <p:bldP spid="81" grpId="0"/>
      <p:bldP spid="82" grpId="0"/>
      <p:bldP spid="83" grpId="0"/>
      <p:bldP spid="84" grpId="0" animBg="1"/>
      <p:bldP spid="86" grpId="0" animBg="1"/>
      <p:bldP spid="85" grpId="0"/>
      <p:bldP spid="88" grpId="0"/>
      <p:bldP spid="89" grpId="0"/>
      <p:bldP spid="90" grpId="0"/>
      <p:bldP spid="91"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ángulo 1"/>
          <p:cNvSpPr/>
          <p:nvPr/>
        </p:nvSpPr>
        <p:spPr>
          <a:xfrm>
            <a:off x="1631504" y="1"/>
            <a:ext cx="9001000" cy="6453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redondeado"/>
          <p:cNvSpPr/>
          <p:nvPr/>
        </p:nvSpPr>
        <p:spPr>
          <a:xfrm>
            <a:off x="2207568" y="1916832"/>
            <a:ext cx="7776864" cy="1224136"/>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L" sz="1600" b="1" dirty="0">
                <a:solidFill>
                  <a:schemeClr val="accent1"/>
                </a:solidFill>
                <a:latin typeface="Arial Narrow" pitchFamily="34" charset="0"/>
              </a:rPr>
              <a:t>COMITÉ ESTRATÉGICO</a:t>
            </a:r>
            <a:r>
              <a:rPr lang="es-CL" sz="1600" dirty="0">
                <a:solidFill>
                  <a:schemeClr val="tx1"/>
                </a:solidFill>
                <a:latin typeface="Arial Narrow" pitchFamily="34" charset="0"/>
              </a:rPr>
              <a:t/>
            </a:r>
            <a:br>
              <a:rPr lang="es-CL" sz="1600" dirty="0">
                <a:solidFill>
                  <a:schemeClr val="tx1"/>
                </a:solidFill>
                <a:latin typeface="Arial Narrow" pitchFamily="34" charset="0"/>
              </a:rPr>
            </a:br>
            <a:r>
              <a:rPr lang="es-CL" sz="1600" b="1" dirty="0">
                <a:solidFill>
                  <a:schemeClr val="tx1"/>
                </a:solidFill>
                <a:latin typeface="Arial Narrow" pitchFamily="34" charset="0"/>
              </a:rPr>
              <a:t>Miembros:</a:t>
            </a:r>
            <a:r>
              <a:rPr lang="es-CL" sz="1600" dirty="0">
                <a:solidFill>
                  <a:schemeClr val="tx1"/>
                </a:solidFill>
                <a:latin typeface="Arial Narrow" pitchFamily="34" charset="0"/>
              </a:rPr>
              <a:t> Rector, Prorrector, Equipo Directivo y Consejo Académico</a:t>
            </a:r>
            <a:br>
              <a:rPr lang="es-CL" sz="1600" dirty="0">
                <a:solidFill>
                  <a:schemeClr val="tx1"/>
                </a:solidFill>
                <a:latin typeface="Arial Narrow" pitchFamily="34" charset="0"/>
              </a:rPr>
            </a:br>
            <a:r>
              <a:rPr lang="es-CL" sz="1600" b="1" dirty="0">
                <a:solidFill>
                  <a:schemeClr val="tx1"/>
                </a:solidFill>
                <a:latin typeface="Arial Narrow" pitchFamily="34" charset="0"/>
              </a:rPr>
              <a:t>Función: </a:t>
            </a:r>
            <a:r>
              <a:rPr lang="es-CL" sz="1600" dirty="0">
                <a:solidFill>
                  <a:schemeClr val="tx1"/>
                </a:solidFill>
                <a:latin typeface="Arial Narrow" pitchFamily="34" charset="0"/>
              </a:rPr>
              <a:t>Motivar y comprometer a la Comunidad Universitaria – Facilitar la participación – Garantizar recursos – Sancionar el proceso, sus herramientas y resultados.</a:t>
            </a:r>
          </a:p>
        </p:txBody>
      </p:sp>
      <p:sp>
        <p:nvSpPr>
          <p:cNvPr id="5" name="4 Rectángulo redondeado"/>
          <p:cNvSpPr/>
          <p:nvPr/>
        </p:nvSpPr>
        <p:spPr>
          <a:xfrm>
            <a:off x="2207568" y="3212976"/>
            <a:ext cx="7776864" cy="972330"/>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L" sz="1600" b="1" dirty="0">
                <a:solidFill>
                  <a:schemeClr val="accent1"/>
                </a:solidFill>
                <a:latin typeface="Arial Narrow" pitchFamily="34" charset="0"/>
              </a:rPr>
              <a:t>COMITÉ EJECUTIVO</a:t>
            </a:r>
            <a:r>
              <a:rPr lang="es-CL" sz="1600" dirty="0">
                <a:solidFill>
                  <a:schemeClr val="tx1"/>
                </a:solidFill>
                <a:latin typeface="Arial Narrow" pitchFamily="34" charset="0"/>
              </a:rPr>
              <a:t/>
            </a:r>
            <a:br>
              <a:rPr lang="es-CL" sz="1600" dirty="0">
                <a:solidFill>
                  <a:schemeClr val="tx1"/>
                </a:solidFill>
                <a:latin typeface="Arial Narrow" pitchFamily="34" charset="0"/>
              </a:rPr>
            </a:br>
            <a:r>
              <a:rPr lang="es-CL" sz="1600" b="1" dirty="0">
                <a:solidFill>
                  <a:schemeClr val="tx1"/>
                </a:solidFill>
                <a:latin typeface="Arial Narrow" pitchFamily="34" charset="0"/>
              </a:rPr>
              <a:t>Miembros:</a:t>
            </a:r>
            <a:r>
              <a:rPr lang="es-CL" sz="1600" dirty="0">
                <a:solidFill>
                  <a:schemeClr val="tx1"/>
                </a:solidFill>
                <a:latin typeface="Arial Narrow" pitchFamily="34" charset="0"/>
              </a:rPr>
              <a:t> </a:t>
            </a:r>
            <a:r>
              <a:rPr lang="es-CL" sz="1600" dirty="0" err="1">
                <a:solidFill>
                  <a:schemeClr val="tx1"/>
                </a:solidFill>
                <a:latin typeface="Arial Narrow" pitchFamily="34" charset="0"/>
              </a:rPr>
              <a:t>Prorrector</a:t>
            </a:r>
            <a:r>
              <a:rPr lang="es-CL" sz="1600" dirty="0">
                <a:solidFill>
                  <a:schemeClr val="tx1"/>
                </a:solidFill>
                <a:latin typeface="Arial Narrow" pitchFamily="34" charset="0"/>
              </a:rPr>
              <a:t> y Director de Planificación y Análisis Institucional</a:t>
            </a:r>
            <a:br>
              <a:rPr lang="es-CL" sz="1600" dirty="0">
                <a:solidFill>
                  <a:schemeClr val="tx1"/>
                </a:solidFill>
                <a:latin typeface="Arial Narrow" pitchFamily="34" charset="0"/>
              </a:rPr>
            </a:br>
            <a:r>
              <a:rPr lang="es-CL" sz="1600" b="1" dirty="0">
                <a:solidFill>
                  <a:schemeClr val="tx1"/>
                </a:solidFill>
                <a:latin typeface="Arial Narrow" pitchFamily="34" charset="0"/>
              </a:rPr>
              <a:t>Función:</a:t>
            </a:r>
            <a:r>
              <a:rPr lang="es-CL" sz="1600" dirty="0">
                <a:solidFill>
                  <a:schemeClr val="tx1"/>
                </a:solidFill>
                <a:latin typeface="Arial Narrow" pitchFamily="34" charset="0"/>
              </a:rPr>
              <a:t> Planificar y coordinar el proceso, los recursos humanos y los niveles de trabajo.</a:t>
            </a:r>
          </a:p>
        </p:txBody>
      </p:sp>
      <p:sp>
        <p:nvSpPr>
          <p:cNvPr id="6" name="5 Rectángulo redondeado"/>
          <p:cNvSpPr/>
          <p:nvPr/>
        </p:nvSpPr>
        <p:spPr>
          <a:xfrm>
            <a:off x="2207568" y="4283231"/>
            <a:ext cx="7776864" cy="1008112"/>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s-CL" sz="1600" b="1" dirty="0">
                <a:solidFill>
                  <a:schemeClr val="accent1"/>
                </a:solidFill>
                <a:latin typeface="Arial Narrow" pitchFamily="34" charset="0"/>
              </a:rPr>
              <a:t>SECRETARIA OPERATIVA</a:t>
            </a:r>
            <a:r>
              <a:rPr lang="es-CL" sz="1600" dirty="0">
                <a:solidFill>
                  <a:schemeClr val="tx1"/>
                </a:solidFill>
                <a:latin typeface="Arial Narrow" pitchFamily="34" charset="0"/>
              </a:rPr>
              <a:t/>
            </a:r>
            <a:br>
              <a:rPr lang="es-CL" sz="1600" dirty="0">
                <a:solidFill>
                  <a:schemeClr val="tx1"/>
                </a:solidFill>
                <a:latin typeface="Arial Narrow" pitchFamily="34" charset="0"/>
              </a:rPr>
            </a:br>
            <a:r>
              <a:rPr lang="es-CL" sz="1600" b="1" dirty="0">
                <a:solidFill>
                  <a:schemeClr val="tx1"/>
                </a:solidFill>
                <a:latin typeface="Arial Narrow" pitchFamily="34" charset="0"/>
              </a:rPr>
              <a:t>Miembros:</a:t>
            </a:r>
            <a:r>
              <a:rPr lang="es-CL" sz="1600" dirty="0">
                <a:solidFill>
                  <a:schemeClr val="tx1"/>
                </a:solidFill>
                <a:latin typeface="Arial Narrow" pitchFamily="34" charset="0"/>
              </a:rPr>
              <a:t> Dirección de Planificación y Análisis Institucional</a:t>
            </a:r>
            <a:br>
              <a:rPr lang="es-CL" sz="1600" dirty="0">
                <a:solidFill>
                  <a:schemeClr val="tx1"/>
                </a:solidFill>
                <a:latin typeface="Arial Narrow" pitchFamily="34" charset="0"/>
              </a:rPr>
            </a:br>
            <a:r>
              <a:rPr lang="es-CL" sz="1600" b="1" dirty="0">
                <a:solidFill>
                  <a:schemeClr val="tx1"/>
                </a:solidFill>
                <a:latin typeface="Arial Narrow" pitchFamily="34" charset="0"/>
              </a:rPr>
              <a:t>Función:</a:t>
            </a:r>
            <a:r>
              <a:rPr lang="es-CL" sz="1600" dirty="0">
                <a:solidFill>
                  <a:schemeClr val="tx1"/>
                </a:solidFill>
                <a:latin typeface="Arial Narrow" pitchFamily="34" charset="0"/>
              </a:rPr>
              <a:t> Analizar datos e información - Organizar e integrar resultados</a:t>
            </a:r>
          </a:p>
        </p:txBody>
      </p:sp>
      <p:sp>
        <p:nvSpPr>
          <p:cNvPr id="11" name="10 Rectángulo redondeado"/>
          <p:cNvSpPr/>
          <p:nvPr/>
        </p:nvSpPr>
        <p:spPr>
          <a:xfrm>
            <a:off x="4598992" y="5085184"/>
            <a:ext cx="936104" cy="864096"/>
          </a:xfrm>
          <a:prstGeom prst="round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L" sz="1100" dirty="0">
                <a:solidFill>
                  <a:schemeClr val="tx1"/>
                </a:solidFill>
                <a:latin typeface="Arial Narrow" pitchFamily="34" charset="0"/>
              </a:rPr>
              <a:t>Depto.</a:t>
            </a:r>
          </a:p>
          <a:p>
            <a:pPr algn="ctr"/>
            <a:r>
              <a:rPr lang="es-CL" sz="1100" dirty="0">
                <a:solidFill>
                  <a:schemeClr val="tx1"/>
                </a:solidFill>
                <a:latin typeface="Arial Narrow" pitchFamily="34" charset="0"/>
              </a:rPr>
              <a:t>Planificación y Control de Gestión</a:t>
            </a:r>
          </a:p>
        </p:txBody>
      </p:sp>
      <p:sp>
        <p:nvSpPr>
          <p:cNvPr id="12" name="11 Rectángulo redondeado"/>
          <p:cNvSpPr/>
          <p:nvPr/>
        </p:nvSpPr>
        <p:spPr>
          <a:xfrm>
            <a:off x="5599524" y="5075319"/>
            <a:ext cx="936104" cy="864096"/>
          </a:xfrm>
          <a:prstGeom prst="round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L" sz="1100" dirty="0">
                <a:solidFill>
                  <a:schemeClr val="tx1"/>
                </a:solidFill>
                <a:latin typeface="Arial Narrow" pitchFamily="34" charset="0"/>
              </a:rPr>
              <a:t>Depto. Análisis Institucional</a:t>
            </a:r>
          </a:p>
        </p:txBody>
      </p:sp>
      <p:sp>
        <p:nvSpPr>
          <p:cNvPr id="13" name="12 Rectángulo redondeado"/>
          <p:cNvSpPr/>
          <p:nvPr/>
        </p:nvSpPr>
        <p:spPr>
          <a:xfrm>
            <a:off x="6600056" y="5085184"/>
            <a:ext cx="936104" cy="864096"/>
          </a:xfrm>
          <a:prstGeom prst="roundRect">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L" sz="1100" dirty="0">
                <a:solidFill>
                  <a:schemeClr val="tx1"/>
                </a:solidFill>
                <a:latin typeface="Arial Narrow" pitchFamily="34" charset="0"/>
              </a:rPr>
              <a:t>Depto. Gestión de la Calidad</a:t>
            </a:r>
          </a:p>
        </p:txBody>
      </p:sp>
      <p:sp>
        <p:nvSpPr>
          <p:cNvPr id="17" name="16 Flecha izquierda y derecha"/>
          <p:cNvSpPr/>
          <p:nvPr/>
        </p:nvSpPr>
        <p:spPr>
          <a:xfrm rot="5400000">
            <a:off x="5880200" y="3069182"/>
            <a:ext cx="359595" cy="216024"/>
          </a:xfrm>
          <a:prstGeom prst="leftRightArrow">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8" name="17 Flecha izquierda y derecha"/>
          <p:cNvSpPr/>
          <p:nvPr/>
        </p:nvSpPr>
        <p:spPr>
          <a:xfrm rot="5400000">
            <a:off x="5880199" y="4122006"/>
            <a:ext cx="359595" cy="216024"/>
          </a:xfrm>
          <a:prstGeom prst="leftRightArrow">
            <a:avLst/>
          </a:prstGeom>
          <a:solidFill>
            <a:schemeClr val="bg1">
              <a:lumMod val="85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5" name="14 Rectángulo redondeado"/>
          <p:cNvSpPr/>
          <p:nvPr/>
        </p:nvSpPr>
        <p:spPr>
          <a:xfrm>
            <a:off x="2207568" y="1340768"/>
            <a:ext cx="7776864" cy="504056"/>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CL" sz="1600" b="1" dirty="0">
                <a:solidFill>
                  <a:schemeClr val="accent1"/>
                </a:solidFill>
                <a:latin typeface="Arial Narrow" pitchFamily="34" charset="0"/>
              </a:rPr>
              <a:t>JUNTA DIRECTIVA</a:t>
            </a:r>
            <a:endParaRPr lang="es-CL" sz="1600" dirty="0">
              <a:solidFill>
                <a:schemeClr val="accent1"/>
              </a:solidFill>
              <a:latin typeface="Arial Narrow" pitchFamily="34" charset="0"/>
            </a:endParaRPr>
          </a:p>
        </p:txBody>
      </p:sp>
      <p:sp>
        <p:nvSpPr>
          <p:cNvPr id="30" name="Título 1"/>
          <p:cNvSpPr>
            <a:spLocks noGrp="1"/>
          </p:cNvSpPr>
          <p:nvPr>
            <p:ph type="title"/>
          </p:nvPr>
        </p:nvSpPr>
        <p:spPr>
          <a:xfrm>
            <a:off x="3215680" y="1"/>
            <a:ext cx="6120680" cy="748019"/>
          </a:xfrm>
        </p:spPr>
        <p:txBody>
          <a:bodyPr>
            <a:normAutofit fontScale="90000"/>
          </a:bodyPr>
          <a:lstStyle/>
          <a:p>
            <a:r>
              <a:rPr lang="es-CL" sz="2000" b="1" dirty="0">
                <a:solidFill>
                  <a:prstClr val="black"/>
                </a:solidFill>
              </a:rPr>
              <a:t>MODELO DE GOBIERNO </a:t>
            </a:r>
            <a:br>
              <a:rPr lang="es-CL" sz="2000" b="1" dirty="0">
                <a:solidFill>
                  <a:prstClr val="black"/>
                </a:solidFill>
              </a:rPr>
            </a:br>
            <a:r>
              <a:rPr lang="es-CL" sz="2000" b="1" dirty="0">
                <a:solidFill>
                  <a:srgbClr val="FF0000"/>
                </a:solidFill>
              </a:rPr>
              <a:t>ESTRUCTURA PROCESO DE PLANIFICACIÓN ESTRATÉGICA</a:t>
            </a:r>
            <a:endParaRPr lang="es-CL" dirty="0">
              <a:solidFill>
                <a:srgbClr val="FF0000"/>
              </a:solidFill>
            </a:endParaRPr>
          </a:p>
        </p:txBody>
      </p:sp>
    </p:spTree>
    <p:extLst>
      <p:ext uri="{BB962C8B-B14F-4D97-AF65-F5344CB8AC3E}">
        <p14:creationId xmlns:p14="http://schemas.microsoft.com/office/powerpoint/2010/main" val="3877462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11" grpId="0" animBg="1"/>
      <p:bldP spid="12" grpId="0" animBg="1"/>
      <p:bldP spid="13" grpId="0" animBg="1"/>
      <p:bldP spid="17" grpId="0" animBg="1"/>
      <p:bldP spid="18" grpId="0" animBg="1"/>
      <p:bldP spid="15"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ángulo 1"/>
          <p:cNvSpPr/>
          <p:nvPr/>
        </p:nvSpPr>
        <p:spPr>
          <a:xfrm>
            <a:off x="2495600" y="0"/>
            <a:ext cx="8352928" cy="63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3174746" y="2769709"/>
            <a:ext cx="3240000" cy="65454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600" dirty="0" smtClean="0">
                <a:latin typeface="Century Gothic" panose="020B0502020202020204" pitchFamily="34" charset="0"/>
              </a:rPr>
              <a:t>DESAFÍOS ESTRATÉGICOS</a:t>
            </a:r>
            <a:endParaRPr lang="es-CL" sz="1600" dirty="0">
              <a:latin typeface="Century Gothic" panose="020B0502020202020204" pitchFamily="34" charset="0"/>
            </a:endParaRPr>
          </a:p>
        </p:txBody>
      </p:sp>
      <p:sp>
        <p:nvSpPr>
          <p:cNvPr id="4" name="Rectángulo 3"/>
          <p:cNvSpPr/>
          <p:nvPr/>
        </p:nvSpPr>
        <p:spPr>
          <a:xfrm>
            <a:off x="3224632" y="5003334"/>
            <a:ext cx="3238646" cy="51389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dirty="0">
                <a:latin typeface="Century Gothic" panose="020B0502020202020204" pitchFamily="34" charset="0"/>
              </a:rPr>
              <a:t>PLANES DE CONTRIBUCIÓN</a:t>
            </a:r>
          </a:p>
        </p:txBody>
      </p:sp>
      <p:sp>
        <p:nvSpPr>
          <p:cNvPr id="10" name="Flecha derecha 9"/>
          <p:cNvSpPr/>
          <p:nvPr/>
        </p:nvSpPr>
        <p:spPr>
          <a:xfrm rot="5400000">
            <a:off x="4643539" y="2357466"/>
            <a:ext cx="393324" cy="46330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latin typeface="Century Gothic" panose="020B0502020202020204" pitchFamily="34" charset="0"/>
            </a:endParaRPr>
          </a:p>
        </p:txBody>
      </p:sp>
      <p:sp>
        <p:nvSpPr>
          <p:cNvPr id="11" name="Flecha derecha 10"/>
          <p:cNvSpPr/>
          <p:nvPr/>
        </p:nvSpPr>
        <p:spPr>
          <a:xfrm rot="5400000">
            <a:off x="4643540" y="3450560"/>
            <a:ext cx="393324" cy="46330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latin typeface="Century Gothic" panose="020B0502020202020204" pitchFamily="34" charset="0"/>
            </a:endParaRPr>
          </a:p>
        </p:txBody>
      </p:sp>
      <p:sp>
        <p:nvSpPr>
          <p:cNvPr id="35" name="Bisel 34"/>
          <p:cNvSpPr/>
          <p:nvPr/>
        </p:nvSpPr>
        <p:spPr>
          <a:xfrm>
            <a:off x="3151146" y="1544116"/>
            <a:ext cx="3240000" cy="811420"/>
          </a:xfrm>
          <a:prstGeom prst="beve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dirty="0">
                <a:latin typeface="Century Gothic" panose="020B0502020202020204" pitchFamily="34" charset="0"/>
              </a:rPr>
              <a:t>PLAN ESTRATÉGICO 2020</a:t>
            </a:r>
          </a:p>
          <a:p>
            <a:pPr algn="ctr"/>
            <a:r>
              <a:rPr lang="es-CL" sz="1400" dirty="0">
                <a:latin typeface="Century Gothic" panose="020B0502020202020204" pitchFamily="34" charset="0"/>
              </a:rPr>
              <a:t>(OBJETIVOS ESTRATÉGICOS)</a:t>
            </a:r>
          </a:p>
        </p:txBody>
      </p:sp>
      <p:graphicFrame>
        <p:nvGraphicFramePr>
          <p:cNvPr id="58" name="Tabla 57"/>
          <p:cNvGraphicFramePr>
            <a:graphicFrameLocks noGrp="1"/>
          </p:cNvGraphicFramePr>
          <p:nvPr>
            <p:extLst/>
          </p:nvPr>
        </p:nvGraphicFramePr>
        <p:xfrm>
          <a:off x="6648901" y="1615029"/>
          <a:ext cx="3293526" cy="720000"/>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2100800"/>
                <a:gridCol w="1192726"/>
              </a:tblGrid>
              <a:tr h="720000">
                <a:tc>
                  <a:txBody>
                    <a:bodyPr/>
                    <a:lstStyle/>
                    <a:p>
                      <a:pPr algn="ctr"/>
                      <a:r>
                        <a:rPr lang="es-CL" sz="1400" dirty="0" smtClean="0"/>
                        <a:t>INDICADORES</a:t>
                      </a:r>
                    </a:p>
                    <a:p>
                      <a:pPr algn="ctr"/>
                      <a:r>
                        <a:rPr lang="es-CL" sz="1400" dirty="0" smtClean="0"/>
                        <a:t>ESTRATÉGICOS</a:t>
                      </a:r>
                      <a:endParaRPr lang="es-CL" sz="1400" b="0" dirty="0">
                        <a:latin typeface="Arial Narrow" panose="020B0606020202030204" pitchFamily="34" charset="0"/>
                      </a:endParaRPr>
                    </a:p>
                  </a:txBody>
                  <a:tcPr anchor="ctr">
                    <a:solidFill>
                      <a:schemeClr val="bg1">
                        <a:lumMod val="85000"/>
                      </a:schemeClr>
                    </a:solidFill>
                  </a:tcPr>
                </a:tc>
                <a:tc>
                  <a:txBody>
                    <a:bodyPr/>
                    <a:lstStyle/>
                    <a:p>
                      <a:pPr algn="ctr"/>
                      <a:r>
                        <a:rPr lang="es-CL" sz="1400" dirty="0" smtClean="0"/>
                        <a:t>META</a:t>
                      </a:r>
                      <a:endParaRPr lang="es-CL" sz="1400" b="0" dirty="0">
                        <a:latin typeface="Arial Narrow" panose="020B0606020202030204" pitchFamily="34" charset="0"/>
                      </a:endParaRPr>
                    </a:p>
                  </a:txBody>
                  <a:tcPr anchor="ctr">
                    <a:solidFill>
                      <a:schemeClr val="bg1">
                        <a:lumMod val="85000"/>
                      </a:schemeClr>
                    </a:solidFill>
                  </a:tcPr>
                </a:tc>
              </a:tr>
            </a:tbl>
          </a:graphicData>
        </a:graphic>
      </p:graphicFrame>
      <p:graphicFrame>
        <p:nvGraphicFramePr>
          <p:cNvPr id="59" name="Tabla 58"/>
          <p:cNvGraphicFramePr>
            <a:graphicFrameLocks noGrp="1"/>
          </p:cNvGraphicFramePr>
          <p:nvPr>
            <p:extLst/>
          </p:nvPr>
        </p:nvGraphicFramePr>
        <p:xfrm>
          <a:off x="6651637" y="2680489"/>
          <a:ext cx="3293526" cy="756000"/>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2100800"/>
                <a:gridCol w="1192726"/>
              </a:tblGrid>
              <a:tr h="756000">
                <a:tc>
                  <a:txBody>
                    <a:bodyPr/>
                    <a:lstStyle/>
                    <a:p>
                      <a:pPr algn="ctr"/>
                      <a:r>
                        <a:rPr lang="es-CL" sz="1400" dirty="0" smtClean="0"/>
                        <a:t>INDICADORES</a:t>
                      </a:r>
                    </a:p>
                    <a:p>
                      <a:pPr algn="ctr"/>
                      <a:r>
                        <a:rPr lang="es-CL" sz="1400" b="0" dirty="0" smtClean="0">
                          <a:latin typeface="+mn-lt"/>
                        </a:rPr>
                        <a:t>PROYECTOS</a:t>
                      </a:r>
                      <a:endParaRPr lang="es-CL" sz="1400" b="0" dirty="0">
                        <a:latin typeface="Arial Narrow" panose="020B0606020202030204" pitchFamily="34" charset="0"/>
                      </a:endParaRPr>
                    </a:p>
                  </a:txBody>
                  <a:tcPr anchor="ctr">
                    <a:solidFill>
                      <a:schemeClr val="bg1">
                        <a:lumMod val="85000"/>
                      </a:schemeClr>
                    </a:solidFill>
                  </a:tcPr>
                </a:tc>
                <a:tc>
                  <a:txBody>
                    <a:bodyPr/>
                    <a:lstStyle/>
                    <a:p>
                      <a:pPr algn="ctr"/>
                      <a:r>
                        <a:rPr lang="es-CL" sz="1400" dirty="0" smtClean="0"/>
                        <a:t>META</a:t>
                      </a:r>
                      <a:endParaRPr lang="es-CL" sz="1400" b="0" dirty="0">
                        <a:latin typeface="Arial Narrow" panose="020B0606020202030204" pitchFamily="34" charset="0"/>
                      </a:endParaRPr>
                    </a:p>
                  </a:txBody>
                  <a:tcPr anchor="ctr">
                    <a:solidFill>
                      <a:schemeClr val="bg1">
                        <a:lumMod val="85000"/>
                      </a:schemeClr>
                    </a:solidFill>
                  </a:tcPr>
                </a:tc>
              </a:tr>
            </a:tbl>
          </a:graphicData>
        </a:graphic>
      </p:graphicFrame>
      <p:graphicFrame>
        <p:nvGraphicFramePr>
          <p:cNvPr id="60" name="Tabla 59"/>
          <p:cNvGraphicFramePr>
            <a:graphicFrameLocks noGrp="1"/>
          </p:cNvGraphicFramePr>
          <p:nvPr>
            <p:extLst/>
          </p:nvPr>
        </p:nvGraphicFramePr>
        <p:xfrm>
          <a:off x="6689062" y="3872907"/>
          <a:ext cx="3302950" cy="720000"/>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2106812"/>
                <a:gridCol w="1196138"/>
              </a:tblGrid>
              <a:tr h="720000">
                <a:tc>
                  <a:txBody>
                    <a:bodyPr/>
                    <a:lstStyle/>
                    <a:p>
                      <a:pPr algn="ctr"/>
                      <a:r>
                        <a:rPr lang="es-CL" sz="1400" dirty="0" smtClean="0"/>
                        <a:t>INDICADORES</a:t>
                      </a:r>
                    </a:p>
                    <a:p>
                      <a:pPr algn="ctr"/>
                      <a:r>
                        <a:rPr lang="es-CL" sz="1400" b="0" spc="-40" baseline="0" dirty="0" smtClean="0">
                          <a:latin typeface="+mn-lt"/>
                        </a:rPr>
                        <a:t>CONTRIBUCIÓN</a:t>
                      </a:r>
                      <a:endParaRPr lang="es-CL" sz="1400" b="0" spc="-40" baseline="0" dirty="0">
                        <a:latin typeface="Arial Narrow" panose="020B0606020202030204" pitchFamily="34" charset="0"/>
                      </a:endParaRPr>
                    </a:p>
                  </a:txBody>
                  <a:tcPr anchor="ctr">
                    <a:solidFill>
                      <a:schemeClr val="bg1">
                        <a:lumMod val="85000"/>
                      </a:schemeClr>
                    </a:solidFill>
                  </a:tcPr>
                </a:tc>
                <a:tc>
                  <a:txBody>
                    <a:bodyPr/>
                    <a:lstStyle/>
                    <a:p>
                      <a:pPr algn="ctr"/>
                      <a:r>
                        <a:rPr lang="es-CL" sz="1400" dirty="0" smtClean="0"/>
                        <a:t>META</a:t>
                      </a:r>
                      <a:endParaRPr lang="es-CL" sz="1400" b="0" dirty="0">
                        <a:latin typeface="Arial Narrow" panose="020B0606020202030204" pitchFamily="34" charset="0"/>
                      </a:endParaRPr>
                    </a:p>
                  </a:txBody>
                  <a:tcPr anchor="ctr">
                    <a:solidFill>
                      <a:schemeClr val="bg1">
                        <a:lumMod val="85000"/>
                      </a:schemeClr>
                    </a:solidFill>
                  </a:tcPr>
                </a:tc>
              </a:tr>
            </a:tbl>
          </a:graphicData>
        </a:graphic>
      </p:graphicFrame>
      <p:sp>
        <p:nvSpPr>
          <p:cNvPr id="61" name="Flecha curvada hacia arriba 60"/>
          <p:cNvSpPr/>
          <p:nvPr/>
        </p:nvSpPr>
        <p:spPr>
          <a:xfrm rot="16200000">
            <a:off x="9564907" y="3532062"/>
            <a:ext cx="1221988" cy="382938"/>
          </a:xfrm>
          <a:prstGeom prst="curvedUp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latin typeface="Century Gothic" panose="020B0502020202020204" pitchFamily="34" charset="0"/>
            </a:endParaRPr>
          </a:p>
        </p:txBody>
      </p:sp>
      <p:sp>
        <p:nvSpPr>
          <p:cNvPr id="62" name="Flecha curvada hacia arriba 61"/>
          <p:cNvSpPr/>
          <p:nvPr/>
        </p:nvSpPr>
        <p:spPr>
          <a:xfrm rot="16200000">
            <a:off x="9555187" y="2236992"/>
            <a:ext cx="1224136" cy="382938"/>
          </a:xfrm>
          <a:prstGeom prst="curvedUp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latin typeface="Century Gothic" panose="020B0502020202020204" pitchFamily="34" charset="0"/>
            </a:endParaRPr>
          </a:p>
        </p:txBody>
      </p:sp>
      <p:sp>
        <p:nvSpPr>
          <p:cNvPr id="65" name="Flecha derecha 64"/>
          <p:cNvSpPr/>
          <p:nvPr/>
        </p:nvSpPr>
        <p:spPr>
          <a:xfrm>
            <a:off x="6396085" y="1794574"/>
            <a:ext cx="252816" cy="45432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latin typeface="Century Gothic" panose="020B0502020202020204" pitchFamily="34" charset="0"/>
            </a:endParaRPr>
          </a:p>
        </p:txBody>
      </p:sp>
      <p:sp>
        <p:nvSpPr>
          <p:cNvPr id="66" name="Flecha derecha 65"/>
          <p:cNvSpPr/>
          <p:nvPr/>
        </p:nvSpPr>
        <p:spPr>
          <a:xfrm>
            <a:off x="6407691" y="2829960"/>
            <a:ext cx="252816" cy="45432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latin typeface="Century Gothic" panose="020B0502020202020204" pitchFamily="34" charset="0"/>
            </a:endParaRPr>
          </a:p>
        </p:txBody>
      </p:sp>
      <p:sp>
        <p:nvSpPr>
          <p:cNvPr id="67" name="Flecha derecha 66"/>
          <p:cNvSpPr/>
          <p:nvPr/>
        </p:nvSpPr>
        <p:spPr>
          <a:xfrm>
            <a:off x="6401513" y="3998690"/>
            <a:ext cx="252816" cy="453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latin typeface="Century Gothic" panose="020B0502020202020204" pitchFamily="34" charset="0"/>
            </a:endParaRPr>
          </a:p>
        </p:txBody>
      </p:sp>
      <p:sp>
        <p:nvSpPr>
          <p:cNvPr id="47" name="46 Rectángulo"/>
          <p:cNvSpPr/>
          <p:nvPr/>
        </p:nvSpPr>
        <p:spPr>
          <a:xfrm>
            <a:off x="3165708" y="3887302"/>
            <a:ext cx="3240000" cy="621818"/>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s-CL" sz="1000" b="1" spc="-20" dirty="0">
                <a:latin typeface="Century Gothic" panose="020B0502020202020204" pitchFamily="34" charset="0"/>
                <a:cs typeface="Arial" panose="020B0604020202020204" pitchFamily="34" charset="0"/>
              </a:rPr>
              <a:t>COMPROMISO DE DESEMPEÑO DE UNIDADES</a:t>
            </a:r>
          </a:p>
        </p:txBody>
      </p:sp>
      <p:sp>
        <p:nvSpPr>
          <p:cNvPr id="48" name="Rectángulo 4"/>
          <p:cNvSpPr/>
          <p:nvPr/>
        </p:nvSpPr>
        <p:spPr>
          <a:xfrm>
            <a:off x="3338366" y="4164558"/>
            <a:ext cx="482474" cy="3020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900" dirty="0">
                <a:latin typeface="Century Gothic" panose="020B0502020202020204" pitchFamily="34" charset="0"/>
                <a:cs typeface="Arial" panose="020B0604020202020204" pitchFamily="34" charset="0"/>
              </a:rPr>
              <a:t>CDU 2016</a:t>
            </a:r>
          </a:p>
        </p:txBody>
      </p:sp>
      <p:sp>
        <p:nvSpPr>
          <p:cNvPr id="49" name="Rectángulo 5"/>
          <p:cNvSpPr/>
          <p:nvPr/>
        </p:nvSpPr>
        <p:spPr>
          <a:xfrm>
            <a:off x="3963758" y="4160125"/>
            <a:ext cx="482474" cy="3020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900" dirty="0">
                <a:latin typeface="Century Gothic" panose="020B0502020202020204" pitchFamily="34" charset="0"/>
                <a:cs typeface="Arial" panose="020B0604020202020204" pitchFamily="34" charset="0"/>
              </a:rPr>
              <a:t>CDU2017</a:t>
            </a:r>
          </a:p>
        </p:txBody>
      </p:sp>
      <p:sp>
        <p:nvSpPr>
          <p:cNvPr id="50" name="Rectángulo 6"/>
          <p:cNvSpPr/>
          <p:nvPr/>
        </p:nvSpPr>
        <p:spPr>
          <a:xfrm>
            <a:off x="4576755" y="4163834"/>
            <a:ext cx="482474" cy="3020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900" dirty="0">
                <a:latin typeface="Century Gothic" panose="020B0502020202020204" pitchFamily="34" charset="0"/>
                <a:cs typeface="Arial" panose="020B0604020202020204" pitchFamily="34" charset="0"/>
              </a:rPr>
              <a:t>CDU2018</a:t>
            </a:r>
          </a:p>
        </p:txBody>
      </p:sp>
      <p:sp>
        <p:nvSpPr>
          <p:cNvPr id="51" name="Rectángulo 7"/>
          <p:cNvSpPr/>
          <p:nvPr/>
        </p:nvSpPr>
        <p:spPr>
          <a:xfrm>
            <a:off x="5177032" y="4163832"/>
            <a:ext cx="482474" cy="3020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900" dirty="0">
                <a:latin typeface="Century Gothic" panose="020B0502020202020204" pitchFamily="34" charset="0"/>
                <a:cs typeface="Arial" panose="020B0604020202020204" pitchFamily="34" charset="0"/>
              </a:rPr>
              <a:t>CDU2019</a:t>
            </a:r>
          </a:p>
        </p:txBody>
      </p:sp>
      <p:sp>
        <p:nvSpPr>
          <p:cNvPr id="52" name="Rectángulo 8"/>
          <p:cNvSpPr/>
          <p:nvPr/>
        </p:nvSpPr>
        <p:spPr>
          <a:xfrm>
            <a:off x="5805676" y="4164558"/>
            <a:ext cx="482474" cy="30202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900" dirty="0">
                <a:latin typeface="Century Gothic" panose="020B0502020202020204" pitchFamily="34" charset="0"/>
                <a:cs typeface="Arial" panose="020B0604020202020204" pitchFamily="34" charset="0"/>
              </a:rPr>
              <a:t>CDU2020</a:t>
            </a:r>
          </a:p>
        </p:txBody>
      </p:sp>
      <p:cxnSp>
        <p:nvCxnSpPr>
          <p:cNvPr id="53" name="Conector recto de flecha 26"/>
          <p:cNvCxnSpPr/>
          <p:nvPr/>
        </p:nvCxnSpPr>
        <p:spPr>
          <a:xfrm>
            <a:off x="5071856" y="4340240"/>
            <a:ext cx="102762" cy="0"/>
          </a:xfrm>
          <a:prstGeom prst="straightConnector1">
            <a:avLst/>
          </a:prstGeom>
          <a:ln>
            <a:solidFill>
              <a:schemeClr val="bg1">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54" name="Conector recto de flecha 28"/>
          <p:cNvCxnSpPr/>
          <p:nvPr/>
        </p:nvCxnSpPr>
        <p:spPr>
          <a:xfrm>
            <a:off x="5682267" y="4340269"/>
            <a:ext cx="114595" cy="336"/>
          </a:xfrm>
          <a:prstGeom prst="straightConnector1">
            <a:avLst/>
          </a:prstGeom>
          <a:ln>
            <a:solidFill>
              <a:schemeClr val="bg1">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55" name="Conector recto de flecha 38"/>
          <p:cNvCxnSpPr/>
          <p:nvPr/>
        </p:nvCxnSpPr>
        <p:spPr>
          <a:xfrm>
            <a:off x="4466980" y="4345991"/>
            <a:ext cx="102762" cy="0"/>
          </a:xfrm>
          <a:prstGeom prst="straightConnector1">
            <a:avLst/>
          </a:prstGeom>
          <a:ln>
            <a:solidFill>
              <a:schemeClr val="bg1">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57" name="Conector recto de flecha 39"/>
          <p:cNvCxnSpPr/>
          <p:nvPr/>
        </p:nvCxnSpPr>
        <p:spPr>
          <a:xfrm>
            <a:off x="3855106" y="4334525"/>
            <a:ext cx="102762" cy="0"/>
          </a:xfrm>
          <a:prstGeom prst="straightConnector1">
            <a:avLst/>
          </a:prstGeom>
          <a:ln>
            <a:solidFill>
              <a:schemeClr val="bg1">
                <a:lumMod val="75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69" name="Flecha derecha 10"/>
          <p:cNvSpPr/>
          <p:nvPr/>
        </p:nvSpPr>
        <p:spPr>
          <a:xfrm rot="5400000">
            <a:off x="4621329" y="4512852"/>
            <a:ext cx="393324" cy="46330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latin typeface="Century Gothic" panose="020B0502020202020204" pitchFamily="34" charset="0"/>
            </a:endParaRPr>
          </a:p>
        </p:txBody>
      </p:sp>
      <p:sp>
        <p:nvSpPr>
          <p:cNvPr id="30" name="1 Título"/>
          <p:cNvSpPr txBox="1">
            <a:spLocks/>
          </p:cNvSpPr>
          <p:nvPr/>
        </p:nvSpPr>
        <p:spPr>
          <a:xfrm>
            <a:off x="1886207" y="101309"/>
            <a:ext cx="8229600" cy="87214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056">
              <a:lnSpc>
                <a:spcPct val="120000"/>
              </a:lnSpc>
              <a:tabLst>
                <a:tab pos="1371600" algn="l"/>
              </a:tabLst>
            </a:pPr>
            <a:r>
              <a:rPr lang="es-ES" sz="2400" b="1" dirty="0"/>
              <a:t>DESPLIEGUE</a:t>
            </a:r>
          </a:p>
          <a:p>
            <a:pPr defTabSz="912056">
              <a:lnSpc>
                <a:spcPct val="120000"/>
              </a:lnSpc>
              <a:tabLst>
                <a:tab pos="1371600" algn="l"/>
              </a:tabLst>
            </a:pPr>
            <a:r>
              <a:rPr lang="es-ES" sz="2400" b="1" dirty="0">
                <a:solidFill>
                  <a:srgbClr val="C00000"/>
                </a:solidFill>
              </a:rPr>
              <a:t>PLAN ESTRATÉGICO INSTITUCIONAL</a:t>
            </a:r>
            <a:endParaRPr lang="es-CL" sz="2400" b="1" dirty="0">
              <a:solidFill>
                <a:srgbClr val="C00000"/>
              </a:solidFill>
            </a:endParaRPr>
          </a:p>
        </p:txBody>
      </p:sp>
    </p:spTree>
    <p:extLst>
      <p:ext uri="{BB962C8B-B14F-4D97-AF65-F5344CB8AC3E}">
        <p14:creationId xmlns:p14="http://schemas.microsoft.com/office/powerpoint/2010/main" val="33977398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anim calcmode="lin" valueType="num">
                                      <p:cBhvr>
                                        <p:cTn id="38" dur="1000" fill="hold"/>
                                        <p:tgtEl>
                                          <p:spTgt spid="58"/>
                                        </p:tgtEl>
                                        <p:attrNameLst>
                                          <p:attrName>ppt_x</p:attrName>
                                        </p:attrNameLst>
                                      </p:cBhvr>
                                      <p:tavLst>
                                        <p:tav tm="0">
                                          <p:val>
                                            <p:strVal val="#ppt_x"/>
                                          </p:val>
                                        </p:tav>
                                        <p:tav tm="100000">
                                          <p:val>
                                            <p:strVal val="#ppt_x"/>
                                          </p:val>
                                        </p:tav>
                                      </p:tavLst>
                                    </p:anim>
                                    <p:anim calcmode="lin" valueType="num">
                                      <p:cBhvr>
                                        <p:cTn id="39" dur="1000" fill="hold"/>
                                        <p:tgtEl>
                                          <p:spTgt spid="5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1000"/>
                                        <p:tgtEl>
                                          <p:spTgt spid="60"/>
                                        </p:tgtEl>
                                      </p:cBhvr>
                                    </p:animEffect>
                                    <p:anim calcmode="lin" valueType="num">
                                      <p:cBhvr>
                                        <p:cTn id="48" dur="1000" fill="hold"/>
                                        <p:tgtEl>
                                          <p:spTgt spid="60"/>
                                        </p:tgtEl>
                                        <p:attrNameLst>
                                          <p:attrName>ppt_x</p:attrName>
                                        </p:attrNameLst>
                                      </p:cBhvr>
                                      <p:tavLst>
                                        <p:tav tm="0">
                                          <p:val>
                                            <p:strVal val="#ppt_x"/>
                                          </p:val>
                                        </p:tav>
                                        <p:tav tm="100000">
                                          <p:val>
                                            <p:strVal val="#ppt_x"/>
                                          </p:val>
                                        </p:tav>
                                      </p:tavLst>
                                    </p:anim>
                                    <p:anim calcmode="lin" valueType="num">
                                      <p:cBhvr>
                                        <p:cTn id="49" dur="1000" fill="hold"/>
                                        <p:tgtEl>
                                          <p:spTgt spid="6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1000"/>
                                        <p:tgtEl>
                                          <p:spTgt spid="61"/>
                                        </p:tgtEl>
                                      </p:cBhvr>
                                    </p:animEffect>
                                    <p:anim calcmode="lin" valueType="num">
                                      <p:cBhvr>
                                        <p:cTn id="53" dur="1000" fill="hold"/>
                                        <p:tgtEl>
                                          <p:spTgt spid="61"/>
                                        </p:tgtEl>
                                        <p:attrNameLst>
                                          <p:attrName>ppt_x</p:attrName>
                                        </p:attrNameLst>
                                      </p:cBhvr>
                                      <p:tavLst>
                                        <p:tav tm="0">
                                          <p:val>
                                            <p:strVal val="#ppt_x"/>
                                          </p:val>
                                        </p:tav>
                                        <p:tav tm="100000">
                                          <p:val>
                                            <p:strVal val="#ppt_x"/>
                                          </p:val>
                                        </p:tav>
                                      </p:tavLst>
                                    </p:anim>
                                    <p:anim calcmode="lin" valueType="num">
                                      <p:cBhvr>
                                        <p:cTn id="54" dur="1000" fill="hold"/>
                                        <p:tgtEl>
                                          <p:spTgt spid="6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1000"/>
                                        <p:tgtEl>
                                          <p:spTgt spid="62"/>
                                        </p:tgtEl>
                                      </p:cBhvr>
                                    </p:animEffect>
                                    <p:anim calcmode="lin" valueType="num">
                                      <p:cBhvr>
                                        <p:cTn id="58" dur="1000" fill="hold"/>
                                        <p:tgtEl>
                                          <p:spTgt spid="62"/>
                                        </p:tgtEl>
                                        <p:attrNameLst>
                                          <p:attrName>ppt_x</p:attrName>
                                        </p:attrNameLst>
                                      </p:cBhvr>
                                      <p:tavLst>
                                        <p:tav tm="0">
                                          <p:val>
                                            <p:strVal val="#ppt_x"/>
                                          </p:val>
                                        </p:tav>
                                        <p:tav tm="100000">
                                          <p:val>
                                            <p:strVal val="#ppt_x"/>
                                          </p:val>
                                        </p:tav>
                                      </p:tavLst>
                                    </p:anim>
                                    <p:anim calcmode="lin" valueType="num">
                                      <p:cBhvr>
                                        <p:cTn id="59" dur="1000" fill="hold"/>
                                        <p:tgtEl>
                                          <p:spTgt spid="6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1000"/>
                                        <p:tgtEl>
                                          <p:spTgt spid="65"/>
                                        </p:tgtEl>
                                      </p:cBhvr>
                                    </p:animEffect>
                                    <p:anim calcmode="lin" valueType="num">
                                      <p:cBhvr>
                                        <p:cTn id="63" dur="1000" fill="hold"/>
                                        <p:tgtEl>
                                          <p:spTgt spid="65"/>
                                        </p:tgtEl>
                                        <p:attrNameLst>
                                          <p:attrName>ppt_x</p:attrName>
                                        </p:attrNameLst>
                                      </p:cBhvr>
                                      <p:tavLst>
                                        <p:tav tm="0">
                                          <p:val>
                                            <p:strVal val="#ppt_x"/>
                                          </p:val>
                                        </p:tav>
                                        <p:tav tm="100000">
                                          <p:val>
                                            <p:strVal val="#ppt_x"/>
                                          </p:val>
                                        </p:tav>
                                      </p:tavLst>
                                    </p:anim>
                                    <p:anim calcmode="lin" valueType="num">
                                      <p:cBhvr>
                                        <p:cTn id="64" dur="1000" fill="hold"/>
                                        <p:tgtEl>
                                          <p:spTgt spid="6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1000"/>
                                        <p:tgtEl>
                                          <p:spTgt spid="66"/>
                                        </p:tgtEl>
                                      </p:cBhvr>
                                    </p:animEffect>
                                    <p:anim calcmode="lin" valueType="num">
                                      <p:cBhvr>
                                        <p:cTn id="68" dur="1000" fill="hold"/>
                                        <p:tgtEl>
                                          <p:spTgt spid="66"/>
                                        </p:tgtEl>
                                        <p:attrNameLst>
                                          <p:attrName>ppt_x</p:attrName>
                                        </p:attrNameLst>
                                      </p:cBhvr>
                                      <p:tavLst>
                                        <p:tav tm="0">
                                          <p:val>
                                            <p:strVal val="#ppt_x"/>
                                          </p:val>
                                        </p:tav>
                                        <p:tav tm="100000">
                                          <p:val>
                                            <p:strVal val="#ppt_x"/>
                                          </p:val>
                                        </p:tav>
                                      </p:tavLst>
                                    </p:anim>
                                    <p:anim calcmode="lin" valueType="num">
                                      <p:cBhvr>
                                        <p:cTn id="69" dur="1000" fill="hold"/>
                                        <p:tgtEl>
                                          <p:spTgt spid="6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1000"/>
                                        <p:tgtEl>
                                          <p:spTgt spid="49"/>
                                        </p:tgtEl>
                                      </p:cBhvr>
                                    </p:animEffect>
                                    <p:anim calcmode="lin" valueType="num">
                                      <p:cBhvr>
                                        <p:cTn id="88" dur="1000" fill="hold"/>
                                        <p:tgtEl>
                                          <p:spTgt spid="49"/>
                                        </p:tgtEl>
                                        <p:attrNameLst>
                                          <p:attrName>ppt_x</p:attrName>
                                        </p:attrNameLst>
                                      </p:cBhvr>
                                      <p:tavLst>
                                        <p:tav tm="0">
                                          <p:val>
                                            <p:strVal val="#ppt_x"/>
                                          </p:val>
                                        </p:tav>
                                        <p:tav tm="100000">
                                          <p:val>
                                            <p:strVal val="#ppt_x"/>
                                          </p:val>
                                        </p:tav>
                                      </p:tavLst>
                                    </p:anim>
                                    <p:anim calcmode="lin" valueType="num">
                                      <p:cBhvr>
                                        <p:cTn id="89" dur="1000" fill="hold"/>
                                        <p:tgtEl>
                                          <p:spTgt spid="4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1000"/>
                                        <p:tgtEl>
                                          <p:spTgt spid="50"/>
                                        </p:tgtEl>
                                      </p:cBhvr>
                                    </p:animEffect>
                                    <p:anim calcmode="lin" valueType="num">
                                      <p:cBhvr>
                                        <p:cTn id="93" dur="1000" fill="hold"/>
                                        <p:tgtEl>
                                          <p:spTgt spid="50"/>
                                        </p:tgtEl>
                                        <p:attrNameLst>
                                          <p:attrName>ppt_x</p:attrName>
                                        </p:attrNameLst>
                                      </p:cBhvr>
                                      <p:tavLst>
                                        <p:tav tm="0">
                                          <p:val>
                                            <p:strVal val="#ppt_x"/>
                                          </p:val>
                                        </p:tav>
                                        <p:tav tm="100000">
                                          <p:val>
                                            <p:strVal val="#ppt_x"/>
                                          </p:val>
                                        </p:tav>
                                      </p:tavLst>
                                    </p:anim>
                                    <p:anim calcmode="lin" valueType="num">
                                      <p:cBhvr>
                                        <p:cTn id="94" dur="1000" fill="hold"/>
                                        <p:tgtEl>
                                          <p:spTgt spid="5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1000"/>
                                        <p:tgtEl>
                                          <p:spTgt spid="51"/>
                                        </p:tgtEl>
                                      </p:cBhvr>
                                    </p:animEffect>
                                    <p:anim calcmode="lin" valueType="num">
                                      <p:cBhvr>
                                        <p:cTn id="98" dur="1000" fill="hold"/>
                                        <p:tgtEl>
                                          <p:spTgt spid="51"/>
                                        </p:tgtEl>
                                        <p:attrNameLst>
                                          <p:attrName>ppt_x</p:attrName>
                                        </p:attrNameLst>
                                      </p:cBhvr>
                                      <p:tavLst>
                                        <p:tav tm="0">
                                          <p:val>
                                            <p:strVal val="#ppt_x"/>
                                          </p:val>
                                        </p:tav>
                                        <p:tav tm="100000">
                                          <p:val>
                                            <p:strVal val="#ppt_x"/>
                                          </p:val>
                                        </p:tav>
                                      </p:tavLst>
                                    </p:anim>
                                    <p:anim calcmode="lin" valueType="num">
                                      <p:cBhvr>
                                        <p:cTn id="99" dur="1000" fill="hold"/>
                                        <p:tgtEl>
                                          <p:spTgt spid="5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1000"/>
                                        <p:tgtEl>
                                          <p:spTgt spid="52"/>
                                        </p:tgtEl>
                                      </p:cBhvr>
                                    </p:animEffect>
                                    <p:anim calcmode="lin" valueType="num">
                                      <p:cBhvr>
                                        <p:cTn id="103" dur="1000" fill="hold"/>
                                        <p:tgtEl>
                                          <p:spTgt spid="52"/>
                                        </p:tgtEl>
                                        <p:attrNameLst>
                                          <p:attrName>ppt_x</p:attrName>
                                        </p:attrNameLst>
                                      </p:cBhvr>
                                      <p:tavLst>
                                        <p:tav tm="0">
                                          <p:val>
                                            <p:strVal val="#ppt_x"/>
                                          </p:val>
                                        </p:tav>
                                        <p:tav tm="100000">
                                          <p:val>
                                            <p:strVal val="#ppt_x"/>
                                          </p:val>
                                        </p:tav>
                                      </p:tavLst>
                                    </p:anim>
                                    <p:anim calcmode="lin" valueType="num">
                                      <p:cBhvr>
                                        <p:cTn id="104" dur="1000" fill="hold"/>
                                        <p:tgtEl>
                                          <p:spTgt spid="52"/>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1000"/>
                                        <p:tgtEl>
                                          <p:spTgt spid="53"/>
                                        </p:tgtEl>
                                      </p:cBhvr>
                                    </p:animEffect>
                                    <p:anim calcmode="lin" valueType="num">
                                      <p:cBhvr>
                                        <p:cTn id="108" dur="1000" fill="hold"/>
                                        <p:tgtEl>
                                          <p:spTgt spid="53"/>
                                        </p:tgtEl>
                                        <p:attrNameLst>
                                          <p:attrName>ppt_x</p:attrName>
                                        </p:attrNameLst>
                                      </p:cBhvr>
                                      <p:tavLst>
                                        <p:tav tm="0">
                                          <p:val>
                                            <p:strVal val="#ppt_x"/>
                                          </p:val>
                                        </p:tav>
                                        <p:tav tm="100000">
                                          <p:val>
                                            <p:strVal val="#ppt_x"/>
                                          </p:val>
                                        </p:tav>
                                      </p:tavLst>
                                    </p:anim>
                                    <p:anim calcmode="lin" valueType="num">
                                      <p:cBhvr>
                                        <p:cTn id="109" dur="1000" fill="hold"/>
                                        <p:tgtEl>
                                          <p:spTgt spid="53"/>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1000"/>
                                        <p:tgtEl>
                                          <p:spTgt spid="54"/>
                                        </p:tgtEl>
                                      </p:cBhvr>
                                    </p:animEffect>
                                    <p:anim calcmode="lin" valueType="num">
                                      <p:cBhvr>
                                        <p:cTn id="113" dur="1000" fill="hold"/>
                                        <p:tgtEl>
                                          <p:spTgt spid="54"/>
                                        </p:tgtEl>
                                        <p:attrNameLst>
                                          <p:attrName>ppt_x</p:attrName>
                                        </p:attrNameLst>
                                      </p:cBhvr>
                                      <p:tavLst>
                                        <p:tav tm="0">
                                          <p:val>
                                            <p:strVal val="#ppt_x"/>
                                          </p:val>
                                        </p:tav>
                                        <p:tav tm="100000">
                                          <p:val>
                                            <p:strVal val="#ppt_x"/>
                                          </p:val>
                                        </p:tav>
                                      </p:tavLst>
                                    </p:anim>
                                    <p:anim calcmode="lin" valueType="num">
                                      <p:cBhvr>
                                        <p:cTn id="114" dur="1000" fill="hold"/>
                                        <p:tgtEl>
                                          <p:spTgt spid="54"/>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fade">
                                      <p:cBhvr>
                                        <p:cTn id="117" dur="1000"/>
                                        <p:tgtEl>
                                          <p:spTgt spid="55"/>
                                        </p:tgtEl>
                                      </p:cBhvr>
                                    </p:animEffect>
                                    <p:anim calcmode="lin" valueType="num">
                                      <p:cBhvr>
                                        <p:cTn id="118" dur="1000" fill="hold"/>
                                        <p:tgtEl>
                                          <p:spTgt spid="55"/>
                                        </p:tgtEl>
                                        <p:attrNameLst>
                                          <p:attrName>ppt_x</p:attrName>
                                        </p:attrNameLst>
                                      </p:cBhvr>
                                      <p:tavLst>
                                        <p:tav tm="0">
                                          <p:val>
                                            <p:strVal val="#ppt_x"/>
                                          </p:val>
                                        </p:tav>
                                        <p:tav tm="100000">
                                          <p:val>
                                            <p:strVal val="#ppt_x"/>
                                          </p:val>
                                        </p:tav>
                                      </p:tavLst>
                                    </p:anim>
                                    <p:anim calcmode="lin" valueType="num">
                                      <p:cBhvr>
                                        <p:cTn id="119" dur="1000" fill="hold"/>
                                        <p:tgtEl>
                                          <p:spTgt spid="55"/>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1000"/>
                                        <p:tgtEl>
                                          <p:spTgt spid="57"/>
                                        </p:tgtEl>
                                      </p:cBhvr>
                                    </p:animEffect>
                                    <p:anim calcmode="lin" valueType="num">
                                      <p:cBhvr>
                                        <p:cTn id="123" dur="1000" fill="hold"/>
                                        <p:tgtEl>
                                          <p:spTgt spid="57"/>
                                        </p:tgtEl>
                                        <p:attrNameLst>
                                          <p:attrName>ppt_x</p:attrName>
                                        </p:attrNameLst>
                                      </p:cBhvr>
                                      <p:tavLst>
                                        <p:tav tm="0">
                                          <p:val>
                                            <p:strVal val="#ppt_x"/>
                                          </p:val>
                                        </p:tav>
                                        <p:tav tm="100000">
                                          <p:val>
                                            <p:strVal val="#ppt_x"/>
                                          </p:val>
                                        </p:tav>
                                      </p:tavLst>
                                    </p:anim>
                                    <p:anim calcmode="lin" valueType="num">
                                      <p:cBhvr>
                                        <p:cTn id="124" dur="1000" fill="hold"/>
                                        <p:tgtEl>
                                          <p:spTgt spid="5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1000"/>
                                        <p:tgtEl>
                                          <p:spTgt spid="69"/>
                                        </p:tgtEl>
                                      </p:cBhvr>
                                    </p:animEffect>
                                    <p:anim calcmode="lin" valueType="num">
                                      <p:cBhvr>
                                        <p:cTn id="128" dur="1000" fill="hold"/>
                                        <p:tgtEl>
                                          <p:spTgt spid="69"/>
                                        </p:tgtEl>
                                        <p:attrNameLst>
                                          <p:attrName>ppt_x</p:attrName>
                                        </p:attrNameLst>
                                      </p:cBhvr>
                                      <p:tavLst>
                                        <p:tav tm="0">
                                          <p:val>
                                            <p:strVal val="#ppt_x"/>
                                          </p:val>
                                        </p:tav>
                                        <p:tav tm="100000">
                                          <p:val>
                                            <p:strVal val="#ppt_x"/>
                                          </p:val>
                                        </p:tav>
                                      </p:tavLst>
                                    </p:anim>
                                    <p:anim calcmode="lin" valueType="num">
                                      <p:cBhvr>
                                        <p:cTn id="129" dur="1000" fill="hold"/>
                                        <p:tgtEl>
                                          <p:spTgt spid="6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fade">
                                      <p:cBhvr>
                                        <p:cTn id="132" dur="1000"/>
                                        <p:tgtEl>
                                          <p:spTgt spid="30"/>
                                        </p:tgtEl>
                                      </p:cBhvr>
                                    </p:animEffect>
                                    <p:anim calcmode="lin" valueType="num">
                                      <p:cBhvr>
                                        <p:cTn id="133" dur="1000" fill="hold"/>
                                        <p:tgtEl>
                                          <p:spTgt spid="30"/>
                                        </p:tgtEl>
                                        <p:attrNameLst>
                                          <p:attrName>ppt_x</p:attrName>
                                        </p:attrNameLst>
                                      </p:cBhvr>
                                      <p:tavLst>
                                        <p:tav tm="0">
                                          <p:val>
                                            <p:strVal val="#ppt_x"/>
                                          </p:val>
                                        </p:tav>
                                        <p:tav tm="100000">
                                          <p:val>
                                            <p:strVal val="#ppt_x"/>
                                          </p:val>
                                        </p:tav>
                                      </p:tavLst>
                                    </p:anim>
                                    <p:anim calcmode="lin" valueType="num">
                                      <p:cBhvr>
                                        <p:cTn id="1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35" grpId="0" animBg="1"/>
      <p:bldP spid="61" grpId="0" animBg="1"/>
      <p:bldP spid="62" grpId="0" animBg="1"/>
      <p:bldP spid="65" grpId="0" animBg="1"/>
      <p:bldP spid="66" grpId="0" animBg="1"/>
      <p:bldP spid="67" grpId="0" animBg="1"/>
      <p:bldP spid="47" grpId="0" animBg="1"/>
      <p:bldP spid="48" grpId="0" animBg="1"/>
      <p:bldP spid="49" grpId="0" animBg="1"/>
      <p:bldP spid="50" grpId="0" animBg="1"/>
      <p:bldP spid="51" grpId="0" animBg="1"/>
      <p:bldP spid="52" grpId="0" animBg="1"/>
      <p:bldP spid="69" grpId="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upo 3"/>
          <p:cNvGrpSpPr/>
          <p:nvPr/>
        </p:nvGrpSpPr>
        <p:grpSpPr>
          <a:xfrm>
            <a:off x="1271464" y="-171400"/>
            <a:ext cx="9649072" cy="7560840"/>
            <a:chOff x="1271464" y="-171400"/>
            <a:chExt cx="9649072" cy="7560840"/>
          </a:xfrm>
        </p:grpSpPr>
        <p:sp>
          <p:nvSpPr>
            <p:cNvPr id="3" name="Rectángulo 2"/>
            <p:cNvSpPr/>
            <p:nvPr/>
          </p:nvSpPr>
          <p:spPr>
            <a:xfrm>
              <a:off x="1271464" y="-171400"/>
              <a:ext cx="9649072" cy="7560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p:cNvGrpSpPr/>
            <p:nvPr/>
          </p:nvGrpSpPr>
          <p:grpSpPr>
            <a:xfrm>
              <a:off x="1491340" y="-6183"/>
              <a:ext cx="9177037" cy="6900386"/>
              <a:chOff x="1491340" y="-6183"/>
              <a:chExt cx="9177037" cy="6900386"/>
            </a:xfrm>
          </p:grpSpPr>
          <p:sp>
            <p:nvSpPr>
              <p:cNvPr id="42" name="79 Rectángulo"/>
              <p:cNvSpPr/>
              <p:nvPr/>
            </p:nvSpPr>
            <p:spPr>
              <a:xfrm>
                <a:off x="4764285" y="1819823"/>
                <a:ext cx="2952000" cy="3773903"/>
              </a:xfrm>
              <a:prstGeom prst="rect">
                <a:avLst/>
              </a:prstGeom>
              <a:solidFill>
                <a:schemeClr val="accent3">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s-CL" sz="900" b="1" dirty="0">
                  <a:solidFill>
                    <a:schemeClr val="tx1"/>
                  </a:solidFill>
                  <a:latin typeface="Arial" panose="020B0604020202020204" pitchFamily="34" charset="0"/>
                  <a:cs typeface="Arial" panose="020B0604020202020204" pitchFamily="34" charset="0"/>
                </a:endParaRPr>
              </a:p>
            </p:txBody>
          </p:sp>
          <p:sp>
            <p:nvSpPr>
              <p:cNvPr id="40" name="79 Rectángulo"/>
              <p:cNvSpPr/>
              <p:nvPr/>
            </p:nvSpPr>
            <p:spPr>
              <a:xfrm>
                <a:off x="7716376" y="1814561"/>
                <a:ext cx="2952000" cy="3779164"/>
              </a:xfrm>
              <a:prstGeom prst="rect">
                <a:avLst/>
              </a:prstGeom>
              <a:solidFill>
                <a:schemeClr val="accent4">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s-CL" sz="900" b="1" dirty="0">
                  <a:solidFill>
                    <a:srgbClr val="002060"/>
                  </a:solidFill>
                  <a:latin typeface="Arial" panose="020B0604020202020204" pitchFamily="34" charset="0"/>
                  <a:cs typeface="Arial" panose="020B0604020202020204" pitchFamily="34" charset="0"/>
                </a:endParaRPr>
              </a:p>
            </p:txBody>
          </p:sp>
          <p:sp>
            <p:nvSpPr>
              <p:cNvPr id="80" name="79 Rectángulo"/>
              <p:cNvSpPr/>
              <p:nvPr/>
            </p:nvSpPr>
            <p:spPr>
              <a:xfrm>
                <a:off x="1808555" y="1817267"/>
                <a:ext cx="2952000" cy="3776459"/>
              </a:xfrm>
              <a:prstGeom prst="rect">
                <a:avLst/>
              </a:prstGeom>
              <a:solidFill>
                <a:schemeClr val="accent5">
                  <a:lumMod val="40000"/>
                  <a:lumOff val="60000"/>
                </a:schemeClr>
              </a:solidFill>
              <a:ln w="9525">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endParaRPr lang="es-CL" sz="900" b="1" dirty="0">
                  <a:solidFill>
                    <a:srgbClr val="002060"/>
                  </a:solidFill>
                  <a:latin typeface="Arial" panose="020B0604020202020204" pitchFamily="34" charset="0"/>
                  <a:cs typeface="Arial" panose="020B0604020202020204" pitchFamily="34" charset="0"/>
                </a:endParaRPr>
              </a:p>
            </p:txBody>
          </p:sp>
          <p:sp>
            <p:nvSpPr>
              <p:cNvPr id="27" name="CuadroTexto 1"/>
              <p:cNvSpPr txBox="1"/>
              <p:nvPr/>
            </p:nvSpPr>
            <p:spPr>
              <a:xfrm rot="16200000">
                <a:off x="-40064" y="3759372"/>
                <a:ext cx="3422499" cy="246209"/>
              </a:xfrm>
              <a:prstGeom prst="rect">
                <a:avLst/>
              </a:prstGeom>
              <a:solidFill>
                <a:schemeClr val="bg1"/>
              </a:solidFill>
            </p:spPr>
            <p:txBody>
              <a:bodyPr wrap="square" lIns="91429" tIns="45714" rIns="91429" bIns="45714">
                <a:spAutoFit/>
              </a:bodyPr>
              <a:lstStyle/>
              <a:p>
                <a:pPr algn="ctr">
                  <a:defRPr/>
                </a:pPr>
                <a:r>
                  <a:rPr lang="es-ES" sz="1000" b="1" kern="0" spc="200" dirty="0">
                    <a:solidFill>
                      <a:srgbClr val="002060"/>
                    </a:solidFill>
                    <a:latin typeface="Arial" panose="020B0604020202020204" pitchFamily="34" charset="0"/>
                    <a:cs typeface="Arial" panose="020B0604020202020204" pitchFamily="34" charset="0"/>
                  </a:rPr>
                  <a:t>  Objetivos  de  Procesos   Internos</a:t>
                </a:r>
              </a:p>
            </p:txBody>
          </p:sp>
          <p:sp>
            <p:nvSpPr>
              <p:cNvPr id="118" name="117 Rectángulo redondeado"/>
              <p:cNvSpPr/>
              <p:nvPr/>
            </p:nvSpPr>
            <p:spPr>
              <a:xfrm>
                <a:off x="1861180" y="1827890"/>
                <a:ext cx="2865053" cy="388002"/>
              </a:xfrm>
              <a:prstGeom prst="roundRect">
                <a:avLst/>
              </a:prstGeom>
              <a:no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lIns="35996" tIns="35996" rIns="35996" bIns="35996" anchor="t"/>
              <a:lstStyle/>
              <a:p>
                <a:pPr algn="ctr">
                  <a:defRPr/>
                </a:pPr>
                <a:r>
                  <a:rPr lang="es-CL" altLang="en-US" sz="1000" b="1" i="1" kern="0" dirty="0">
                    <a:solidFill>
                      <a:srgbClr val="002060"/>
                    </a:solidFill>
                    <a:latin typeface="Arial" panose="020B0604020202020204" pitchFamily="34" charset="0"/>
                    <a:cs typeface="Arial" panose="020B0604020202020204" pitchFamily="34" charset="0"/>
                  </a:rPr>
                  <a:t>Foco 1. Excelencia Académica </a:t>
                </a:r>
                <a:r>
                  <a:rPr lang="es-CL" sz="1000" b="1" i="1" kern="0" dirty="0">
                    <a:solidFill>
                      <a:srgbClr val="002060"/>
                    </a:solidFill>
                    <a:latin typeface="Arial" panose="020B0604020202020204" pitchFamily="34" charset="0"/>
                    <a:cs typeface="Arial" panose="020B0604020202020204" pitchFamily="34" charset="0"/>
                  </a:rPr>
                  <a:t>y Universidad Compleja</a:t>
                </a:r>
              </a:p>
            </p:txBody>
          </p:sp>
          <p:sp>
            <p:nvSpPr>
              <p:cNvPr id="120" name="119 Rectángulo redondeado"/>
              <p:cNvSpPr/>
              <p:nvPr/>
            </p:nvSpPr>
            <p:spPr>
              <a:xfrm>
                <a:off x="7781506" y="1883943"/>
                <a:ext cx="2706983" cy="244192"/>
              </a:xfrm>
              <a:prstGeom prst="roundRect">
                <a:avLst/>
              </a:prstGeom>
              <a:no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lIns="35996" tIns="35996" rIns="35996" bIns="35996" anchor="t"/>
              <a:lstStyle/>
              <a:p>
                <a:pPr algn="ctr" defTabSz="457146"/>
                <a:r>
                  <a:rPr lang="es-ES" altLang="en-US" sz="1000" b="1" i="1" kern="0" dirty="0">
                    <a:solidFill>
                      <a:srgbClr val="002060"/>
                    </a:solidFill>
                    <a:latin typeface="Arial" panose="020B0604020202020204" pitchFamily="34" charset="0"/>
                    <a:cs typeface="Arial" panose="020B0604020202020204" pitchFamily="34" charset="0"/>
                  </a:rPr>
                  <a:t>Foco 3. Desarrollo Regional y Nacional</a:t>
                </a:r>
                <a:endParaRPr lang="es-ES" altLang="en-US" sz="1000" b="1" i="1" kern="0" dirty="0">
                  <a:solidFill>
                    <a:srgbClr val="FF0000"/>
                  </a:solidFill>
                  <a:latin typeface="Arial" panose="020B0604020202020204" pitchFamily="34" charset="0"/>
                  <a:cs typeface="Arial" panose="020B0604020202020204" pitchFamily="34" charset="0"/>
                </a:endParaRPr>
              </a:p>
            </p:txBody>
          </p:sp>
          <p:sp>
            <p:nvSpPr>
              <p:cNvPr id="32" name="Elipse 26"/>
              <p:cNvSpPr>
                <a:spLocks/>
              </p:cNvSpPr>
              <p:nvPr/>
            </p:nvSpPr>
            <p:spPr>
              <a:xfrm>
                <a:off x="6348464" y="455470"/>
                <a:ext cx="3924000" cy="576000"/>
              </a:xfrm>
              <a:prstGeom prst="ellipse">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35996" tIns="35996" rIns="35996" bIns="35996" anchor="ctr" anchorCtr="1"/>
              <a:lstStyle/>
              <a:p>
                <a:pPr algn="ctr" defTabSz="457146">
                  <a:lnSpc>
                    <a:spcPts val="1200"/>
                  </a:lnSpc>
                </a:pPr>
                <a:r>
                  <a:rPr lang="es-ES" altLang="en-US" sz="1100" i="1" kern="0" dirty="0">
                    <a:solidFill>
                      <a:prstClr val="white"/>
                    </a:solidFill>
                    <a:latin typeface="Arial" panose="020B0604020202020204" pitchFamily="34" charset="0"/>
                    <a:cs typeface="Arial" panose="020B0604020202020204" pitchFamily="34" charset="0"/>
                  </a:rPr>
                  <a:t>R2</a:t>
                </a:r>
              </a:p>
              <a:p>
                <a:pPr algn="ctr" defTabSz="457146">
                  <a:lnSpc>
                    <a:spcPts val="1200"/>
                  </a:lnSpc>
                </a:pPr>
                <a:r>
                  <a:rPr lang="es-ES" altLang="en-US" sz="1100" i="1" kern="0" dirty="0">
                    <a:solidFill>
                      <a:prstClr val="white"/>
                    </a:solidFill>
                    <a:latin typeface="Arial" panose="020B0604020202020204" pitchFamily="34" charset="0"/>
                    <a:cs typeface="Arial" panose="020B0604020202020204" pitchFamily="34" charset="0"/>
                  </a:rPr>
                  <a:t>Contribuir al desarrollo de la región y del país</a:t>
                </a:r>
              </a:p>
            </p:txBody>
          </p:sp>
          <p:sp>
            <p:nvSpPr>
              <p:cNvPr id="33" name="32 Rectángulo"/>
              <p:cNvSpPr/>
              <p:nvPr/>
            </p:nvSpPr>
            <p:spPr>
              <a:xfrm>
                <a:off x="2178556" y="-6183"/>
                <a:ext cx="8489821" cy="446264"/>
              </a:xfrm>
              <a:prstGeom prst="rect">
                <a:avLst/>
              </a:prstGeom>
              <a:solidFill>
                <a:schemeClr val="tx2"/>
              </a:solidFill>
              <a:ln>
                <a:noFill/>
              </a:ln>
            </p:spPr>
            <p:txBody>
              <a:bodyPr wrap="square" lIns="91429" tIns="45714" rIns="91429" bIns="45714">
                <a:spAutoFit/>
              </a:bodyPr>
              <a:lstStyle/>
              <a:p>
                <a:pPr algn="ctr" defTabSz="457146">
                  <a:defRPr/>
                </a:pPr>
                <a:r>
                  <a:rPr lang="es-CL" sz="1200" b="1" i="1" kern="0" dirty="0">
                    <a:solidFill>
                      <a:schemeClr val="bg1"/>
                    </a:solidFill>
                    <a:latin typeface="Arial" panose="020B0604020202020204" pitchFamily="34" charset="0"/>
                    <a:cs typeface="Arial" panose="020B0604020202020204" pitchFamily="34" charset="0"/>
                  </a:rPr>
                  <a:t>Visión</a:t>
                </a:r>
                <a:r>
                  <a:rPr lang="es-CL" sz="1100" b="1" i="1" kern="0" dirty="0">
                    <a:solidFill>
                      <a:schemeClr val="bg1"/>
                    </a:solidFill>
                    <a:latin typeface="Arial" panose="020B0604020202020204" pitchFamily="34" charset="0"/>
                    <a:cs typeface="Arial" panose="020B0604020202020204" pitchFamily="34" charset="0"/>
                  </a:rPr>
                  <a:t>:    «</a:t>
                </a:r>
                <a:r>
                  <a:rPr lang="es-CL" sz="1100" i="1" dirty="0">
                    <a:solidFill>
                      <a:schemeClr val="bg1"/>
                    </a:solidFill>
                    <a:latin typeface="Arial" pitchFamily="34" charset="0"/>
                    <a:ea typeface="Calibri"/>
                    <a:cs typeface="Arial" pitchFamily="34" charset="0"/>
                  </a:rPr>
                  <a:t>Ser reconocida como una universidad pública innovadora, compleja, internacionalizada y de excelencia; referente del sistema educacional superior y pertinente en su desarrollo con el quehacer del país y la región»</a:t>
                </a:r>
                <a:endParaRPr lang="es-CL" sz="1100" i="1" kern="0" dirty="0">
                  <a:solidFill>
                    <a:schemeClr val="bg1"/>
                  </a:solidFill>
                  <a:latin typeface="Arial" pitchFamily="34" charset="0"/>
                  <a:cs typeface="Arial" pitchFamily="34" charset="0"/>
                </a:endParaRPr>
              </a:p>
            </p:txBody>
          </p:sp>
          <p:sp>
            <p:nvSpPr>
              <p:cNvPr id="38" name="CuadroTexto 1"/>
              <p:cNvSpPr txBox="1"/>
              <p:nvPr/>
            </p:nvSpPr>
            <p:spPr>
              <a:xfrm rot="16200000">
                <a:off x="1266287" y="659924"/>
                <a:ext cx="806609" cy="230820"/>
              </a:xfrm>
              <a:prstGeom prst="rect">
                <a:avLst/>
              </a:prstGeom>
              <a:noFill/>
            </p:spPr>
            <p:txBody>
              <a:bodyPr wrap="none" lIns="91429" tIns="45714" rIns="91429" bIns="45714">
                <a:spAutoFit/>
              </a:bodyPr>
              <a:lstStyle/>
              <a:p>
                <a:pPr>
                  <a:defRPr/>
                </a:pPr>
                <a:r>
                  <a:rPr lang="es-ES" sz="900" b="1" kern="0" dirty="0">
                    <a:solidFill>
                      <a:srgbClr val="002060"/>
                    </a:solidFill>
                    <a:latin typeface="Arial" panose="020B0604020202020204" pitchFamily="34" charset="0"/>
                    <a:cs typeface="Arial" panose="020B0604020202020204" pitchFamily="34" charset="0"/>
                  </a:rPr>
                  <a:t>Resultados</a:t>
                </a:r>
              </a:p>
            </p:txBody>
          </p:sp>
          <p:sp>
            <p:nvSpPr>
              <p:cNvPr id="44" name="Elipse 7"/>
              <p:cNvSpPr/>
              <p:nvPr/>
            </p:nvSpPr>
            <p:spPr>
              <a:xfrm>
                <a:off x="2213540" y="454632"/>
                <a:ext cx="3925182" cy="576000"/>
              </a:xfrm>
              <a:prstGeom prst="ellipse">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35996" tIns="35996" rIns="35996" bIns="35996" anchor="ctr" anchorCtr="1"/>
              <a:lstStyle/>
              <a:p>
                <a:pPr algn="ctr" defTabSz="457146">
                  <a:lnSpc>
                    <a:spcPts val="1200"/>
                  </a:lnSpc>
                </a:pPr>
                <a:r>
                  <a:rPr lang="es-ES" sz="1100" i="1" kern="0" dirty="0">
                    <a:solidFill>
                      <a:prstClr val="white"/>
                    </a:solidFill>
                    <a:latin typeface="Arial" panose="020B0604020202020204" pitchFamily="34" charset="0"/>
                    <a:cs typeface="Arial" panose="020B0604020202020204" pitchFamily="34" charset="0"/>
                  </a:rPr>
                  <a:t>R1</a:t>
                </a:r>
              </a:p>
              <a:p>
                <a:pPr algn="ctr" defTabSz="457146">
                  <a:lnSpc>
                    <a:spcPts val="1200"/>
                  </a:lnSpc>
                </a:pPr>
                <a:r>
                  <a:rPr lang="es-ES" sz="1100" i="1" kern="0" dirty="0">
                    <a:solidFill>
                      <a:prstClr val="white"/>
                    </a:solidFill>
                    <a:latin typeface="Arial" panose="020B0604020202020204" pitchFamily="34" charset="0"/>
                    <a:cs typeface="Arial" panose="020B0604020202020204" pitchFamily="34" charset="0"/>
                  </a:rPr>
                  <a:t>Consolidar el desarrollo de la complejidad</a:t>
                </a:r>
              </a:p>
            </p:txBody>
          </p:sp>
          <p:sp>
            <p:nvSpPr>
              <p:cNvPr id="25" name="16 Rectángulo"/>
              <p:cNvSpPr/>
              <p:nvPr/>
            </p:nvSpPr>
            <p:spPr>
              <a:xfrm>
                <a:off x="1799908" y="1053004"/>
                <a:ext cx="4428000" cy="756000"/>
              </a:xfrm>
              <a:prstGeom prst="rect">
                <a:avLst/>
              </a:prstGeom>
              <a:solidFill>
                <a:schemeClr val="bg1">
                  <a:lumMod val="95000"/>
                </a:schemeClr>
              </a:solidFill>
              <a:ln w="3175" cap="flat" cmpd="sng" algn="ctr">
                <a:solidFill>
                  <a:schemeClr val="bg1">
                    <a:lumMod val="65000"/>
                  </a:schemeClr>
                </a:solidFill>
                <a:prstDash val="solid"/>
              </a:ln>
              <a:effectLst/>
            </p:spPr>
            <p:txBody>
              <a:bodyPr lIns="0" tIns="35996" rIns="0" bIns="35996" anchor="ctr"/>
              <a:lstStyle/>
              <a:p>
                <a:pPr algn="ctr" defTabSz="457146">
                  <a:lnSpc>
                    <a:spcPts val="1200"/>
                  </a:lnSpc>
                  <a:spcAft>
                    <a:spcPts val="300"/>
                  </a:spcAft>
                </a:pPr>
                <a:r>
                  <a:rPr lang="es-CL" sz="1000" b="1" kern="0" dirty="0">
                    <a:solidFill>
                      <a:srgbClr val="002060"/>
                    </a:solidFill>
                    <a:latin typeface="Arial" panose="020B0604020202020204" pitchFamily="34" charset="0"/>
                    <a:cs typeface="Arial" panose="020B0604020202020204" pitchFamily="34" charset="0"/>
                  </a:rPr>
                  <a:t>Comunidad Universitaria</a:t>
                </a:r>
              </a:p>
              <a:p>
                <a:pPr algn="ctr" defTabSz="457146">
                  <a:lnSpc>
                    <a:spcPts val="1200"/>
                  </a:lnSpc>
                </a:pPr>
                <a:r>
                  <a:rPr lang="es-CL" sz="900" i="1" kern="0" dirty="0">
                    <a:solidFill>
                      <a:srgbClr val="002060"/>
                    </a:solidFill>
                    <a:latin typeface="Arial" panose="020B0604020202020204" pitchFamily="34" charset="0"/>
                    <a:cs typeface="Arial" panose="020B0604020202020204" pitchFamily="34" charset="0"/>
                  </a:rPr>
                  <a:t>Entrega valor distintivo y excelencia a sus estudiantes, académicos y funcionarios, generando vínculos permanentes con todos sus miembros. </a:t>
                </a:r>
              </a:p>
            </p:txBody>
          </p:sp>
          <p:sp>
            <p:nvSpPr>
              <p:cNvPr id="26" name="17 Rectángulo"/>
              <p:cNvSpPr/>
              <p:nvPr/>
            </p:nvSpPr>
            <p:spPr>
              <a:xfrm>
                <a:off x="6231224" y="1053004"/>
                <a:ext cx="4428000" cy="756000"/>
              </a:xfrm>
              <a:prstGeom prst="rect">
                <a:avLst/>
              </a:prstGeom>
              <a:solidFill>
                <a:schemeClr val="bg1">
                  <a:lumMod val="95000"/>
                </a:schemeClr>
              </a:solidFill>
              <a:ln w="3175" cap="flat" cmpd="sng" algn="ctr">
                <a:solidFill>
                  <a:schemeClr val="bg1">
                    <a:lumMod val="65000"/>
                  </a:schemeClr>
                </a:solidFill>
                <a:prstDash val="solid"/>
              </a:ln>
              <a:effectLst/>
            </p:spPr>
            <p:txBody>
              <a:bodyPr lIns="0" tIns="35996" rIns="0" bIns="35996" anchor="ctr"/>
              <a:lstStyle/>
              <a:p>
                <a:pPr algn="ctr" defTabSz="457146">
                  <a:lnSpc>
                    <a:spcPts val="1100"/>
                  </a:lnSpc>
                  <a:spcAft>
                    <a:spcPts val="300"/>
                  </a:spcAft>
                  <a:defRPr/>
                </a:pPr>
                <a:r>
                  <a:rPr lang="es-CL" sz="1000" b="1" kern="0" dirty="0">
                    <a:solidFill>
                      <a:srgbClr val="002060"/>
                    </a:solidFill>
                    <a:latin typeface="Arial" panose="020B0604020202020204" pitchFamily="34" charset="0"/>
                    <a:cs typeface="Arial" panose="020B0604020202020204" pitchFamily="34" charset="0"/>
                  </a:rPr>
                  <a:t>La Sociedad</a:t>
                </a:r>
              </a:p>
              <a:p>
                <a:pPr marL="88900" algn="ctr" defTabSz="457146">
                  <a:lnSpc>
                    <a:spcPts val="1100"/>
                  </a:lnSpc>
                  <a:spcAft>
                    <a:spcPts val="300"/>
                  </a:spcAft>
                  <a:defRPr/>
                </a:pPr>
                <a:r>
                  <a:rPr lang="es-CL" sz="900" i="1" kern="0" dirty="0">
                    <a:solidFill>
                      <a:srgbClr val="002060"/>
                    </a:solidFill>
                    <a:latin typeface="Arial" panose="020B0604020202020204" pitchFamily="34" charset="0"/>
                    <a:cs typeface="Arial" panose="020B0604020202020204" pitchFamily="34" charset="0"/>
                  </a:rPr>
                  <a:t>Promueve el desarrollo científico, social, cultural, ambiental y económico de la región y del país, participando en el diseño y ejecución de políticas públicas.</a:t>
                </a:r>
              </a:p>
            </p:txBody>
          </p:sp>
          <p:sp>
            <p:nvSpPr>
              <p:cNvPr id="29" name="35 Rectángulo redondeado"/>
              <p:cNvSpPr/>
              <p:nvPr/>
            </p:nvSpPr>
            <p:spPr>
              <a:xfrm>
                <a:off x="1900232" y="2222856"/>
                <a:ext cx="2826000" cy="504000"/>
              </a:xfrm>
              <a:prstGeom prst="roundRect">
                <a:avLst/>
              </a:prstGeom>
              <a:ln w="6350"/>
            </p:spPr>
            <p:style>
              <a:lnRef idx="2">
                <a:schemeClr val="accent5"/>
              </a:lnRef>
              <a:fillRef idx="1">
                <a:schemeClr val="lt1"/>
              </a:fillRef>
              <a:effectRef idx="0">
                <a:schemeClr val="accent5"/>
              </a:effectRef>
              <a:fontRef idx="minor">
                <a:schemeClr val="dk1"/>
              </a:fontRef>
            </p:style>
            <p:txBody>
              <a:bodyPr lIns="35996" tIns="35996" rIns="35996" bIns="35996" anchor="ctr"/>
              <a:lstStyle/>
              <a:p>
                <a:pPr defTabSz="457146">
                  <a:lnSpc>
                    <a:spcPts val="1200"/>
                  </a:lnSpc>
                  <a:defRPr/>
                </a:pPr>
                <a:r>
                  <a:rPr lang="es-CL" altLang="en-US" sz="900" kern="0" dirty="0">
                    <a:solidFill>
                      <a:schemeClr val="tx1"/>
                    </a:solidFill>
                    <a:latin typeface="Arial" panose="020B0604020202020204" pitchFamily="34" charset="0"/>
                    <a:cs typeface="Arial" panose="020B0604020202020204" pitchFamily="34" charset="0"/>
                  </a:rPr>
                  <a:t>OPI.1: Fortalecer la oferta y consolidar la calidad diferenciadora de las carreras de pregrado</a:t>
                </a:r>
                <a:endParaRPr lang="es-ES" altLang="en-US" sz="900" kern="0" dirty="0">
                  <a:solidFill>
                    <a:schemeClr val="tx1"/>
                  </a:solidFill>
                  <a:latin typeface="Arial" panose="020B0604020202020204" pitchFamily="34" charset="0"/>
                  <a:cs typeface="Arial" panose="020B0604020202020204" pitchFamily="34" charset="0"/>
                </a:endParaRPr>
              </a:p>
            </p:txBody>
          </p:sp>
          <p:sp>
            <p:nvSpPr>
              <p:cNvPr id="36" name="36 Rectángulo redondeado"/>
              <p:cNvSpPr/>
              <p:nvPr/>
            </p:nvSpPr>
            <p:spPr>
              <a:xfrm>
                <a:off x="1892736" y="2768169"/>
                <a:ext cx="2826000" cy="504000"/>
              </a:xfrm>
              <a:prstGeom prst="roundRect">
                <a:avLst/>
              </a:prstGeom>
              <a:ln w="6350"/>
            </p:spPr>
            <p:style>
              <a:lnRef idx="2">
                <a:schemeClr val="accent5"/>
              </a:lnRef>
              <a:fillRef idx="1">
                <a:schemeClr val="lt1"/>
              </a:fillRef>
              <a:effectRef idx="0">
                <a:schemeClr val="accent5"/>
              </a:effectRef>
              <a:fontRef idx="minor">
                <a:schemeClr val="dk1"/>
              </a:fontRef>
            </p:style>
            <p:txBody>
              <a:bodyPr lIns="35996" tIns="35996" rIns="35996" bIns="35996" anchor="ctr"/>
              <a:lstStyle/>
              <a:p>
                <a:pPr defTabSz="457146">
                  <a:lnSpc>
                    <a:spcPts val="1200"/>
                  </a:lnSpc>
                </a:pPr>
                <a:r>
                  <a:rPr lang="es-CL" altLang="en-US" sz="900" kern="0" dirty="0">
                    <a:solidFill>
                      <a:schemeClr val="tx1"/>
                    </a:solidFill>
                    <a:latin typeface="Arial" panose="020B0604020202020204" pitchFamily="34" charset="0"/>
                    <a:cs typeface="Arial" panose="020B0604020202020204" pitchFamily="34" charset="0"/>
                  </a:rPr>
                  <a:t>OPI.2: </a:t>
                </a:r>
                <a:r>
                  <a:rPr lang="es-ES" altLang="en-US" sz="900" kern="0" dirty="0">
                    <a:solidFill>
                      <a:schemeClr val="tx1"/>
                    </a:solidFill>
                    <a:latin typeface="Arial" panose="020B0604020202020204" pitchFamily="34" charset="0"/>
                    <a:cs typeface="Arial" panose="020B0604020202020204" pitchFamily="34" charset="0"/>
                  </a:rPr>
                  <a:t>Avanzar en la complejidad de la </a:t>
                </a:r>
                <a:r>
                  <a:rPr lang="es-ES" sz="900" kern="0" dirty="0">
                    <a:solidFill>
                      <a:schemeClr val="tx1"/>
                    </a:solidFill>
                    <a:latin typeface="Arial" panose="020B0604020202020204" pitchFamily="34" charset="0"/>
                    <a:cs typeface="Arial" panose="020B0604020202020204" pitchFamily="34" charset="0"/>
                  </a:rPr>
                  <a:t>investigación y el postgrado</a:t>
                </a:r>
                <a:endParaRPr lang="es-ES" altLang="en-US" sz="900" kern="0" dirty="0">
                  <a:solidFill>
                    <a:schemeClr val="tx1"/>
                  </a:solidFill>
                  <a:latin typeface="Arial" panose="020B0604020202020204" pitchFamily="34" charset="0"/>
                  <a:cs typeface="Arial" panose="020B0604020202020204" pitchFamily="34" charset="0"/>
                </a:endParaRPr>
              </a:p>
            </p:txBody>
          </p:sp>
          <p:sp>
            <p:nvSpPr>
              <p:cNvPr id="41" name="46 Rectángulo redondeado"/>
              <p:cNvSpPr/>
              <p:nvPr/>
            </p:nvSpPr>
            <p:spPr>
              <a:xfrm>
                <a:off x="1892736" y="3311991"/>
                <a:ext cx="2826000" cy="504000"/>
              </a:xfrm>
              <a:prstGeom prst="roundRect">
                <a:avLst/>
              </a:prstGeom>
              <a:ln w="6350"/>
            </p:spPr>
            <p:style>
              <a:lnRef idx="2">
                <a:schemeClr val="accent5"/>
              </a:lnRef>
              <a:fillRef idx="1">
                <a:schemeClr val="lt1"/>
              </a:fillRef>
              <a:effectRef idx="0">
                <a:schemeClr val="accent5"/>
              </a:effectRef>
              <a:fontRef idx="minor">
                <a:schemeClr val="dk1"/>
              </a:fontRef>
            </p:style>
            <p:txBody>
              <a:bodyPr lIns="35996" tIns="35996" rIns="35996" bIns="35996" anchor="ctr"/>
              <a:lstStyle/>
              <a:p>
                <a:pPr defTabSz="457146">
                  <a:lnSpc>
                    <a:spcPts val="1200"/>
                  </a:lnSpc>
                </a:pPr>
                <a:r>
                  <a:rPr lang="es-ES" altLang="en-US" sz="900" kern="0" dirty="0">
                    <a:solidFill>
                      <a:schemeClr val="tx1"/>
                    </a:solidFill>
                    <a:latin typeface="Arial" panose="020B0604020202020204" pitchFamily="34" charset="0"/>
                    <a:cs typeface="Arial" panose="020B0604020202020204" pitchFamily="34" charset="0"/>
                  </a:rPr>
                  <a:t>OPI.3: Promover e incrementar </a:t>
                </a:r>
                <a:r>
                  <a:rPr lang="es-ES" sz="900" kern="0" dirty="0">
                    <a:solidFill>
                      <a:schemeClr val="tx1"/>
                    </a:solidFill>
                    <a:latin typeface="Arial" panose="020B0604020202020204" pitchFamily="34" charset="0"/>
                    <a:cs typeface="Arial" panose="020B0604020202020204" pitchFamily="34" charset="0"/>
                  </a:rPr>
                  <a:t>la transferencia tecnológica, la creación artística y la innovación</a:t>
                </a:r>
              </a:p>
            </p:txBody>
          </p:sp>
          <p:sp>
            <p:nvSpPr>
              <p:cNvPr id="46" name="80 Rectángulo redondeado"/>
              <p:cNvSpPr/>
              <p:nvPr/>
            </p:nvSpPr>
            <p:spPr>
              <a:xfrm>
                <a:off x="7778718" y="3342581"/>
                <a:ext cx="2827044" cy="504000"/>
              </a:xfrm>
              <a:prstGeom prst="roundRect">
                <a:avLst/>
              </a:prstGeom>
              <a:ln w="6350"/>
            </p:spPr>
            <p:style>
              <a:lnRef idx="2">
                <a:schemeClr val="accent4"/>
              </a:lnRef>
              <a:fillRef idx="1">
                <a:schemeClr val="lt1"/>
              </a:fillRef>
              <a:effectRef idx="0">
                <a:schemeClr val="accent4"/>
              </a:effectRef>
              <a:fontRef idx="minor">
                <a:schemeClr val="dk1"/>
              </a:fontRef>
            </p:style>
            <p:txBody>
              <a:bodyPr lIns="35996" tIns="35996" rIns="35996" bIns="35996" anchor="ctr"/>
              <a:lstStyle/>
              <a:p>
                <a:pPr>
                  <a:lnSpc>
                    <a:spcPts val="1200"/>
                  </a:lnSpc>
                </a:pPr>
                <a:r>
                  <a:rPr lang="es-ES" sz="900" dirty="0">
                    <a:solidFill>
                      <a:schemeClr val="tx1"/>
                    </a:solidFill>
                    <a:latin typeface="Arial" panose="020B0604020202020204" pitchFamily="34" charset="0"/>
                    <a:cs typeface="Arial" panose="020B0604020202020204" pitchFamily="34" charset="0"/>
                  </a:rPr>
                  <a:t>OPI.11: Aportar al desarrollo cultural, a la puesta en valor del patrimonio y a la identidad regional</a:t>
                </a:r>
              </a:p>
            </p:txBody>
          </p:sp>
          <p:sp>
            <p:nvSpPr>
              <p:cNvPr id="48" name="56 Rectángulo redondeado"/>
              <p:cNvSpPr/>
              <p:nvPr/>
            </p:nvSpPr>
            <p:spPr>
              <a:xfrm>
                <a:off x="7781505" y="5002414"/>
                <a:ext cx="2827044" cy="504000"/>
              </a:xfrm>
              <a:prstGeom prst="roundRect">
                <a:avLst/>
              </a:prstGeom>
              <a:ln w="6350"/>
            </p:spPr>
            <p:style>
              <a:lnRef idx="2">
                <a:schemeClr val="accent4"/>
              </a:lnRef>
              <a:fillRef idx="1">
                <a:schemeClr val="lt1"/>
              </a:fillRef>
              <a:effectRef idx="0">
                <a:schemeClr val="accent4"/>
              </a:effectRef>
              <a:fontRef idx="minor">
                <a:schemeClr val="dk1"/>
              </a:fontRef>
            </p:style>
            <p:txBody>
              <a:bodyPr lIns="35996" tIns="35996" rIns="35996" bIns="35996" anchor="ctr"/>
              <a:lstStyle/>
              <a:p>
                <a:pPr>
                  <a:lnSpc>
                    <a:spcPts val="1200"/>
                  </a:lnSpc>
                </a:pPr>
                <a:r>
                  <a:rPr lang="es-CL" sz="900" dirty="0">
                    <a:solidFill>
                      <a:schemeClr val="tx1"/>
                    </a:solidFill>
                    <a:latin typeface="Arial" panose="020B0604020202020204" pitchFamily="34" charset="0"/>
                    <a:cs typeface="Arial" panose="020B0604020202020204" pitchFamily="34" charset="0"/>
                  </a:rPr>
                  <a:t>OPI.14: </a:t>
                </a:r>
                <a:r>
                  <a:rPr lang="es-CL" sz="900" dirty="0">
                    <a:latin typeface="Arial" panose="020B0604020202020204" pitchFamily="34" charset="0"/>
                    <a:cs typeface="Arial" panose="020B0604020202020204" pitchFamily="34" charset="0"/>
                  </a:rPr>
                  <a:t>Contribuir al desarrollo del sistema educativo de la Región</a:t>
                </a:r>
                <a:endParaRPr lang="es-CL" sz="900" dirty="0">
                  <a:solidFill>
                    <a:schemeClr val="tx1"/>
                  </a:solidFill>
                  <a:latin typeface="Arial" panose="020B0604020202020204" pitchFamily="34" charset="0"/>
                  <a:cs typeface="Arial" panose="020B0604020202020204" pitchFamily="34" charset="0"/>
                </a:endParaRPr>
              </a:p>
            </p:txBody>
          </p:sp>
          <p:sp>
            <p:nvSpPr>
              <p:cNvPr id="49" name="47 Rectángulo"/>
              <p:cNvSpPr/>
              <p:nvPr/>
            </p:nvSpPr>
            <p:spPr>
              <a:xfrm>
                <a:off x="1810775" y="5593726"/>
                <a:ext cx="8856000" cy="12927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s-ES" sz="900" dirty="0">
                  <a:solidFill>
                    <a:srgbClr val="002060"/>
                  </a:solidFill>
                  <a:latin typeface="Arial" panose="020B0604020202020204" pitchFamily="34" charset="0"/>
                  <a:cs typeface="Arial" panose="020B0604020202020204" pitchFamily="34" charset="0"/>
                </a:endParaRPr>
              </a:p>
            </p:txBody>
          </p:sp>
          <p:sp>
            <p:nvSpPr>
              <p:cNvPr id="56" name="53 Rectángulo redondeado"/>
              <p:cNvSpPr/>
              <p:nvPr/>
            </p:nvSpPr>
            <p:spPr>
              <a:xfrm>
                <a:off x="8230562" y="5902740"/>
                <a:ext cx="2412000" cy="784800"/>
              </a:xfrm>
              <a:prstGeom prst="round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lIns="35996" tIns="35996" rIns="35996" bIns="35996" anchor="ctr"/>
              <a:lstStyle/>
              <a:p>
                <a:pPr algn="just" defTabSz="457146">
                  <a:lnSpc>
                    <a:spcPts val="1200"/>
                  </a:lnSpc>
                  <a:defRPr/>
                </a:pPr>
                <a:r>
                  <a:rPr lang="es-ES" sz="900" kern="0" dirty="0">
                    <a:solidFill>
                      <a:srgbClr val="002060"/>
                    </a:solidFill>
                    <a:latin typeface="Arial" panose="020B0604020202020204" pitchFamily="34" charset="0"/>
                    <a:cs typeface="Arial" panose="020B0604020202020204" pitchFamily="34" charset="0"/>
                  </a:rPr>
                  <a:t>AC.4: </a:t>
                </a:r>
                <a:r>
                  <a:rPr lang="es-CL" sz="900" kern="0" dirty="0">
                    <a:solidFill>
                      <a:srgbClr val="002060"/>
                    </a:solidFill>
                    <a:latin typeface="Arial" panose="020B0604020202020204" pitchFamily="34" charset="0"/>
                    <a:cs typeface="Arial" panose="020B0604020202020204" pitchFamily="34" charset="0"/>
                  </a:rPr>
                  <a:t>Responder organizacional y estructuralmente a los desafíos que plantea la estrategia institucional y la Reforma al Sistema de Educación Superior </a:t>
                </a:r>
              </a:p>
            </p:txBody>
          </p:sp>
          <p:sp>
            <p:nvSpPr>
              <p:cNvPr id="58" name="63 Rectángulo redondeado"/>
              <p:cNvSpPr/>
              <p:nvPr/>
            </p:nvSpPr>
            <p:spPr>
              <a:xfrm>
                <a:off x="6159130" y="5919889"/>
                <a:ext cx="2016000" cy="784080"/>
              </a:xfrm>
              <a:prstGeom prst="round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lIns="35996" tIns="35996" rIns="35996" bIns="35996" anchor="ctr"/>
              <a:lstStyle/>
              <a:p>
                <a:pPr defTabSz="457146">
                  <a:lnSpc>
                    <a:spcPts val="1200"/>
                  </a:lnSpc>
                </a:pPr>
                <a:r>
                  <a:rPr lang="es-CL" altLang="en-US" sz="900" kern="0" dirty="0">
                    <a:solidFill>
                      <a:srgbClr val="002060"/>
                    </a:solidFill>
                    <a:latin typeface="Arial" panose="020B0604020202020204" pitchFamily="34" charset="0"/>
                    <a:cs typeface="Arial" panose="020B0604020202020204" pitchFamily="34" charset="0"/>
                  </a:rPr>
                  <a:t>AC.3: </a:t>
                </a:r>
                <a:r>
                  <a:rPr lang="es-CL" sz="900" kern="0" dirty="0">
                    <a:solidFill>
                      <a:srgbClr val="002060"/>
                    </a:solidFill>
                    <a:latin typeface="Arial" panose="020B0604020202020204" pitchFamily="34" charset="0"/>
                    <a:cs typeface="Arial" panose="020B0604020202020204" pitchFamily="34" charset="0"/>
                  </a:rPr>
                  <a:t>Consolidar la identidad y el posicionamiento institucional en el país</a:t>
                </a:r>
                <a:endParaRPr lang="es-ES" altLang="en-US" sz="900" kern="0" dirty="0">
                  <a:solidFill>
                    <a:srgbClr val="002060"/>
                  </a:solidFill>
                  <a:latin typeface="Arial" panose="020B0604020202020204" pitchFamily="34" charset="0"/>
                  <a:cs typeface="Arial" panose="020B0604020202020204" pitchFamily="34" charset="0"/>
                </a:endParaRPr>
              </a:p>
            </p:txBody>
          </p:sp>
          <p:sp>
            <p:nvSpPr>
              <p:cNvPr id="60" name="CuadroTexto 1"/>
              <p:cNvSpPr txBox="1"/>
              <p:nvPr/>
            </p:nvSpPr>
            <p:spPr>
              <a:xfrm>
                <a:off x="3789219" y="5684999"/>
                <a:ext cx="4578926" cy="246209"/>
              </a:xfrm>
              <a:prstGeom prst="rect">
                <a:avLst/>
              </a:prstGeom>
              <a:noFill/>
              <a:ln>
                <a:noFill/>
              </a:ln>
            </p:spPr>
            <p:txBody>
              <a:bodyPr wrap="square" lIns="91429" tIns="45714" rIns="91429" bIns="45714">
                <a:spAutoFit/>
              </a:bodyPr>
              <a:lstStyle/>
              <a:p>
                <a:pPr algn="ctr">
                  <a:defRPr/>
                </a:pPr>
                <a:r>
                  <a:rPr lang="es-ES" sz="1000" b="1" i="1" dirty="0">
                    <a:solidFill>
                      <a:srgbClr val="002060"/>
                    </a:solidFill>
                    <a:latin typeface="Arial" panose="020B0604020202020204" pitchFamily="34" charset="0"/>
                    <a:cs typeface="Arial" panose="020B0604020202020204" pitchFamily="34" charset="0"/>
                  </a:rPr>
                  <a:t>Competencias y Aprendizajes para el Desarrollo de la Estrategia</a:t>
                </a:r>
                <a:endParaRPr lang="es-ES" sz="1000" b="1" i="1" kern="0" dirty="0">
                  <a:solidFill>
                    <a:srgbClr val="002060"/>
                  </a:solidFill>
                  <a:latin typeface="Arial" panose="020B0604020202020204" pitchFamily="34" charset="0"/>
                  <a:cs typeface="Arial" panose="020B0604020202020204" pitchFamily="34" charset="0"/>
                </a:endParaRPr>
              </a:p>
            </p:txBody>
          </p:sp>
          <p:sp>
            <p:nvSpPr>
              <p:cNvPr id="61" name="CuadroTexto 1"/>
              <p:cNvSpPr txBox="1"/>
              <p:nvPr/>
            </p:nvSpPr>
            <p:spPr>
              <a:xfrm rot="16200000">
                <a:off x="1100889" y="6154950"/>
                <a:ext cx="1129704" cy="348801"/>
              </a:xfrm>
              <a:prstGeom prst="rect">
                <a:avLst/>
              </a:prstGeom>
              <a:solidFill>
                <a:schemeClr val="bg1"/>
              </a:solidFill>
            </p:spPr>
            <p:txBody>
              <a:bodyPr wrap="square" lIns="91429" tIns="45714" rIns="91429" bIns="45714">
                <a:spAutoFit/>
              </a:bodyPr>
              <a:lstStyle/>
              <a:p>
                <a:pPr algn="ctr">
                  <a:lnSpc>
                    <a:spcPts val="1000"/>
                  </a:lnSpc>
                  <a:defRPr/>
                </a:pPr>
                <a:r>
                  <a:rPr lang="es-ES" sz="1000" b="1" kern="0" dirty="0">
                    <a:solidFill>
                      <a:srgbClr val="002060"/>
                    </a:solidFill>
                    <a:latin typeface="Arial" panose="020B0604020202020204" pitchFamily="34" charset="0"/>
                    <a:cs typeface="Arial" panose="020B0604020202020204" pitchFamily="34" charset="0"/>
                  </a:rPr>
                  <a:t>Aprendizaje y </a:t>
                </a:r>
              </a:p>
              <a:p>
                <a:pPr algn="ctr">
                  <a:lnSpc>
                    <a:spcPts val="1000"/>
                  </a:lnSpc>
                  <a:defRPr/>
                </a:pPr>
                <a:r>
                  <a:rPr lang="es-ES" sz="1000" b="1" kern="0" dirty="0">
                    <a:solidFill>
                      <a:srgbClr val="002060"/>
                    </a:solidFill>
                    <a:latin typeface="Arial" panose="020B0604020202020204" pitchFamily="34" charset="0"/>
                    <a:cs typeface="Arial" panose="020B0604020202020204" pitchFamily="34" charset="0"/>
                  </a:rPr>
                  <a:t>Crecimiento</a:t>
                </a:r>
              </a:p>
            </p:txBody>
          </p:sp>
          <p:sp>
            <p:nvSpPr>
              <p:cNvPr id="63" name="74 Rectángulo redondeado"/>
              <p:cNvSpPr/>
              <p:nvPr/>
            </p:nvSpPr>
            <p:spPr>
              <a:xfrm>
                <a:off x="7778854" y="2232381"/>
                <a:ext cx="2827044" cy="504000"/>
              </a:xfrm>
              <a:prstGeom prst="roundRect">
                <a:avLst/>
              </a:prstGeom>
              <a:ln w="6350"/>
            </p:spPr>
            <p:style>
              <a:lnRef idx="2">
                <a:schemeClr val="accent4"/>
              </a:lnRef>
              <a:fillRef idx="1">
                <a:schemeClr val="lt1"/>
              </a:fillRef>
              <a:effectRef idx="0">
                <a:schemeClr val="accent4"/>
              </a:effectRef>
              <a:fontRef idx="minor">
                <a:schemeClr val="dk1"/>
              </a:fontRef>
            </p:style>
            <p:txBody>
              <a:bodyPr lIns="35996" tIns="35996" rIns="35996" bIns="35996" anchor="ctr"/>
              <a:lstStyle/>
              <a:p>
                <a:pPr>
                  <a:lnSpc>
                    <a:spcPts val="1200"/>
                  </a:lnSpc>
                </a:pPr>
                <a:r>
                  <a:rPr lang="es-ES" sz="900" dirty="0">
                    <a:solidFill>
                      <a:schemeClr val="tx1"/>
                    </a:solidFill>
                    <a:latin typeface="Arial" panose="020B0604020202020204" pitchFamily="34" charset="0"/>
                    <a:cs typeface="Arial" panose="020B0604020202020204" pitchFamily="34" charset="0"/>
                  </a:rPr>
                  <a:t>OPI.9: </a:t>
                </a:r>
                <a:r>
                  <a:rPr lang="es-CL" sz="900" dirty="0">
                    <a:solidFill>
                      <a:schemeClr val="tx1"/>
                    </a:solidFill>
                    <a:latin typeface="Arial" panose="020B0604020202020204" pitchFamily="34" charset="0"/>
                    <a:cs typeface="Arial" panose="020B0604020202020204" pitchFamily="34" charset="0"/>
                  </a:rPr>
                  <a:t>Aportar a la competitividad nacional y regional, con foco en los sectores agroalimentario y energético</a:t>
                </a:r>
              </a:p>
            </p:txBody>
          </p:sp>
          <p:sp>
            <p:nvSpPr>
              <p:cNvPr id="64" name="74 Rectángulo redondeado"/>
              <p:cNvSpPr/>
              <p:nvPr/>
            </p:nvSpPr>
            <p:spPr>
              <a:xfrm>
                <a:off x="7778854" y="2781430"/>
                <a:ext cx="2827044" cy="504000"/>
              </a:xfrm>
              <a:prstGeom prst="roundRect">
                <a:avLst/>
              </a:prstGeom>
              <a:ln w="6350"/>
            </p:spPr>
            <p:style>
              <a:lnRef idx="2">
                <a:schemeClr val="accent4"/>
              </a:lnRef>
              <a:fillRef idx="1">
                <a:schemeClr val="lt1"/>
              </a:fillRef>
              <a:effectRef idx="0">
                <a:schemeClr val="accent4"/>
              </a:effectRef>
              <a:fontRef idx="minor">
                <a:schemeClr val="dk1"/>
              </a:fontRef>
            </p:style>
            <p:txBody>
              <a:bodyPr lIns="35996" tIns="35996" rIns="35996" bIns="35996" anchor="ctr"/>
              <a:lstStyle/>
              <a:p>
                <a:pPr>
                  <a:lnSpc>
                    <a:spcPts val="1200"/>
                  </a:lnSpc>
                </a:pPr>
                <a:r>
                  <a:rPr lang="es-ES" sz="900" dirty="0">
                    <a:solidFill>
                      <a:schemeClr val="tx1"/>
                    </a:solidFill>
                    <a:latin typeface="Arial" panose="020B0604020202020204" pitchFamily="34" charset="0"/>
                    <a:cs typeface="Arial" panose="020B0604020202020204" pitchFamily="34" charset="0"/>
                  </a:rPr>
                  <a:t>OPI.10: Fomentar  el emprendimiento</a:t>
                </a:r>
                <a:r>
                  <a:rPr lang="es-CL" sz="900" dirty="0">
                    <a:solidFill>
                      <a:schemeClr val="tx1"/>
                    </a:solidFill>
                    <a:latin typeface="Arial" panose="020B0604020202020204" pitchFamily="34" charset="0"/>
                    <a:cs typeface="Arial" panose="020B0604020202020204" pitchFamily="34" charset="0"/>
                  </a:rPr>
                  <a:t> y la innovación tecnológica y social </a:t>
                </a:r>
              </a:p>
            </p:txBody>
          </p:sp>
          <p:sp>
            <p:nvSpPr>
              <p:cNvPr id="65" name="74 Rectángulo redondeado"/>
              <p:cNvSpPr/>
              <p:nvPr/>
            </p:nvSpPr>
            <p:spPr>
              <a:xfrm>
                <a:off x="7777967" y="4447514"/>
                <a:ext cx="2827044" cy="504000"/>
              </a:xfrm>
              <a:prstGeom prst="roundRect">
                <a:avLst/>
              </a:prstGeom>
              <a:ln w="6350"/>
            </p:spPr>
            <p:style>
              <a:lnRef idx="2">
                <a:schemeClr val="accent4"/>
              </a:lnRef>
              <a:fillRef idx="1">
                <a:schemeClr val="lt1"/>
              </a:fillRef>
              <a:effectRef idx="0">
                <a:schemeClr val="accent4"/>
              </a:effectRef>
              <a:fontRef idx="minor">
                <a:schemeClr val="dk1"/>
              </a:fontRef>
            </p:style>
            <p:txBody>
              <a:bodyPr lIns="35996" tIns="35996" rIns="35996" bIns="35996" anchor="ctr"/>
              <a:lstStyle/>
              <a:p>
                <a:pPr>
                  <a:lnSpc>
                    <a:spcPts val="1200"/>
                  </a:lnSpc>
                </a:pPr>
                <a:r>
                  <a:rPr lang="es-ES" sz="900" dirty="0">
                    <a:solidFill>
                      <a:schemeClr val="tx1"/>
                    </a:solidFill>
                    <a:latin typeface="Arial" panose="020B0604020202020204" pitchFamily="34" charset="0"/>
                    <a:cs typeface="Arial" panose="020B0604020202020204" pitchFamily="34" charset="0"/>
                  </a:rPr>
                  <a:t>OPI.13: Aportar al desarrollo del sector salud de la Región</a:t>
                </a:r>
                <a:endParaRPr lang="es-CL" sz="900" dirty="0">
                  <a:solidFill>
                    <a:schemeClr val="tx1"/>
                  </a:solidFill>
                  <a:latin typeface="Arial" panose="020B0604020202020204" pitchFamily="34" charset="0"/>
                  <a:cs typeface="Arial" panose="020B0604020202020204" pitchFamily="34" charset="0"/>
                </a:endParaRPr>
              </a:p>
            </p:txBody>
          </p:sp>
          <p:sp>
            <p:nvSpPr>
              <p:cNvPr id="47" name="CuadroTexto 1"/>
              <p:cNvSpPr txBox="1"/>
              <p:nvPr/>
            </p:nvSpPr>
            <p:spPr>
              <a:xfrm rot="16200000">
                <a:off x="1154592" y="1402409"/>
                <a:ext cx="1043854" cy="369320"/>
              </a:xfrm>
              <a:prstGeom prst="rect">
                <a:avLst/>
              </a:prstGeom>
              <a:noFill/>
            </p:spPr>
            <p:txBody>
              <a:bodyPr wrap="none" lIns="91429" tIns="45714" rIns="91429" bIns="45714">
                <a:spAutoFit/>
              </a:bodyPr>
              <a:lstStyle/>
              <a:p>
                <a:pPr algn="ctr">
                  <a:defRPr/>
                </a:pPr>
                <a:r>
                  <a:rPr lang="es-ES" sz="900" b="1" kern="0" dirty="0">
                    <a:solidFill>
                      <a:srgbClr val="002060"/>
                    </a:solidFill>
                    <a:latin typeface="Arial" panose="020B0604020202020204" pitchFamily="34" charset="0"/>
                    <a:cs typeface="Arial" panose="020B0604020202020204" pitchFamily="34" charset="0"/>
                  </a:rPr>
                  <a:t>P.</a:t>
                </a:r>
                <a:r>
                  <a:rPr lang="es-ES" sz="900" kern="0" dirty="0">
                    <a:solidFill>
                      <a:srgbClr val="002060"/>
                    </a:solidFill>
                    <a:latin typeface="Arial" panose="020B0604020202020204" pitchFamily="34" charset="0"/>
                    <a:cs typeface="Arial" panose="020B0604020202020204" pitchFamily="34" charset="0"/>
                  </a:rPr>
                  <a:t> </a:t>
                </a:r>
                <a:r>
                  <a:rPr lang="es-ES" sz="900" b="1" kern="0" dirty="0">
                    <a:solidFill>
                      <a:srgbClr val="002060"/>
                    </a:solidFill>
                    <a:latin typeface="Arial" panose="020B0604020202020204" pitchFamily="34" charset="0"/>
                    <a:cs typeface="Arial" panose="020B0604020202020204" pitchFamily="34" charset="0"/>
                  </a:rPr>
                  <a:t>Interesadas</a:t>
                </a:r>
              </a:p>
              <a:p>
                <a:pPr algn="ctr">
                  <a:defRPr/>
                </a:pPr>
                <a:r>
                  <a:rPr lang="es-ES" sz="900" b="1" kern="0" spc="-150" dirty="0">
                    <a:solidFill>
                      <a:srgbClr val="002060"/>
                    </a:solidFill>
                    <a:latin typeface="Arial" panose="020B0604020202020204" pitchFamily="34" charset="0"/>
                    <a:cs typeface="Arial" panose="020B0604020202020204" pitchFamily="34" charset="0"/>
                  </a:rPr>
                  <a:t>(</a:t>
                </a:r>
                <a:r>
                  <a:rPr lang="es-ES" sz="900" b="1" kern="0" spc="-100" dirty="0">
                    <a:solidFill>
                      <a:srgbClr val="002060"/>
                    </a:solidFill>
                    <a:latin typeface="Arial" panose="020B0604020202020204" pitchFamily="34" charset="0"/>
                    <a:cs typeface="Arial" panose="020B0604020202020204" pitchFamily="34" charset="0"/>
                  </a:rPr>
                  <a:t>Propuesta de Valor</a:t>
                </a:r>
                <a:r>
                  <a:rPr lang="es-ES" sz="900" b="1" kern="0" spc="-150" dirty="0">
                    <a:solidFill>
                      <a:srgbClr val="002060"/>
                    </a:solidFill>
                    <a:latin typeface="Arial" panose="020B0604020202020204" pitchFamily="34" charset="0"/>
                    <a:cs typeface="Arial" panose="020B0604020202020204" pitchFamily="34" charset="0"/>
                  </a:rPr>
                  <a:t>)</a:t>
                </a:r>
              </a:p>
            </p:txBody>
          </p:sp>
          <p:sp>
            <p:nvSpPr>
              <p:cNvPr id="59" name="48 CuadroTexto"/>
              <p:cNvSpPr txBox="1"/>
              <p:nvPr/>
            </p:nvSpPr>
            <p:spPr>
              <a:xfrm>
                <a:off x="2013792" y="5886446"/>
                <a:ext cx="2016000" cy="784080"/>
              </a:xfrm>
              <a:prstGeom prst="round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lIns="35996" tIns="35996" rIns="35996" bIns="35996" anchor="ctr"/>
              <a:lstStyle>
                <a:defPPr>
                  <a:defRPr lang="es-ES"/>
                </a:defPPr>
                <a:lvl1pPr defTabSz="457146">
                  <a:defRPr sz="1100" kern="0">
                    <a:solidFill>
                      <a:schemeClr val="bg1"/>
                    </a:solidFill>
                  </a:defRPr>
                </a:lvl1pPr>
              </a:lstStyle>
              <a:p>
                <a:pPr>
                  <a:lnSpc>
                    <a:spcPts val="1200"/>
                  </a:lnSpc>
                </a:pPr>
                <a:r>
                  <a:rPr lang="es-CL" sz="900" dirty="0">
                    <a:solidFill>
                      <a:srgbClr val="002060"/>
                    </a:solidFill>
                    <a:latin typeface="Arial" panose="020B0604020202020204" pitchFamily="34" charset="0"/>
                    <a:cs typeface="Arial" panose="020B0604020202020204" pitchFamily="34" charset="0"/>
                  </a:rPr>
                  <a:t>AC.1: Fortalecer el liderazgo del equipo directivo y los cuerpos colegiados</a:t>
                </a:r>
              </a:p>
            </p:txBody>
          </p:sp>
          <p:pic>
            <p:nvPicPr>
              <p:cNvPr id="4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188" t="31445" r="33406" b="39342"/>
              <a:stretch/>
            </p:blipFill>
            <p:spPr bwMode="auto">
              <a:xfrm>
                <a:off x="1517177" y="-3194"/>
                <a:ext cx="661378" cy="43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CuadroTexto 1"/>
              <p:cNvSpPr txBox="1"/>
              <p:nvPr/>
            </p:nvSpPr>
            <p:spPr>
              <a:xfrm>
                <a:off x="5076093" y="1844825"/>
                <a:ext cx="2426676" cy="400097"/>
              </a:xfrm>
              <a:prstGeom prst="rect">
                <a:avLst/>
              </a:prstGeom>
              <a:noFill/>
              <a:ln>
                <a:noFill/>
              </a:ln>
              <a:effectLst>
                <a:innerShdw blurRad="114300">
                  <a:prstClr val="black"/>
                </a:innerShdw>
              </a:effectLst>
            </p:spPr>
            <p:txBody>
              <a:bodyPr wrap="square" lIns="91429" tIns="45714" rIns="91429" bIns="45714">
                <a:spAutoFit/>
              </a:bodyPr>
              <a:lstStyle/>
              <a:p>
                <a:pPr algn="ctr">
                  <a:defRPr/>
                </a:pPr>
                <a:r>
                  <a:rPr lang="es-ES" sz="1000" b="1" i="1" kern="0" dirty="0">
                    <a:solidFill>
                      <a:srgbClr val="002060"/>
                    </a:solidFill>
                    <a:latin typeface="Arial" panose="020B0604020202020204" pitchFamily="34" charset="0"/>
                    <a:cs typeface="Arial" panose="020B0604020202020204" pitchFamily="34" charset="0"/>
                  </a:rPr>
                  <a:t>Foco 2. Gestión Eficiente de la Complejidad </a:t>
                </a:r>
              </a:p>
            </p:txBody>
          </p:sp>
          <p:sp>
            <p:nvSpPr>
              <p:cNvPr id="68" name="47 Rectángulo redondeado"/>
              <p:cNvSpPr/>
              <p:nvPr/>
            </p:nvSpPr>
            <p:spPr>
              <a:xfrm>
                <a:off x="1900232" y="3857189"/>
                <a:ext cx="2826000" cy="504000"/>
              </a:xfrm>
              <a:prstGeom prst="roundRect">
                <a:avLst/>
              </a:prstGeom>
              <a:ln w="6350"/>
            </p:spPr>
            <p:style>
              <a:lnRef idx="2">
                <a:schemeClr val="accent5"/>
              </a:lnRef>
              <a:fillRef idx="1">
                <a:schemeClr val="lt1"/>
              </a:fillRef>
              <a:effectRef idx="0">
                <a:schemeClr val="accent5"/>
              </a:effectRef>
              <a:fontRef idx="minor">
                <a:schemeClr val="dk1"/>
              </a:fontRef>
            </p:style>
            <p:txBody>
              <a:bodyPr lIns="35996" tIns="35996" rIns="35996" bIns="35996" anchor="ctr"/>
              <a:lstStyle/>
              <a:p>
                <a:pPr defTabSz="457146">
                  <a:lnSpc>
                    <a:spcPts val="1200"/>
                  </a:lnSpc>
                </a:pPr>
                <a:r>
                  <a:rPr lang="es-ES" altLang="en-US" sz="900" kern="0" dirty="0">
                    <a:solidFill>
                      <a:schemeClr val="tx1"/>
                    </a:solidFill>
                    <a:latin typeface="Arial" panose="020B0604020202020204" pitchFamily="34" charset="0"/>
                    <a:cs typeface="Arial" panose="020B0604020202020204" pitchFamily="34" charset="0"/>
                  </a:rPr>
                  <a:t>OPI.4: Fortalecer alianzas con Instituciones de Educación Superior nacionales y extranjeras</a:t>
                </a:r>
              </a:p>
            </p:txBody>
          </p:sp>
          <p:sp>
            <p:nvSpPr>
              <p:cNvPr id="69" name="49 CuadroTexto"/>
              <p:cNvSpPr txBox="1"/>
              <p:nvPr/>
            </p:nvSpPr>
            <p:spPr>
              <a:xfrm>
                <a:off x="4825139" y="3314173"/>
                <a:ext cx="2826000" cy="504000"/>
              </a:xfrm>
              <a:prstGeom prst="roundRect">
                <a:avLst/>
              </a:prstGeom>
              <a:ln w="6350"/>
            </p:spPr>
            <p:style>
              <a:lnRef idx="2">
                <a:schemeClr val="accent3"/>
              </a:lnRef>
              <a:fillRef idx="1">
                <a:schemeClr val="lt1"/>
              </a:fillRef>
              <a:effectRef idx="0">
                <a:schemeClr val="accent3"/>
              </a:effectRef>
              <a:fontRef idx="minor">
                <a:schemeClr val="dk1"/>
              </a:fontRef>
            </p:style>
            <p:txBody>
              <a:bodyPr lIns="35996" tIns="35996" rIns="35996" bIns="35996" anchor="ctr"/>
              <a:lstStyle>
                <a:defPPr>
                  <a:defRPr lang="es-ES"/>
                </a:defPPr>
                <a:lvl1pPr defTabSz="457146">
                  <a:lnSpc>
                    <a:spcPts val="1200"/>
                  </a:lnSpc>
                  <a:defRPr sz="900" kern="0">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dirty="0"/>
                  <a:t>OPI.7: Avanzar en la modernización de la gestión académica, económica, administrativa y de personas</a:t>
                </a:r>
              </a:p>
            </p:txBody>
          </p:sp>
          <p:sp>
            <p:nvSpPr>
              <p:cNvPr id="70" name="48 CuadroTexto"/>
              <p:cNvSpPr txBox="1"/>
              <p:nvPr/>
            </p:nvSpPr>
            <p:spPr>
              <a:xfrm>
                <a:off x="4825139" y="2775675"/>
                <a:ext cx="2826000" cy="504000"/>
              </a:xfrm>
              <a:prstGeom prst="roundRect">
                <a:avLst/>
              </a:prstGeom>
              <a:ln w="6350"/>
            </p:spPr>
            <p:style>
              <a:lnRef idx="2">
                <a:schemeClr val="accent3"/>
              </a:lnRef>
              <a:fillRef idx="1">
                <a:schemeClr val="lt1"/>
              </a:fillRef>
              <a:effectRef idx="0">
                <a:schemeClr val="accent3"/>
              </a:effectRef>
              <a:fontRef idx="minor">
                <a:schemeClr val="dk1"/>
              </a:fontRef>
            </p:style>
            <p:txBody>
              <a:bodyPr lIns="35996" tIns="35996" rIns="35996" bIns="35996" anchor="ctr"/>
              <a:lstStyle>
                <a:defPPr>
                  <a:defRPr lang="es-ES"/>
                </a:defPPr>
                <a:lvl1pPr defTabSz="457146">
                  <a:lnSpc>
                    <a:spcPts val="1200"/>
                  </a:lnSpc>
                  <a:defRPr sz="900" kern="0">
                    <a:solidFill>
                      <a:schemeClr val="tx1"/>
                    </a:solidFill>
                    <a:latin typeface="Arial" panose="020B0604020202020204" pitchFamily="34" charset="0"/>
                    <a:cs typeface="Arial" panose="020B0604020202020204" pitchFamily="34" charset="0"/>
                  </a:defRPr>
                </a:lvl1pPr>
              </a:lstStyle>
              <a:p>
                <a:r>
                  <a:rPr lang="es-CL" dirty="0"/>
                  <a:t>OPI.6: Armonizar las políticas institucionales  y  la estrategia de la Universidad </a:t>
                </a:r>
                <a:r>
                  <a:rPr lang="es-ES" dirty="0"/>
                  <a:t> con las políticas  públicas  de Educación</a:t>
                </a:r>
                <a:endParaRPr lang="es-CL" dirty="0"/>
              </a:p>
            </p:txBody>
          </p:sp>
          <p:sp>
            <p:nvSpPr>
              <p:cNvPr id="71" name="48 CuadroTexto"/>
              <p:cNvSpPr txBox="1"/>
              <p:nvPr/>
            </p:nvSpPr>
            <p:spPr>
              <a:xfrm>
                <a:off x="4823241" y="3854827"/>
                <a:ext cx="2826000" cy="504000"/>
              </a:xfrm>
              <a:prstGeom prst="roundRect">
                <a:avLst/>
              </a:prstGeom>
              <a:ln w="6350"/>
            </p:spPr>
            <p:style>
              <a:lnRef idx="2">
                <a:schemeClr val="accent3"/>
              </a:lnRef>
              <a:fillRef idx="1">
                <a:schemeClr val="lt1"/>
              </a:fillRef>
              <a:effectRef idx="0">
                <a:schemeClr val="accent3"/>
              </a:effectRef>
              <a:fontRef idx="minor">
                <a:schemeClr val="dk1"/>
              </a:fontRef>
            </p:style>
            <p:txBody>
              <a:bodyPr lIns="35996" tIns="35996" rIns="35996" bIns="35996" anchor="ctr"/>
              <a:lstStyle>
                <a:defPPr>
                  <a:defRPr lang="es-ES"/>
                </a:defPPr>
                <a:lvl1pPr defTabSz="457146">
                  <a:lnSpc>
                    <a:spcPts val="1200"/>
                  </a:lnSpc>
                  <a:defRPr sz="900" kern="0">
                    <a:solidFill>
                      <a:schemeClr val="tx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L" dirty="0"/>
                  <a:t>OPI.8: Consolidar el sistema de aseguramiento de la calidad y el modelo de gestión de excelencia</a:t>
                </a:r>
              </a:p>
            </p:txBody>
          </p:sp>
          <p:sp>
            <p:nvSpPr>
              <p:cNvPr id="50" name="48 CuadroTexto"/>
              <p:cNvSpPr txBox="1"/>
              <p:nvPr/>
            </p:nvSpPr>
            <p:spPr>
              <a:xfrm>
                <a:off x="4825139" y="2225764"/>
                <a:ext cx="2826000" cy="504000"/>
              </a:xfrm>
              <a:prstGeom prst="roundRect">
                <a:avLst/>
              </a:prstGeom>
              <a:ln w="6350"/>
            </p:spPr>
            <p:style>
              <a:lnRef idx="2">
                <a:schemeClr val="accent3"/>
              </a:lnRef>
              <a:fillRef idx="1">
                <a:schemeClr val="lt1"/>
              </a:fillRef>
              <a:effectRef idx="0">
                <a:schemeClr val="accent3"/>
              </a:effectRef>
              <a:fontRef idx="minor">
                <a:schemeClr val="dk1"/>
              </a:fontRef>
            </p:style>
            <p:txBody>
              <a:bodyPr lIns="35996" tIns="35996" rIns="35996" bIns="35996" anchor="ctr"/>
              <a:lstStyle>
                <a:defPPr>
                  <a:defRPr lang="es-ES"/>
                </a:defPPr>
                <a:lvl1pPr defTabSz="457146">
                  <a:lnSpc>
                    <a:spcPts val="1200"/>
                  </a:lnSpc>
                  <a:defRPr sz="900" kern="0">
                    <a:solidFill>
                      <a:schemeClr val="tx1"/>
                    </a:solidFill>
                    <a:latin typeface="Arial" panose="020B0604020202020204" pitchFamily="34" charset="0"/>
                    <a:cs typeface="Arial" panose="020B0604020202020204" pitchFamily="34" charset="0"/>
                  </a:defRPr>
                </a:lvl1pPr>
              </a:lstStyle>
              <a:p>
                <a:r>
                  <a:rPr lang="es-CL" dirty="0"/>
                  <a:t>OPI.5: Fortalecer el desarrollo estudiantil y las redes con egresados </a:t>
                </a:r>
              </a:p>
            </p:txBody>
          </p:sp>
          <p:sp>
            <p:nvSpPr>
              <p:cNvPr id="39" name="48 CuadroTexto"/>
              <p:cNvSpPr txBox="1"/>
              <p:nvPr/>
            </p:nvSpPr>
            <p:spPr>
              <a:xfrm>
                <a:off x="4087616" y="5910868"/>
                <a:ext cx="2016000" cy="784080"/>
              </a:xfrm>
              <a:prstGeom prst="round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lIns="35996" tIns="35996" rIns="35996" bIns="35996" anchor="ctr"/>
              <a:lstStyle>
                <a:defPPr>
                  <a:defRPr lang="es-ES"/>
                </a:defPPr>
                <a:lvl1pPr defTabSz="457146">
                  <a:lnSpc>
                    <a:spcPts val="1200"/>
                  </a:lnSpc>
                  <a:defRPr sz="900" kern="0">
                    <a:solidFill>
                      <a:srgbClr val="002060"/>
                    </a:solidFill>
                    <a:latin typeface="Arial" panose="020B0604020202020204" pitchFamily="34" charset="0"/>
                    <a:cs typeface="Arial" panose="020B0604020202020204" pitchFamily="34" charset="0"/>
                  </a:defRPr>
                </a:lvl1pPr>
              </a:lstStyle>
              <a:p>
                <a:r>
                  <a:rPr lang="es-CL" dirty="0"/>
                  <a:t>AC.2: Promover el bienestar de funcionarios y académicos, y su compromiso con la Corporación</a:t>
                </a:r>
              </a:p>
            </p:txBody>
          </p:sp>
          <p:sp>
            <p:nvSpPr>
              <p:cNvPr id="51" name="80 Rectángulo redondeado"/>
              <p:cNvSpPr/>
              <p:nvPr/>
            </p:nvSpPr>
            <p:spPr>
              <a:xfrm>
                <a:off x="7780406" y="3896542"/>
                <a:ext cx="2827044" cy="504000"/>
              </a:xfrm>
              <a:prstGeom prst="roundRect">
                <a:avLst/>
              </a:prstGeom>
              <a:ln w="6350"/>
            </p:spPr>
            <p:style>
              <a:lnRef idx="2">
                <a:schemeClr val="accent4"/>
              </a:lnRef>
              <a:fillRef idx="1">
                <a:schemeClr val="lt1"/>
              </a:fillRef>
              <a:effectRef idx="0">
                <a:schemeClr val="accent4"/>
              </a:effectRef>
              <a:fontRef idx="minor">
                <a:schemeClr val="dk1"/>
              </a:fontRef>
            </p:style>
            <p:txBody>
              <a:bodyPr lIns="35996" tIns="35996" rIns="35996" bIns="35996" anchor="ctr"/>
              <a:lstStyle/>
              <a:p>
                <a:pPr>
                  <a:lnSpc>
                    <a:spcPts val="1200"/>
                  </a:lnSpc>
                </a:pPr>
                <a:r>
                  <a:rPr lang="es-ES" sz="900" dirty="0">
                    <a:solidFill>
                      <a:schemeClr val="tx1"/>
                    </a:solidFill>
                    <a:latin typeface="Arial" panose="020B0604020202020204" pitchFamily="34" charset="0"/>
                    <a:cs typeface="Arial" panose="020B0604020202020204" pitchFamily="34" charset="0"/>
                  </a:rPr>
                  <a:t>OPI.12: Promover la sustentabilidad ambiental y social</a:t>
                </a:r>
                <a:endParaRPr lang="es-CL" sz="900" dirty="0">
                  <a:solidFill>
                    <a:schemeClr val="tx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902793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95400" y="1484784"/>
            <a:ext cx="10605200" cy="3816424"/>
          </a:xfrm>
          <a:prstGeom prst="rect">
            <a:avLst/>
          </a:prstGeom>
          <a:solidFill>
            <a:srgbClr val="00B0F0">
              <a:alpha val="64000"/>
            </a:srgbClr>
          </a:solidFill>
        </p:spPr>
        <p:txBody>
          <a:bodyPr spcFirstLastPara="1" vert="horz" wrap="square" lIns="121900" tIns="121900" rIns="121900" bIns="121900" rtlCol="0" anchor="t" anchorCtr="0">
            <a:noAutofit/>
          </a:bodyPr>
          <a:lstStyle/>
          <a:p>
            <a:pPr>
              <a:spcBef>
                <a:spcPts val="0"/>
              </a:spcBef>
            </a:pPr>
            <a:r>
              <a:rPr lang="en" sz="6000" b="1" dirty="0" smtClean="0">
                <a:solidFill>
                  <a:schemeClr val="bg1"/>
                </a:solidFill>
                <a:latin typeface="Arial" panose="020B0604020202020204" pitchFamily="34" charset="0"/>
                <a:cs typeface="Arial" panose="020B0604020202020204" pitchFamily="34" charset="0"/>
              </a:rPr>
              <a:t/>
            </a:r>
            <a:br>
              <a:rPr lang="en" sz="6000" b="1" dirty="0" smtClean="0">
                <a:solidFill>
                  <a:schemeClr val="bg1"/>
                </a:solidFill>
                <a:latin typeface="Arial" panose="020B0604020202020204" pitchFamily="34" charset="0"/>
                <a:cs typeface="Arial" panose="020B0604020202020204" pitchFamily="34" charset="0"/>
              </a:rPr>
            </a:br>
            <a:r>
              <a:rPr lang="en" sz="6000" b="1" dirty="0" smtClean="0">
                <a:solidFill>
                  <a:schemeClr val="bg1"/>
                </a:solidFill>
                <a:latin typeface="Arial" panose="020B0604020202020204" pitchFamily="34" charset="0"/>
                <a:cs typeface="Arial" panose="020B0604020202020204" pitchFamily="34" charset="0"/>
              </a:rPr>
              <a:t>LOS DESAFÍOS</a:t>
            </a:r>
            <a:br>
              <a:rPr lang="en" sz="6000" b="1" dirty="0" smtClean="0">
                <a:solidFill>
                  <a:schemeClr val="bg1"/>
                </a:solidFill>
                <a:latin typeface="Arial" panose="020B0604020202020204" pitchFamily="34" charset="0"/>
                <a:cs typeface="Arial" panose="020B0604020202020204" pitchFamily="34" charset="0"/>
              </a:rPr>
            </a:br>
            <a:r>
              <a:rPr lang="en" sz="6000" b="1" dirty="0" smtClean="0">
                <a:solidFill>
                  <a:schemeClr val="bg1"/>
                </a:solidFill>
                <a:latin typeface="Arial" panose="020B0604020202020204" pitchFamily="34" charset="0"/>
                <a:cs typeface="Arial" panose="020B0604020202020204" pitchFamily="34" charset="0"/>
              </a:rPr>
              <a:t>DE LA COMPLEJIDAD</a:t>
            </a:r>
            <a:endParaRPr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8374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anim calcmode="lin" valueType="num">
                                      <p:cBhvr>
                                        <p:cTn id="8" dur="1000" fill="hold"/>
                                        <p:tgtEl>
                                          <p:spTgt spid="182"/>
                                        </p:tgtEl>
                                        <p:attrNameLst>
                                          <p:attrName>ppt_x</p:attrName>
                                        </p:attrNameLst>
                                      </p:cBhvr>
                                      <p:tavLst>
                                        <p:tav tm="0">
                                          <p:val>
                                            <p:strVal val="#ppt_x"/>
                                          </p:val>
                                        </p:tav>
                                        <p:tav tm="100000">
                                          <p:val>
                                            <p:strVal val="#ppt_x"/>
                                          </p:val>
                                        </p:tav>
                                      </p:tavLst>
                                    </p:anim>
                                    <p:anim calcmode="lin" valueType="num">
                                      <p:cBhvr>
                                        <p:cTn id="9"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 name="Rectángulo 3"/>
          <p:cNvSpPr/>
          <p:nvPr/>
        </p:nvSpPr>
        <p:spPr>
          <a:xfrm>
            <a:off x="1631504" y="101309"/>
            <a:ext cx="8568952" cy="675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1920" y="1958045"/>
            <a:ext cx="3275605" cy="3271155"/>
          </a:xfrm>
          <a:prstGeom prst="rect">
            <a:avLst/>
          </a:prstGeom>
        </p:spPr>
      </p:pic>
      <p:graphicFrame>
        <p:nvGraphicFramePr>
          <p:cNvPr id="32" name="Tabla 31"/>
          <p:cNvGraphicFramePr>
            <a:graphicFrameLocks noGrp="1"/>
          </p:cNvGraphicFramePr>
          <p:nvPr>
            <p:extLst>
              <p:ext uri="{D42A27DB-BD31-4B8C-83A1-F6EECF244321}">
                <p14:modId xmlns:p14="http://schemas.microsoft.com/office/powerpoint/2010/main" val="767871901"/>
              </p:ext>
            </p:extLst>
          </p:nvPr>
        </p:nvGraphicFramePr>
        <p:xfrm>
          <a:off x="7760371" y="1348760"/>
          <a:ext cx="2131972" cy="640080"/>
        </p:xfrm>
        <a:graphic>
          <a:graphicData uri="http://schemas.openxmlformats.org/drawingml/2006/table">
            <a:tbl>
              <a:tblPr firstRow="1" bandRow="1">
                <a:tableStyleId>{5C22544A-7EE6-4342-B048-85BDC9FD1C3A}</a:tableStyleId>
              </a:tblPr>
              <a:tblGrid>
                <a:gridCol w="2131972"/>
              </a:tblGrid>
              <a:tr h="370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0" kern="1200" dirty="0" smtClean="0">
                          <a:solidFill>
                            <a:schemeClr val="tx1"/>
                          </a:solidFill>
                          <a:latin typeface="+mj-lt"/>
                          <a:ea typeface="+mn-ea"/>
                          <a:cs typeface="+mn-cs"/>
                        </a:rPr>
                        <a:t>INVESTIGACIÓN  Y</a:t>
                      </a:r>
                      <a:r>
                        <a:rPr lang="es-CL" sz="1200" b="0" kern="1200" baseline="0" dirty="0" smtClean="0">
                          <a:solidFill>
                            <a:schemeClr val="tx1"/>
                          </a:solidFill>
                          <a:latin typeface="+mj-lt"/>
                          <a:ea typeface="+mn-ea"/>
                          <a:cs typeface="+mn-cs"/>
                        </a:rPr>
                        <a:t> POSTGRADO PARA LA COMPLEJIDAD</a:t>
                      </a:r>
                      <a:endParaRPr lang="es-CL" sz="1200" b="0" kern="1200" dirty="0" smtClean="0">
                        <a:solidFill>
                          <a:schemeClr val="tx1"/>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4" name="Tabla 33"/>
          <p:cNvGraphicFramePr>
            <a:graphicFrameLocks noGrp="1"/>
          </p:cNvGraphicFramePr>
          <p:nvPr>
            <p:extLst/>
          </p:nvPr>
        </p:nvGraphicFramePr>
        <p:xfrm>
          <a:off x="3063480" y="5188802"/>
          <a:ext cx="2001389" cy="457200"/>
        </p:xfrm>
        <a:graphic>
          <a:graphicData uri="http://schemas.openxmlformats.org/drawingml/2006/table">
            <a:tbl>
              <a:tblPr firstRow="1" bandRow="1">
                <a:tableStyleId>{5C22544A-7EE6-4342-B048-85BDC9FD1C3A}</a:tableStyleId>
              </a:tblPr>
              <a:tblGrid>
                <a:gridCol w="2001389"/>
              </a:tblGrid>
              <a:tr h="431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0" kern="1200" dirty="0" smtClean="0">
                          <a:solidFill>
                            <a:schemeClr val="tx1"/>
                          </a:solidFill>
                          <a:latin typeface="+mn-lt"/>
                          <a:ea typeface="+mn-ea"/>
                          <a:cs typeface="+mn-cs"/>
                        </a:rPr>
                        <a:t>UNIVERSIDAD CON SELLO PROPIO Y VINCULADA</a:t>
                      </a:r>
                      <a:endParaRPr lang="es-CL" sz="1200" b="0" kern="1200" dirty="0">
                        <a:solidFill>
                          <a:schemeClr val="tx1"/>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5" name="Tabla 34"/>
          <p:cNvGraphicFramePr>
            <a:graphicFrameLocks noGrp="1"/>
          </p:cNvGraphicFramePr>
          <p:nvPr>
            <p:extLst/>
          </p:nvPr>
        </p:nvGraphicFramePr>
        <p:xfrm>
          <a:off x="8325178" y="3267063"/>
          <a:ext cx="1610815" cy="457200"/>
        </p:xfrm>
        <a:graphic>
          <a:graphicData uri="http://schemas.openxmlformats.org/drawingml/2006/table">
            <a:tbl>
              <a:tblPr firstRow="1" bandRow="1">
                <a:tableStyleId>{5C22544A-7EE6-4342-B048-85BDC9FD1C3A}</a:tableStyleId>
              </a:tblPr>
              <a:tblGrid>
                <a:gridCol w="1610815"/>
              </a:tblGrid>
              <a:tr h="313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0" kern="1200" dirty="0" smtClean="0">
                          <a:solidFill>
                            <a:schemeClr val="tx1"/>
                          </a:solidFill>
                          <a:latin typeface="+mj-lt"/>
                          <a:ea typeface="+mn-ea"/>
                          <a:cs typeface="+mn-cs"/>
                        </a:rPr>
                        <a:t>APORTANDO A</a:t>
                      </a:r>
                      <a:r>
                        <a:rPr lang="es-CL" sz="1200" b="0" kern="1200" baseline="0" dirty="0" smtClean="0">
                          <a:solidFill>
                            <a:schemeClr val="tx1"/>
                          </a:solidFill>
                          <a:latin typeface="+mj-lt"/>
                          <a:ea typeface="+mn-ea"/>
                          <a:cs typeface="+mn-cs"/>
                        </a:rPr>
                        <a:t> LA S</a:t>
                      </a:r>
                      <a:r>
                        <a:rPr lang="es-CL" sz="1200" b="0" kern="1200" dirty="0" smtClean="0">
                          <a:solidFill>
                            <a:schemeClr val="tx1"/>
                          </a:solidFill>
                          <a:latin typeface="+mj-lt"/>
                          <a:ea typeface="+mn-ea"/>
                          <a:cs typeface="+mn-cs"/>
                        </a:rPr>
                        <a:t>ALUD REGIONAL</a:t>
                      </a:r>
                      <a:endParaRPr lang="es-CL" sz="1200" b="0" kern="1200" dirty="0">
                        <a:solidFill>
                          <a:schemeClr val="tx1"/>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4" name="Rectángulo 24"/>
          <p:cNvSpPr/>
          <p:nvPr/>
        </p:nvSpPr>
        <p:spPr>
          <a:xfrm>
            <a:off x="2721868" y="5073362"/>
            <a:ext cx="34979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5400" dirty="0">
                <a:solidFill>
                  <a:schemeClr val="tx1"/>
                </a:solidFill>
                <a:cs typeface="Adobe Arabic" pitchFamily="18" charset="-78"/>
              </a:rPr>
              <a:t>5</a:t>
            </a:r>
          </a:p>
        </p:txBody>
      </p:sp>
      <p:sp>
        <p:nvSpPr>
          <p:cNvPr id="46" name="Rectángulo 24"/>
          <p:cNvSpPr/>
          <p:nvPr/>
        </p:nvSpPr>
        <p:spPr>
          <a:xfrm>
            <a:off x="7901301" y="3074320"/>
            <a:ext cx="423877" cy="798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5400" dirty="0">
                <a:solidFill>
                  <a:schemeClr val="tx1"/>
                </a:solidFill>
                <a:cs typeface="Adobe Arabic" pitchFamily="18" charset="-78"/>
              </a:rPr>
              <a:t>4</a:t>
            </a:r>
          </a:p>
        </p:txBody>
      </p:sp>
      <p:sp>
        <p:nvSpPr>
          <p:cNvPr id="48" name="Rectángulo 24"/>
          <p:cNvSpPr/>
          <p:nvPr/>
        </p:nvSpPr>
        <p:spPr>
          <a:xfrm>
            <a:off x="6923158" y="5087819"/>
            <a:ext cx="34979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5400" dirty="0">
                <a:solidFill>
                  <a:schemeClr val="tx1"/>
                </a:solidFill>
                <a:cs typeface="Adobe Arabic" pitchFamily="18" charset="-78"/>
              </a:rPr>
              <a:t>6</a:t>
            </a:r>
          </a:p>
        </p:txBody>
      </p:sp>
      <p:sp>
        <p:nvSpPr>
          <p:cNvPr id="30" name="Rectángulo 29"/>
          <p:cNvSpPr/>
          <p:nvPr/>
        </p:nvSpPr>
        <p:spPr>
          <a:xfrm>
            <a:off x="2017332" y="1284624"/>
            <a:ext cx="34979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5400" dirty="0">
                <a:solidFill>
                  <a:schemeClr val="tx1"/>
                </a:solidFill>
                <a:cs typeface="Adobe Arabic" pitchFamily="18" charset="-78"/>
              </a:rPr>
              <a:t>1</a:t>
            </a:r>
          </a:p>
        </p:txBody>
      </p:sp>
      <p:graphicFrame>
        <p:nvGraphicFramePr>
          <p:cNvPr id="31" name="Tabla 30"/>
          <p:cNvGraphicFramePr>
            <a:graphicFrameLocks noGrp="1"/>
          </p:cNvGraphicFramePr>
          <p:nvPr>
            <p:extLst/>
          </p:nvPr>
        </p:nvGraphicFramePr>
        <p:xfrm>
          <a:off x="2320756" y="1326296"/>
          <a:ext cx="2006434" cy="640080"/>
        </p:xfrm>
        <a:graphic>
          <a:graphicData uri="http://schemas.openxmlformats.org/drawingml/2006/table">
            <a:tbl>
              <a:tblPr firstRow="1" bandRow="1">
                <a:tableStyleId>{5C22544A-7EE6-4342-B048-85BDC9FD1C3A}</a:tableStyleId>
              </a:tblPr>
              <a:tblGrid>
                <a:gridCol w="2006434"/>
              </a:tblGrid>
              <a:tr h="498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0" dirty="0" smtClean="0">
                          <a:solidFill>
                            <a:schemeClr val="tx1"/>
                          </a:solidFill>
                          <a:latin typeface="+mj-lt"/>
                        </a:rPr>
                        <a:t>CONSOLIDANDO</a:t>
                      </a:r>
                      <a:r>
                        <a:rPr lang="es-CL" sz="1200" b="0" baseline="0" dirty="0" smtClean="0">
                          <a:solidFill>
                            <a:schemeClr val="tx1"/>
                          </a:solidFill>
                          <a:latin typeface="+mj-lt"/>
                        </a:rPr>
                        <a:t> LA FORMACIÓN DE PREGRADO PARA UN MUNDO GLOBAL</a:t>
                      </a:r>
                      <a:endParaRPr lang="es-CL" sz="1200" b="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3" name="12 Conector angular"/>
          <p:cNvCxnSpPr/>
          <p:nvPr/>
        </p:nvCxnSpPr>
        <p:spPr>
          <a:xfrm rot="10800000">
            <a:off x="2514602" y="3837031"/>
            <a:ext cx="2075909" cy="516708"/>
          </a:xfrm>
          <a:prstGeom prst="bentConnector3">
            <a:avLst>
              <a:gd name="adj1" fmla="val 38529"/>
            </a:avLst>
          </a:prstGeom>
          <a:ln>
            <a:solidFill>
              <a:srgbClr val="B00060"/>
            </a:solidFill>
          </a:ln>
        </p:spPr>
        <p:style>
          <a:lnRef idx="1">
            <a:schemeClr val="accent1"/>
          </a:lnRef>
          <a:fillRef idx="0">
            <a:schemeClr val="accent1"/>
          </a:fillRef>
          <a:effectRef idx="0">
            <a:schemeClr val="accent1"/>
          </a:effectRef>
          <a:fontRef idx="minor">
            <a:schemeClr val="tx1"/>
          </a:fontRef>
        </p:style>
      </p:cxnSp>
      <p:cxnSp>
        <p:nvCxnSpPr>
          <p:cNvPr id="53" name="52 Conector angular"/>
          <p:cNvCxnSpPr/>
          <p:nvPr/>
        </p:nvCxnSpPr>
        <p:spPr>
          <a:xfrm rot="10800000">
            <a:off x="2438400" y="1958044"/>
            <a:ext cx="2190350" cy="790492"/>
          </a:xfrm>
          <a:prstGeom prst="bentConnector3">
            <a:avLst>
              <a:gd name="adj1" fmla="val 22465"/>
            </a:avLst>
          </a:prstGeom>
          <a:ln>
            <a:solidFill>
              <a:srgbClr val="B00060"/>
            </a:solidFill>
          </a:ln>
        </p:spPr>
        <p:style>
          <a:lnRef idx="1">
            <a:schemeClr val="accent1"/>
          </a:lnRef>
          <a:fillRef idx="0">
            <a:schemeClr val="accent1"/>
          </a:fillRef>
          <a:effectRef idx="0">
            <a:schemeClr val="accent1"/>
          </a:effectRef>
          <a:fontRef idx="minor">
            <a:schemeClr val="tx1"/>
          </a:fontRef>
        </p:style>
      </p:cxnSp>
      <p:graphicFrame>
        <p:nvGraphicFramePr>
          <p:cNvPr id="38" name="Tabla 37"/>
          <p:cNvGraphicFramePr>
            <a:graphicFrameLocks noGrp="1"/>
          </p:cNvGraphicFramePr>
          <p:nvPr>
            <p:extLst/>
          </p:nvPr>
        </p:nvGraphicFramePr>
        <p:xfrm>
          <a:off x="2282142" y="3379831"/>
          <a:ext cx="2040593" cy="457200"/>
        </p:xfrm>
        <a:graphic>
          <a:graphicData uri="http://schemas.openxmlformats.org/drawingml/2006/table">
            <a:tbl>
              <a:tblPr firstRow="1" bandRow="1">
                <a:tableStyleId>{5C22544A-7EE6-4342-B048-85BDC9FD1C3A}</a:tableStyleId>
              </a:tblPr>
              <a:tblGrid>
                <a:gridCol w="2040593"/>
              </a:tblGrid>
              <a:tr h="284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0" kern="1200" dirty="0" smtClean="0">
                          <a:solidFill>
                            <a:schemeClr val="tx1"/>
                          </a:solidFill>
                          <a:latin typeface="+mj-lt"/>
                          <a:ea typeface="+mn-ea"/>
                          <a:cs typeface="+mn-cs"/>
                        </a:rPr>
                        <a:t>DESARROLLO TECNOLÓGICO PARA LA COMPETITIVIDAD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3" name="Rectángulo 24"/>
          <p:cNvSpPr/>
          <p:nvPr/>
        </p:nvSpPr>
        <p:spPr>
          <a:xfrm>
            <a:off x="1972190" y="3183792"/>
            <a:ext cx="349796" cy="808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5400" dirty="0">
                <a:solidFill>
                  <a:schemeClr val="tx1"/>
                </a:solidFill>
                <a:cs typeface="Adobe Arabic" pitchFamily="18" charset="-78"/>
              </a:rPr>
              <a:t>3</a:t>
            </a:r>
          </a:p>
        </p:txBody>
      </p:sp>
      <p:cxnSp>
        <p:nvCxnSpPr>
          <p:cNvPr id="49" name="48 Conector angular"/>
          <p:cNvCxnSpPr/>
          <p:nvPr/>
        </p:nvCxnSpPr>
        <p:spPr>
          <a:xfrm flipV="1">
            <a:off x="7336073" y="1958044"/>
            <a:ext cx="2261885" cy="787266"/>
          </a:xfrm>
          <a:prstGeom prst="bentConnector3">
            <a:avLst>
              <a:gd name="adj1" fmla="val 22476"/>
            </a:avLst>
          </a:prstGeom>
          <a:ln>
            <a:solidFill>
              <a:srgbClr val="B00060"/>
            </a:solidFill>
          </a:ln>
        </p:spPr>
        <p:style>
          <a:lnRef idx="1">
            <a:schemeClr val="accent1"/>
          </a:lnRef>
          <a:fillRef idx="0">
            <a:schemeClr val="accent1"/>
          </a:fillRef>
          <a:effectRef idx="0">
            <a:schemeClr val="accent1"/>
          </a:effectRef>
          <a:fontRef idx="minor">
            <a:schemeClr val="tx1"/>
          </a:fontRef>
        </p:style>
      </p:cxnSp>
      <p:cxnSp>
        <p:nvCxnSpPr>
          <p:cNvPr id="60" name="59 Conector angular"/>
          <p:cNvCxnSpPr/>
          <p:nvPr/>
        </p:nvCxnSpPr>
        <p:spPr>
          <a:xfrm flipV="1">
            <a:off x="7389526" y="3721729"/>
            <a:ext cx="2359336" cy="622674"/>
          </a:xfrm>
          <a:prstGeom prst="bentConnector3">
            <a:avLst>
              <a:gd name="adj1" fmla="val 36224"/>
            </a:avLst>
          </a:prstGeom>
          <a:ln>
            <a:solidFill>
              <a:srgbClr val="B00060"/>
            </a:solidFill>
          </a:ln>
        </p:spPr>
        <p:style>
          <a:lnRef idx="1">
            <a:schemeClr val="accent1"/>
          </a:lnRef>
          <a:fillRef idx="0">
            <a:schemeClr val="accent1"/>
          </a:fillRef>
          <a:effectRef idx="0">
            <a:schemeClr val="accent1"/>
          </a:effectRef>
          <a:fontRef idx="minor">
            <a:schemeClr val="tx1"/>
          </a:fontRef>
        </p:style>
      </p:cxnSp>
      <p:cxnSp>
        <p:nvCxnSpPr>
          <p:cNvPr id="1029" name="1028 Conector angular"/>
          <p:cNvCxnSpPr/>
          <p:nvPr/>
        </p:nvCxnSpPr>
        <p:spPr>
          <a:xfrm rot="10800000" flipV="1">
            <a:off x="3187431" y="5184807"/>
            <a:ext cx="2737947" cy="512446"/>
          </a:xfrm>
          <a:prstGeom prst="bentConnector3">
            <a:avLst>
              <a:gd name="adj1" fmla="val 37920"/>
            </a:avLst>
          </a:prstGeom>
          <a:ln>
            <a:solidFill>
              <a:srgbClr val="B00060"/>
            </a:solidFill>
          </a:ln>
        </p:spPr>
        <p:style>
          <a:lnRef idx="1">
            <a:schemeClr val="accent1"/>
          </a:lnRef>
          <a:fillRef idx="0">
            <a:schemeClr val="accent1"/>
          </a:fillRef>
          <a:effectRef idx="0">
            <a:schemeClr val="accent1"/>
          </a:effectRef>
          <a:fontRef idx="minor">
            <a:schemeClr val="tx1"/>
          </a:fontRef>
        </p:style>
      </p:cxnSp>
      <p:cxnSp>
        <p:nvCxnSpPr>
          <p:cNvPr id="78" name="77 Conector angular"/>
          <p:cNvCxnSpPr/>
          <p:nvPr/>
        </p:nvCxnSpPr>
        <p:spPr>
          <a:xfrm>
            <a:off x="6039903" y="5184810"/>
            <a:ext cx="3056473" cy="512444"/>
          </a:xfrm>
          <a:prstGeom prst="bentConnector3">
            <a:avLst>
              <a:gd name="adj1" fmla="val 43144"/>
            </a:avLst>
          </a:prstGeom>
          <a:ln>
            <a:solidFill>
              <a:srgbClr val="B00060"/>
            </a:solidFill>
          </a:ln>
        </p:spPr>
        <p:style>
          <a:lnRef idx="1">
            <a:schemeClr val="accent1"/>
          </a:lnRef>
          <a:fillRef idx="0">
            <a:schemeClr val="accent1"/>
          </a:fillRef>
          <a:effectRef idx="0">
            <a:schemeClr val="accent1"/>
          </a:effectRef>
          <a:fontRef idx="minor">
            <a:schemeClr val="tx1"/>
          </a:fontRef>
        </p:style>
      </p:cxnSp>
      <p:sp>
        <p:nvSpPr>
          <p:cNvPr id="40" name="Rectángulo 24"/>
          <p:cNvSpPr/>
          <p:nvPr/>
        </p:nvSpPr>
        <p:spPr>
          <a:xfrm>
            <a:off x="7470984" y="1294619"/>
            <a:ext cx="349796" cy="680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5400" dirty="0">
                <a:solidFill>
                  <a:schemeClr val="tx1"/>
                </a:solidFill>
                <a:cs typeface="Adobe Arabic" pitchFamily="18" charset="-78"/>
              </a:rPr>
              <a:t>2</a:t>
            </a:r>
          </a:p>
        </p:txBody>
      </p:sp>
      <p:graphicFrame>
        <p:nvGraphicFramePr>
          <p:cNvPr id="27" name="Tabla 26"/>
          <p:cNvGraphicFramePr>
            <a:graphicFrameLocks noGrp="1"/>
          </p:cNvGraphicFramePr>
          <p:nvPr>
            <p:extLst/>
          </p:nvPr>
        </p:nvGraphicFramePr>
        <p:xfrm>
          <a:off x="7402888" y="5188229"/>
          <a:ext cx="2460271" cy="457200"/>
        </p:xfrm>
        <a:graphic>
          <a:graphicData uri="http://schemas.openxmlformats.org/drawingml/2006/table">
            <a:tbl>
              <a:tblPr firstRow="1" bandRow="1">
                <a:tableStyleId>{5C22544A-7EE6-4342-B048-85BDC9FD1C3A}</a:tableStyleId>
              </a:tblPr>
              <a:tblGrid>
                <a:gridCol w="2460271"/>
              </a:tblGrid>
              <a:tr h="313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b="0" kern="1200" dirty="0" smtClean="0">
                          <a:solidFill>
                            <a:schemeClr val="tx1"/>
                          </a:solidFill>
                          <a:latin typeface="+mj-lt"/>
                          <a:ea typeface="+mn-ea"/>
                          <a:cs typeface="+mn-cs"/>
                        </a:rPr>
                        <a:t>POSICIONAMIENTO INSTITUCIONAL A NIVEL NACIONAL</a:t>
                      </a:r>
                      <a:endParaRPr lang="es-CL" sz="1200" b="0" kern="1200" dirty="0">
                        <a:solidFill>
                          <a:schemeClr val="tx1"/>
                        </a:solidFill>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9 CuadroTexto"/>
          <p:cNvSpPr txBox="1"/>
          <p:nvPr/>
        </p:nvSpPr>
        <p:spPr>
          <a:xfrm>
            <a:off x="2438400" y="1952625"/>
            <a:ext cx="1657350" cy="400110"/>
          </a:xfrm>
          <a:prstGeom prst="rect">
            <a:avLst/>
          </a:prstGeom>
          <a:noFill/>
        </p:spPr>
        <p:txBody>
          <a:bodyPr wrap="square" rtlCol="0">
            <a:spAutoFit/>
          </a:bodyPr>
          <a:lstStyle/>
          <a:p>
            <a:r>
              <a:rPr lang="es-CL" sz="1000" b="1" dirty="0">
                <a:solidFill>
                  <a:schemeClr val="tx1">
                    <a:lumMod val="50000"/>
                    <a:lumOff val="50000"/>
                  </a:schemeClr>
                </a:solidFill>
              </a:rPr>
              <a:t>OPI1 – OPI4 - OPI10 - OPI12 - OPI13 – OPI14</a:t>
            </a:r>
          </a:p>
        </p:txBody>
      </p:sp>
      <p:sp>
        <p:nvSpPr>
          <p:cNvPr id="41" name="40 CuadroTexto"/>
          <p:cNvSpPr txBox="1"/>
          <p:nvPr/>
        </p:nvSpPr>
        <p:spPr>
          <a:xfrm>
            <a:off x="7901300" y="1966377"/>
            <a:ext cx="1657350" cy="246221"/>
          </a:xfrm>
          <a:prstGeom prst="rect">
            <a:avLst/>
          </a:prstGeom>
          <a:noFill/>
        </p:spPr>
        <p:txBody>
          <a:bodyPr wrap="square" rtlCol="0">
            <a:spAutoFit/>
          </a:bodyPr>
          <a:lstStyle/>
          <a:p>
            <a:r>
              <a:rPr lang="es-CL" sz="1000" b="1" dirty="0">
                <a:solidFill>
                  <a:schemeClr val="tx1">
                    <a:lumMod val="50000"/>
                    <a:lumOff val="50000"/>
                  </a:schemeClr>
                </a:solidFill>
              </a:rPr>
              <a:t>OPI2 - OPI3 – OPI4 - OPI10 </a:t>
            </a:r>
          </a:p>
        </p:txBody>
      </p:sp>
      <p:sp>
        <p:nvSpPr>
          <p:cNvPr id="42" name="41 CuadroTexto"/>
          <p:cNvSpPr txBox="1"/>
          <p:nvPr/>
        </p:nvSpPr>
        <p:spPr>
          <a:xfrm>
            <a:off x="2438400" y="3873089"/>
            <a:ext cx="1287041" cy="246221"/>
          </a:xfrm>
          <a:prstGeom prst="rect">
            <a:avLst/>
          </a:prstGeom>
          <a:noFill/>
        </p:spPr>
        <p:txBody>
          <a:bodyPr wrap="square" rtlCol="0">
            <a:spAutoFit/>
          </a:bodyPr>
          <a:lstStyle/>
          <a:p>
            <a:r>
              <a:rPr lang="es-CL" sz="1000" b="1" dirty="0">
                <a:solidFill>
                  <a:schemeClr val="tx1">
                    <a:lumMod val="50000"/>
                    <a:lumOff val="50000"/>
                  </a:schemeClr>
                </a:solidFill>
              </a:rPr>
              <a:t>OPI3 - OPI9 – OPI10 </a:t>
            </a:r>
          </a:p>
        </p:txBody>
      </p:sp>
      <p:sp>
        <p:nvSpPr>
          <p:cNvPr id="45" name="44 CuadroTexto"/>
          <p:cNvSpPr txBox="1"/>
          <p:nvPr/>
        </p:nvSpPr>
        <p:spPr>
          <a:xfrm>
            <a:off x="8278642" y="3749978"/>
            <a:ext cx="1657350" cy="246221"/>
          </a:xfrm>
          <a:prstGeom prst="rect">
            <a:avLst/>
          </a:prstGeom>
          <a:noFill/>
        </p:spPr>
        <p:txBody>
          <a:bodyPr wrap="square" rtlCol="0">
            <a:spAutoFit/>
          </a:bodyPr>
          <a:lstStyle/>
          <a:p>
            <a:r>
              <a:rPr lang="es-CL" sz="1000" b="1" dirty="0">
                <a:solidFill>
                  <a:schemeClr val="tx1">
                    <a:lumMod val="50000"/>
                    <a:lumOff val="50000"/>
                  </a:schemeClr>
                </a:solidFill>
              </a:rPr>
              <a:t>OPI1 – OPI2 – OPI4 - OPI13 </a:t>
            </a:r>
          </a:p>
        </p:txBody>
      </p:sp>
      <p:sp>
        <p:nvSpPr>
          <p:cNvPr id="47" name="46 CuadroTexto"/>
          <p:cNvSpPr txBox="1"/>
          <p:nvPr/>
        </p:nvSpPr>
        <p:spPr>
          <a:xfrm>
            <a:off x="3063479" y="5703283"/>
            <a:ext cx="1717343" cy="400110"/>
          </a:xfrm>
          <a:prstGeom prst="rect">
            <a:avLst/>
          </a:prstGeom>
          <a:noFill/>
        </p:spPr>
        <p:txBody>
          <a:bodyPr wrap="square" rtlCol="0">
            <a:spAutoFit/>
          </a:bodyPr>
          <a:lstStyle/>
          <a:p>
            <a:r>
              <a:rPr lang="es-CL" sz="1000" b="1" dirty="0">
                <a:solidFill>
                  <a:schemeClr val="tx1">
                    <a:lumMod val="50000"/>
                    <a:lumOff val="50000"/>
                  </a:schemeClr>
                </a:solidFill>
              </a:rPr>
              <a:t>OPI5 - OPI6 – OPI7 – OPI8 - OPI11 – OPI12 – AC2</a:t>
            </a:r>
          </a:p>
        </p:txBody>
      </p:sp>
      <p:sp>
        <p:nvSpPr>
          <p:cNvPr id="50" name="49 CuadroTexto"/>
          <p:cNvSpPr txBox="1"/>
          <p:nvPr/>
        </p:nvSpPr>
        <p:spPr>
          <a:xfrm>
            <a:off x="7439025" y="5721369"/>
            <a:ext cx="2119626" cy="246221"/>
          </a:xfrm>
          <a:prstGeom prst="rect">
            <a:avLst/>
          </a:prstGeom>
          <a:noFill/>
        </p:spPr>
        <p:txBody>
          <a:bodyPr wrap="square" rtlCol="0">
            <a:spAutoFit/>
          </a:bodyPr>
          <a:lstStyle/>
          <a:p>
            <a:r>
              <a:rPr lang="es-CL" sz="1000" b="1" dirty="0">
                <a:solidFill>
                  <a:schemeClr val="tx1">
                    <a:lumMod val="50000"/>
                    <a:lumOff val="50000"/>
                  </a:schemeClr>
                </a:solidFill>
              </a:rPr>
              <a:t>AC1 – AC3 – OPI4 – OPI6 – OPI11</a:t>
            </a:r>
          </a:p>
        </p:txBody>
      </p:sp>
      <p:sp>
        <p:nvSpPr>
          <p:cNvPr id="55" name="1 Título"/>
          <p:cNvSpPr txBox="1">
            <a:spLocks/>
          </p:cNvSpPr>
          <p:nvPr/>
        </p:nvSpPr>
        <p:spPr>
          <a:xfrm>
            <a:off x="1886207" y="101309"/>
            <a:ext cx="8229600" cy="87214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056">
              <a:lnSpc>
                <a:spcPct val="120000"/>
              </a:lnSpc>
              <a:tabLst>
                <a:tab pos="1371600" algn="l"/>
              </a:tabLst>
            </a:pPr>
            <a:r>
              <a:rPr lang="es-CL" sz="2400" b="1" dirty="0" smtClean="0"/>
              <a:t>DESAFIOS ESTRATÉGICOS</a:t>
            </a:r>
            <a:endParaRPr lang="es-ES" sz="2400" b="1" dirty="0"/>
          </a:p>
          <a:p>
            <a:pPr defTabSz="912056">
              <a:lnSpc>
                <a:spcPct val="120000"/>
              </a:lnSpc>
              <a:tabLst>
                <a:tab pos="1371600" algn="l"/>
              </a:tabLst>
            </a:pPr>
            <a:r>
              <a:rPr lang="es-ES" sz="2400" b="1" dirty="0" smtClean="0">
                <a:solidFill>
                  <a:srgbClr val="C00000"/>
                </a:solidFill>
              </a:rPr>
              <a:t>Proceso de Despliegue del Plan Estratégico 2020</a:t>
            </a:r>
            <a:endParaRPr lang="es-CL" sz="2400" b="1" dirty="0">
              <a:solidFill>
                <a:srgbClr val="C00000"/>
              </a:solidFill>
            </a:endParaRPr>
          </a:p>
        </p:txBody>
      </p:sp>
    </p:spTree>
    <p:extLst>
      <p:ext uri="{BB962C8B-B14F-4D97-AF65-F5344CB8AC3E}">
        <p14:creationId xmlns:p14="http://schemas.microsoft.com/office/powerpoint/2010/main" val="1746157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anim calcmode="lin" valueType="num">
                                      <p:cBhvr>
                                        <p:cTn id="38" dur="1000" fill="hold"/>
                                        <p:tgtEl>
                                          <p:spTgt spid="46"/>
                                        </p:tgtEl>
                                        <p:attrNameLst>
                                          <p:attrName>ppt_x</p:attrName>
                                        </p:attrNameLst>
                                      </p:cBhvr>
                                      <p:tavLst>
                                        <p:tav tm="0">
                                          <p:val>
                                            <p:strVal val="#ppt_x"/>
                                          </p:val>
                                        </p:tav>
                                        <p:tav tm="100000">
                                          <p:val>
                                            <p:strVal val="#ppt_x"/>
                                          </p:val>
                                        </p:tav>
                                      </p:tavLst>
                                    </p:anim>
                                    <p:anim calcmode="lin" valueType="num">
                                      <p:cBhvr>
                                        <p:cTn id="39" dur="1000" fill="hold"/>
                                        <p:tgtEl>
                                          <p:spTgt spid="4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1000"/>
                                        <p:tgtEl>
                                          <p:spTgt spid="53"/>
                                        </p:tgtEl>
                                      </p:cBhvr>
                                    </p:animEffect>
                                    <p:anim calcmode="lin" valueType="num">
                                      <p:cBhvr>
                                        <p:cTn id="63" dur="1000" fill="hold"/>
                                        <p:tgtEl>
                                          <p:spTgt spid="53"/>
                                        </p:tgtEl>
                                        <p:attrNameLst>
                                          <p:attrName>ppt_x</p:attrName>
                                        </p:attrNameLst>
                                      </p:cBhvr>
                                      <p:tavLst>
                                        <p:tav tm="0">
                                          <p:val>
                                            <p:strVal val="#ppt_x"/>
                                          </p:val>
                                        </p:tav>
                                        <p:tav tm="100000">
                                          <p:val>
                                            <p:strVal val="#ppt_x"/>
                                          </p:val>
                                        </p:tav>
                                      </p:tavLst>
                                    </p:anim>
                                    <p:anim calcmode="lin" valueType="num">
                                      <p:cBhvr>
                                        <p:cTn id="64" dur="1000" fill="hold"/>
                                        <p:tgtEl>
                                          <p:spTgt spid="5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0"/>
                                        <p:tgtEl>
                                          <p:spTgt spid="43"/>
                                        </p:tgtEl>
                                      </p:cBhvr>
                                    </p:animEffect>
                                    <p:anim calcmode="lin" valueType="num">
                                      <p:cBhvr>
                                        <p:cTn id="73" dur="1000" fill="hold"/>
                                        <p:tgtEl>
                                          <p:spTgt spid="43"/>
                                        </p:tgtEl>
                                        <p:attrNameLst>
                                          <p:attrName>ppt_x</p:attrName>
                                        </p:attrNameLst>
                                      </p:cBhvr>
                                      <p:tavLst>
                                        <p:tav tm="0">
                                          <p:val>
                                            <p:strVal val="#ppt_x"/>
                                          </p:val>
                                        </p:tav>
                                        <p:tav tm="100000">
                                          <p:val>
                                            <p:strVal val="#ppt_x"/>
                                          </p:val>
                                        </p:tav>
                                      </p:tavLst>
                                    </p:anim>
                                    <p:anim calcmode="lin" valueType="num">
                                      <p:cBhvr>
                                        <p:cTn id="74" dur="1000" fill="hold"/>
                                        <p:tgtEl>
                                          <p:spTgt spid="4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ppt_x</p:attrName>
                                        </p:attrNameLst>
                                      </p:cBhvr>
                                      <p:tavLst>
                                        <p:tav tm="0">
                                          <p:val>
                                            <p:strVal val="#ppt_x"/>
                                          </p:val>
                                        </p:tav>
                                        <p:tav tm="100000">
                                          <p:val>
                                            <p:strVal val="#ppt_x"/>
                                          </p:val>
                                        </p:tav>
                                      </p:tavLst>
                                    </p:anim>
                                    <p:anim calcmode="lin" valueType="num">
                                      <p:cBhvr>
                                        <p:cTn id="79" dur="1000" fill="hold"/>
                                        <p:tgtEl>
                                          <p:spTgt spid="4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1000"/>
                                        <p:tgtEl>
                                          <p:spTgt spid="60"/>
                                        </p:tgtEl>
                                      </p:cBhvr>
                                    </p:animEffect>
                                    <p:anim calcmode="lin" valueType="num">
                                      <p:cBhvr>
                                        <p:cTn id="83" dur="1000" fill="hold"/>
                                        <p:tgtEl>
                                          <p:spTgt spid="60"/>
                                        </p:tgtEl>
                                        <p:attrNameLst>
                                          <p:attrName>ppt_x</p:attrName>
                                        </p:attrNameLst>
                                      </p:cBhvr>
                                      <p:tavLst>
                                        <p:tav tm="0">
                                          <p:val>
                                            <p:strVal val="#ppt_x"/>
                                          </p:val>
                                        </p:tav>
                                        <p:tav tm="100000">
                                          <p:val>
                                            <p:strVal val="#ppt_x"/>
                                          </p:val>
                                        </p:tav>
                                      </p:tavLst>
                                    </p:anim>
                                    <p:anim calcmode="lin" valueType="num">
                                      <p:cBhvr>
                                        <p:cTn id="84" dur="1000" fill="hold"/>
                                        <p:tgtEl>
                                          <p:spTgt spid="6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029"/>
                                        </p:tgtEl>
                                        <p:attrNameLst>
                                          <p:attrName>style.visibility</p:attrName>
                                        </p:attrNameLst>
                                      </p:cBhvr>
                                      <p:to>
                                        <p:strVal val="visible"/>
                                      </p:to>
                                    </p:set>
                                    <p:animEffect transition="in" filter="fade">
                                      <p:cBhvr>
                                        <p:cTn id="87" dur="1000"/>
                                        <p:tgtEl>
                                          <p:spTgt spid="1029"/>
                                        </p:tgtEl>
                                      </p:cBhvr>
                                    </p:animEffect>
                                    <p:anim calcmode="lin" valueType="num">
                                      <p:cBhvr>
                                        <p:cTn id="88" dur="1000" fill="hold"/>
                                        <p:tgtEl>
                                          <p:spTgt spid="1029"/>
                                        </p:tgtEl>
                                        <p:attrNameLst>
                                          <p:attrName>ppt_x</p:attrName>
                                        </p:attrNameLst>
                                      </p:cBhvr>
                                      <p:tavLst>
                                        <p:tav tm="0">
                                          <p:val>
                                            <p:strVal val="#ppt_x"/>
                                          </p:val>
                                        </p:tav>
                                        <p:tav tm="100000">
                                          <p:val>
                                            <p:strVal val="#ppt_x"/>
                                          </p:val>
                                        </p:tav>
                                      </p:tavLst>
                                    </p:anim>
                                    <p:anim calcmode="lin" valueType="num">
                                      <p:cBhvr>
                                        <p:cTn id="89" dur="1000" fill="hold"/>
                                        <p:tgtEl>
                                          <p:spTgt spid="1029"/>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fade">
                                      <p:cBhvr>
                                        <p:cTn id="92" dur="1000"/>
                                        <p:tgtEl>
                                          <p:spTgt spid="78"/>
                                        </p:tgtEl>
                                      </p:cBhvr>
                                    </p:animEffect>
                                    <p:anim calcmode="lin" valueType="num">
                                      <p:cBhvr>
                                        <p:cTn id="93" dur="1000" fill="hold"/>
                                        <p:tgtEl>
                                          <p:spTgt spid="78"/>
                                        </p:tgtEl>
                                        <p:attrNameLst>
                                          <p:attrName>ppt_x</p:attrName>
                                        </p:attrNameLst>
                                      </p:cBhvr>
                                      <p:tavLst>
                                        <p:tav tm="0">
                                          <p:val>
                                            <p:strVal val="#ppt_x"/>
                                          </p:val>
                                        </p:tav>
                                        <p:tav tm="100000">
                                          <p:val>
                                            <p:strVal val="#ppt_x"/>
                                          </p:val>
                                        </p:tav>
                                      </p:tavLst>
                                    </p:anim>
                                    <p:anim calcmode="lin" valueType="num">
                                      <p:cBhvr>
                                        <p:cTn id="94" dur="1000" fill="hold"/>
                                        <p:tgtEl>
                                          <p:spTgt spid="7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1000"/>
                                        <p:tgtEl>
                                          <p:spTgt spid="27"/>
                                        </p:tgtEl>
                                      </p:cBhvr>
                                    </p:animEffect>
                                    <p:anim calcmode="lin" valueType="num">
                                      <p:cBhvr>
                                        <p:cTn id="103" dur="1000" fill="hold"/>
                                        <p:tgtEl>
                                          <p:spTgt spid="27"/>
                                        </p:tgtEl>
                                        <p:attrNameLst>
                                          <p:attrName>ppt_x</p:attrName>
                                        </p:attrNameLst>
                                      </p:cBhvr>
                                      <p:tavLst>
                                        <p:tav tm="0">
                                          <p:val>
                                            <p:strVal val="#ppt_x"/>
                                          </p:val>
                                        </p:tav>
                                        <p:tav tm="100000">
                                          <p:val>
                                            <p:strVal val="#ppt_x"/>
                                          </p:val>
                                        </p:tav>
                                      </p:tavLst>
                                    </p:anim>
                                    <p:anim calcmode="lin" valueType="num">
                                      <p:cBhvr>
                                        <p:cTn id="104" dur="1000" fill="hold"/>
                                        <p:tgtEl>
                                          <p:spTgt spid="2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1000"/>
                                        <p:tgtEl>
                                          <p:spTgt spid="10"/>
                                        </p:tgtEl>
                                      </p:cBhvr>
                                    </p:animEffect>
                                    <p:anim calcmode="lin" valueType="num">
                                      <p:cBhvr>
                                        <p:cTn id="108" dur="1000" fill="hold"/>
                                        <p:tgtEl>
                                          <p:spTgt spid="10"/>
                                        </p:tgtEl>
                                        <p:attrNameLst>
                                          <p:attrName>ppt_x</p:attrName>
                                        </p:attrNameLst>
                                      </p:cBhvr>
                                      <p:tavLst>
                                        <p:tav tm="0">
                                          <p:val>
                                            <p:strVal val="#ppt_x"/>
                                          </p:val>
                                        </p:tav>
                                        <p:tav tm="100000">
                                          <p:val>
                                            <p:strVal val="#ppt_x"/>
                                          </p:val>
                                        </p:tav>
                                      </p:tavLst>
                                    </p:anim>
                                    <p:anim calcmode="lin" valueType="num">
                                      <p:cBhvr>
                                        <p:cTn id="109" dur="1000" fill="hold"/>
                                        <p:tgtEl>
                                          <p:spTgt spid="1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fade">
                                      <p:cBhvr>
                                        <p:cTn id="122" dur="1000"/>
                                        <p:tgtEl>
                                          <p:spTgt spid="45"/>
                                        </p:tgtEl>
                                      </p:cBhvr>
                                    </p:animEffect>
                                    <p:anim calcmode="lin" valueType="num">
                                      <p:cBhvr>
                                        <p:cTn id="123" dur="1000" fill="hold"/>
                                        <p:tgtEl>
                                          <p:spTgt spid="45"/>
                                        </p:tgtEl>
                                        <p:attrNameLst>
                                          <p:attrName>ppt_x</p:attrName>
                                        </p:attrNameLst>
                                      </p:cBhvr>
                                      <p:tavLst>
                                        <p:tav tm="0">
                                          <p:val>
                                            <p:strVal val="#ppt_x"/>
                                          </p:val>
                                        </p:tav>
                                        <p:tav tm="100000">
                                          <p:val>
                                            <p:strVal val="#ppt_x"/>
                                          </p:val>
                                        </p:tav>
                                      </p:tavLst>
                                    </p:anim>
                                    <p:anim calcmode="lin" valueType="num">
                                      <p:cBhvr>
                                        <p:cTn id="124" dur="1000" fill="hold"/>
                                        <p:tgtEl>
                                          <p:spTgt spid="4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1000"/>
                                        <p:tgtEl>
                                          <p:spTgt spid="47"/>
                                        </p:tgtEl>
                                      </p:cBhvr>
                                    </p:animEffect>
                                    <p:anim calcmode="lin" valueType="num">
                                      <p:cBhvr>
                                        <p:cTn id="128" dur="1000" fill="hold"/>
                                        <p:tgtEl>
                                          <p:spTgt spid="47"/>
                                        </p:tgtEl>
                                        <p:attrNameLst>
                                          <p:attrName>ppt_x</p:attrName>
                                        </p:attrNameLst>
                                      </p:cBhvr>
                                      <p:tavLst>
                                        <p:tav tm="0">
                                          <p:val>
                                            <p:strVal val="#ppt_x"/>
                                          </p:val>
                                        </p:tav>
                                        <p:tav tm="100000">
                                          <p:val>
                                            <p:strVal val="#ppt_x"/>
                                          </p:val>
                                        </p:tav>
                                      </p:tavLst>
                                    </p:anim>
                                    <p:anim calcmode="lin" valueType="num">
                                      <p:cBhvr>
                                        <p:cTn id="129" dur="1000" fill="hold"/>
                                        <p:tgtEl>
                                          <p:spTgt spid="47"/>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fade">
                                      <p:cBhvr>
                                        <p:cTn id="132" dur="1000"/>
                                        <p:tgtEl>
                                          <p:spTgt spid="50"/>
                                        </p:tgtEl>
                                      </p:cBhvr>
                                    </p:animEffect>
                                    <p:anim calcmode="lin" valueType="num">
                                      <p:cBhvr>
                                        <p:cTn id="133" dur="1000" fill="hold"/>
                                        <p:tgtEl>
                                          <p:spTgt spid="50"/>
                                        </p:tgtEl>
                                        <p:attrNameLst>
                                          <p:attrName>ppt_x</p:attrName>
                                        </p:attrNameLst>
                                      </p:cBhvr>
                                      <p:tavLst>
                                        <p:tav tm="0">
                                          <p:val>
                                            <p:strVal val="#ppt_x"/>
                                          </p:val>
                                        </p:tav>
                                        <p:tav tm="100000">
                                          <p:val>
                                            <p:strVal val="#ppt_x"/>
                                          </p:val>
                                        </p:tav>
                                      </p:tavLst>
                                    </p:anim>
                                    <p:anim calcmode="lin" valueType="num">
                                      <p:cBhvr>
                                        <p:cTn id="134" dur="1000" fill="hold"/>
                                        <p:tgtEl>
                                          <p:spTgt spid="50"/>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1000"/>
                                        <p:tgtEl>
                                          <p:spTgt spid="55"/>
                                        </p:tgtEl>
                                      </p:cBhvr>
                                    </p:animEffect>
                                    <p:anim calcmode="lin" valueType="num">
                                      <p:cBhvr>
                                        <p:cTn id="138" dur="1000" fill="hold"/>
                                        <p:tgtEl>
                                          <p:spTgt spid="55"/>
                                        </p:tgtEl>
                                        <p:attrNameLst>
                                          <p:attrName>ppt_x</p:attrName>
                                        </p:attrNameLst>
                                      </p:cBhvr>
                                      <p:tavLst>
                                        <p:tav tm="0">
                                          <p:val>
                                            <p:strVal val="#ppt_x"/>
                                          </p:val>
                                        </p:tav>
                                        <p:tav tm="100000">
                                          <p:val>
                                            <p:strVal val="#ppt_x"/>
                                          </p:val>
                                        </p:tav>
                                      </p:tavLst>
                                    </p:anim>
                                    <p:anim calcmode="lin" valueType="num">
                                      <p:cBhvr>
                                        <p:cTn id="13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6" grpId="0"/>
      <p:bldP spid="48" grpId="0"/>
      <p:bldP spid="30" grpId="0"/>
      <p:bldP spid="43" grpId="0"/>
      <p:bldP spid="40" grpId="0"/>
      <p:bldP spid="10" grpId="0"/>
      <p:bldP spid="41" grpId="0"/>
      <p:bldP spid="42" grpId="0"/>
      <p:bldP spid="45" grpId="0"/>
      <p:bldP spid="47" grpId="0"/>
      <p:bldP spid="50"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90" y="260648"/>
            <a:ext cx="12864752" cy="10470478"/>
          </a:xfrm>
          <a:prstGeom prst="rect">
            <a:avLst/>
          </a:prstGeom>
        </p:spPr>
      </p:pic>
      <p:pic>
        <p:nvPicPr>
          <p:cNvPr id="7176" name="Picture 8" descr="Resultado de imagen para JARDÍN BOTÁNICO UNIVERSIDAD DE TALCA"/>
          <p:cNvPicPr>
            <a:picLocks noChangeAspect="1" noChangeArrowheads="1"/>
          </p:cNvPicPr>
          <p:nvPr/>
        </p:nvPicPr>
        <p:blipFill rotWithShape="1">
          <a:blip r:embed="rId3">
            <a:extLst>
              <a:ext uri="{28A0092B-C50C-407E-A947-70E740481C1C}">
                <a14:useLocalDpi xmlns:a14="http://schemas.microsoft.com/office/drawing/2010/main" val="0"/>
              </a:ext>
            </a:extLst>
          </a:blip>
          <a:srcRect t="22773"/>
          <a:stretch/>
        </p:blipFill>
        <p:spPr bwMode="auto">
          <a:xfrm>
            <a:off x="5533482" y="0"/>
            <a:ext cx="6759054" cy="354513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JARDÍN BOTÁNICO UNIVERSIDAD DE TAL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34" y="-27651"/>
            <a:ext cx="6760811" cy="35704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096000" y="1268760"/>
            <a:ext cx="3600400" cy="432048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Rectángulo"/>
          <p:cNvSpPr/>
          <p:nvPr/>
        </p:nvSpPr>
        <p:spPr>
          <a:xfrm>
            <a:off x="2999656" y="1268760"/>
            <a:ext cx="4937112" cy="4320480"/>
          </a:xfrm>
          <a:prstGeom prst="rect">
            <a:avLst/>
          </a:prstGeom>
          <a:solidFill>
            <a:srgbClr val="FFCC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1 Título"/>
          <p:cNvSpPr>
            <a:spLocks noGrp="1"/>
          </p:cNvSpPr>
          <p:nvPr>
            <p:ph type="title"/>
          </p:nvPr>
        </p:nvSpPr>
        <p:spPr>
          <a:xfrm>
            <a:off x="6096155" y="1988840"/>
            <a:ext cx="3600246" cy="432048"/>
          </a:xfrm>
        </p:spPr>
        <p:txBody>
          <a:bodyPr>
            <a:noAutofit/>
          </a:bodyPr>
          <a:lstStyle/>
          <a:p>
            <a:pPr algn="ctr"/>
            <a:r>
              <a:rPr lang="es-CL" sz="2000" dirty="0"/>
              <a:t>Desarrollo sustentable</a:t>
            </a:r>
          </a:p>
        </p:txBody>
      </p:sp>
      <p:cxnSp>
        <p:nvCxnSpPr>
          <p:cNvPr id="8" name="7 Conector recto"/>
          <p:cNvCxnSpPr/>
          <p:nvPr/>
        </p:nvCxnSpPr>
        <p:spPr>
          <a:xfrm>
            <a:off x="6312024" y="2348880"/>
            <a:ext cx="3096344"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5" name="Rectángulo 4"/>
          <p:cNvSpPr/>
          <p:nvPr/>
        </p:nvSpPr>
        <p:spPr>
          <a:xfrm>
            <a:off x="6321152" y="2492897"/>
            <a:ext cx="3231232" cy="2246769"/>
          </a:xfrm>
          <a:prstGeom prst="rect">
            <a:avLst/>
          </a:prstGeom>
        </p:spPr>
        <p:txBody>
          <a:bodyPr wrap="square">
            <a:spAutoFit/>
          </a:bodyPr>
          <a:lstStyle/>
          <a:p>
            <a:r>
              <a:rPr lang="es-CL" sz="1400" dirty="0">
                <a:solidFill>
                  <a:srgbClr val="191919"/>
                </a:solidFill>
                <a:latin typeface="Calibri" panose="020F0502020204030204" pitchFamily="34" charset="0"/>
              </a:rPr>
              <a:t>La Responsabilidad Social Universitaria es una nueva manera de funcionamiento de la Universidad, un nuevo modo de hacer y </a:t>
            </a:r>
            <a:r>
              <a:rPr lang="es-CL" sz="1400" dirty="0" smtClean="0">
                <a:solidFill>
                  <a:srgbClr val="191919"/>
                </a:solidFill>
                <a:latin typeface="Calibri" panose="020F0502020204030204" pitchFamily="34" charset="0"/>
              </a:rPr>
              <a:t>comportarse, </a:t>
            </a:r>
            <a:r>
              <a:rPr lang="es-CL" sz="1400" dirty="0">
                <a:solidFill>
                  <a:srgbClr val="191919"/>
                </a:solidFill>
                <a:latin typeface="Calibri" panose="020F0502020204030204" pitchFamily="34" charset="0"/>
              </a:rPr>
              <a:t>basado en una relación más fluida y </a:t>
            </a:r>
            <a:r>
              <a:rPr lang="es-CL" sz="1400">
                <a:solidFill>
                  <a:srgbClr val="191919"/>
                </a:solidFill>
                <a:latin typeface="Calibri" panose="020F0502020204030204" pitchFamily="34" charset="0"/>
              </a:rPr>
              <a:t>directa </a:t>
            </a:r>
            <a:r>
              <a:rPr lang="es-CL" sz="1400" smtClean="0">
                <a:solidFill>
                  <a:srgbClr val="191919"/>
                </a:solidFill>
                <a:latin typeface="Calibri" panose="020F0502020204030204" pitchFamily="34" charset="0"/>
              </a:rPr>
              <a:t>con </a:t>
            </a:r>
            <a:r>
              <a:rPr lang="es-CL" sz="1400" dirty="0">
                <a:solidFill>
                  <a:srgbClr val="191919"/>
                </a:solidFill>
                <a:latin typeface="Calibri" panose="020F0502020204030204" pitchFamily="34" charset="0"/>
              </a:rPr>
              <a:t>su entorno social, para lo que se toma en consideración los efectos, impactos, repercusiones y expectativas que la actividad de la Universidad genera tanto en sus propios miembros como en la sociedad</a:t>
            </a:r>
            <a:endParaRPr lang="es-CL" sz="1400" dirty="0">
              <a:latin typeface="Calibri" panose="020F0502020204030204" pitchFamily="34" charset="0"/>
            </a:endParaRPr>
          </a:p>
        </p:txBody>
      </p:sp>
    </p:spTree>
    <p:extLst>
      <p:ext uri="{BB962C8B-B14F-4D97-AF65-F5344CB8AC3E}">
        <p14:creationId xmlns:p14="http://schemas.microsoft.com/office/powerpoint/2010/main" val="9993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2000" b="1" dirty="0">
                <a:solidFill>
                  <a:prstClr val="black"/>
                </a:solidFill>
              </a:rPr>
              <a:t>PLANIFICACION ESTRATÉGICA INSTITUCIONAL</a:t>
            </a:r>
            <a:r>
              <a:rPr lang="es-CL" sz="2000" b="1" dirty="0">
                <a:solidFill>
                  <a:srgbClr val="C00000"/>
                </a:solidFill>
              </a:rPr>
              <a:t/>
            </a:r>
            <a:br>
              <a:rPr lang="es-CL" sz="2000" b="1" dirty="0">
                <a:solidFill>
                  <a:srgbClr val="C00000"/>
                </a:solidFill>
              </a:rPr>
            </a:br>
            <a:r>
              <a:rPr lang="es-CL" sz="2000" b="1" dirty="0" smtClean="0">
                <a:solidFill>
                  <a:srgbClr val="C00000"/>
                </a:solidFill>
              </a:rPr>
              <a:t>Y EL COMPROMISO </a:t>
            </a:r>
            <a:r>
              <a:rPr lang="es-CL" sz="2000" b="1" dirty="0">
                <a:solidFill>
                  <a:srgbClr val="C00000"/>
                </a:solidFill>
              </a:rPr>
              <a:t>CON EL DESARROLLO SUSTENTABLE</a:t>
            </a:r>
            <a:endParaRPr lang="es-CL" dirty="0"/>
          </a:p>
        </p:txBody>
      </p:sp>
      <p:graphicFrame>
        <p:nvGraphicFramePr>
          <p:cNvPr id="3" name="2 Diagrama"/>
          <p:cNvGraphicFramePr/>
          <p:nvPr>
            <p:extLst>
              <p:ext uri="{D42A27DB-BD31-4B8C-83A1-F6EECF244321}">
                <p14:modId xmlns:p14="http://schemas.microsoft.com/office/powerpoint/2010/main" val="2125059368"/>
              </p:ext>
            </p:extLst>
          </p:nvPr>
        </p:nvGraphicFramePr>
        <p:xfrm>
          <a:off x="1818854" y="1268760"/>
          <a:ext cx="859762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7590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ítulo 1"/>
          <p:cNvSpPr>
            <a:spLocks noGrp="1"/>
          </p:cNvSpPr>
          <p:nvPr>
            <p:ph type="title"/>
          </p:nvPr>
        </p:nvSpPr>
        <p:spPr>
          <a:xfrm>
            <a:off x="1981200" y="274638"/>
            <a:ext cx="8229600" cy="1143000"/>
          </a:xfrm>
          <a:solidFill>
            <a:schemeClr val="bg1">
              <a:alpha val="57000"/>
            </a:schemeClr>
          </a:solidFill>
        </p:spPr>
        <p:txBody>
          <a:bodyPr/>
          <a:lstStyle/>
          <a:p>
            <a:r>
              <a:rPr lang="es-CL" sz="2000" b="1" dirty="0">
                <a:solidFill>
                  <a:prstClr val="black"/>
                </a:solidFill>
              </a:rPr>
              <a:t>PLANIFICACION ESTRATÉGICA INSTITUCIONAL</a:t>
            </a:r>
            <a:r>
              <a:rPr lang="es-CL" sz="2000" b="1" dirty="0">
                <a:solidFill>
                  <a:srgbClr val="C00000"/>
                </a:solidFill>
              </a:rPr>
              <a:t/>
            </a:r>
            <a:br>
              <a:rPr lang="es-CL" sz="2000" b="1" dirty="0">
                <a:solidFill>
                  <a:srgbClr val="C00000"/>
                </a:solidFill>
              </a:rPr>
            </a:br>
            <a:r>
              <a:rPr lang="es-CL" sz="2000" b="1" dirty="0">
                <a:solidFill>
                  <a:srgbClr val="C00000"/>
                </a:solidFill>
              </a:rPr>
              <a:t>COMPROMISO CON EL DESARROLLO SUSTENTABLE</a:t>
            </a:r>
            <a:endParaRPr lang="es-CL" dirty="0"/>
          </a:p>
        </p:txBody>
      </p:sp>
      <p:grpSp>
        <p:nvGrpSpPr>
          <p:cNvPr id="16" name="15 Grupo"/>
          <p:cNvGrpSpPr/>
          <p:nvPr/>
        </p:nvGrpSpPr>
        <p:grpSpPr>
          <a:xfrm>
            <a:off x="3719737" y="1484784"/>
            <a:ext cx="4671582" cy="4621462"/>
            <a:chOff x="1234282" y="1854122"/>
            <a:chExt cx="2520000" cy="2520000"/>
          </a:xfrm>
        </p:grpSpPr>
        <p:sp>
          <p:nvSpPr>
            <p:cNvPr id="17" name="3 Elipse"/>
            <p:cNvSpPr/>
            <p:nvPr/>
          </p:nvSpPr>
          <p:spPr>
            <a:xfrm>
              <a:off x="1234282" y="1854122"/>
              <a:ext cx="2520000" cy="2520000"/>
            </a:xfrm>
            <a:custGeom>
              <a:avLst/>
              <a:gdLst/>
              <a:ahLst/>
              <a:cxnLst/>
              <a:rect l="l" t="t" r="r" b="b"/>
              <a:pathLst>
                <a:path w="2459464" h="2489086">
                  <a:moveTo>
                    <a:pt x="1648841" y="1704120"/>
                  </a:moveTo>
                  <a:lnTo>
                    <a:pt x="2459464" y="1704120"/>
                  </a:lnTo>
                  <a:cubicBezTo>
                    <a:pt x="2322951" y="2073676"/>
                    <a:pt x="2023834" y="2364056"/>
                    <a:pt x="1648841" y="2489086"/>
                  </a:cubicBezTo>
                  <a:close/>
                  <a:moveTo>
                    <a:pt x="0" y="1704120"/>
                  </a:moveTo>
                  <a:lnTo>
                    <a:pt x="810623" y="1704120"/>
                  </a:lnTo>
                  <a:lnTo>
                    <a:pt x="810623" y="2489086"/>
                  </a:lnTo>
                  <a:cubicBezTo>
                    <a:pt x="435631" y="2364056"/>
                    <a:pt x="136514" y="2073676"/>
                    <a:pt x="0" y="1704120"/>
                  </a:cubicBezTo>
                  <a:close/>
                  <a:moveTo>
                    <a:pt x="1648841" y="0"/>
                  </a:moveTo>
                  <a:cubicBezTo>
                    <a:pt x="2023834" y="125030"/>
                    <a:pt x="2322951" y="415410"/>
                    <a:pt x="2459464" y="784966"/>
                  </a:cubicBezTo>
                  <a:lnTo>
                    <a:pt x="1648841" y="784966"/>
                  </a:lnTo>
                  <a:close/>
                  <a:moveTo>
                    <a:pt x="810623" y="0"/>
                  </a:moveTo>
                  <a:lnTo>
                    <a:pt x="810623" y="784966"/>
                  </a:lnTo>
                  <a:lnTo>
                    <a:pt x="0" y="784966"/>
                  </a:lnTo>
                  <a:cubicBezTo>
                    <a:pt x="136514" y="415410"/>
                    <a:pt x="435631" y="125030"/>
                    <a:pt x="81062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17 Elipse"/>
            <p:cNvSpPr/>
            <p:nvPr/>
          </p:nvSpPr>
          <p:spPr>
            <a:xfrm>
              <a:off x="1324282" y="1944122"/>
              <a:ext cx="2340000" cy="234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18 Elipse"/>
            <p:cNvSpPr/>
            <p:nvPr/>
          </p:nvSpPr>
          <p:spPr>
            <a:xfrm>
              <a:off x="1414282" y="2025071"/>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AR" sz="1200" dirty="0" smtClean="0">
                <a:solidFill>
                  <a:prstClr val="black"/>
                </a:solidFill>
                <a:latin typeface="Calibri" panose="020F0502020204030204" pitchFamily="34" charset="0"/>
              </a:endParaRPr>
            </a:p>
            <a:p>
              <a:pPr lvl="0"/>
              <a:endParaRPr lang="es-AR" sz="1200" dirty="0">
                <a:solidFill>
                  <a:prstClr val="black"/>
                </a:solidFill>
                <a:latin typeface="Calibri" panose="020F0502020204030204" pitchFamily="34" charset="0"/>
              </a:endParaRPr>
            </a:p>
            <a:p>
              <a:pPr lvl="0"/>
              <a:r>
                <a:rPr lang="es-AR" sz="1200" dirty="0" smtClean="0">
                  <a:solidFill>
                    <a:prstClr val="black"/>
                  </a:solidFill>
                  <a:latin typeface="Calibri" panose="020F0502020204030204" pitchFamily="34" charset="0"/>
                </a:rPr>
                <a:t>La </a:t>
              </a:r>
              <a:r>
                <a:rPr lang="es-AR" sz="1200" b="1" dirty="0">
                  <a:solidFill>
                    <a:prstClr val="black"/>
                  </a:solidFill>
                  <a:latin typeface="Calibri" panose="020F0502020204030204" pitchFamily="34" charset="0"/>
                </a:rPr>
                <a:t>Dirección de Responsabilidad Social Universitaria </a:t>
              </a:r>
              <a:r>
                <a:rPr lang="es-AR" sz="1200" dirty="0">
                  <a:solidFill>
                    <a:prstClr val="black"/>
                  </a:solidFill>
                  <a:latin typeface="Calibri" panose="020F0502020204030204" pitchFamily="34" charset="0"/>
                </a:rPr>
                <a:t>de la Universidad de Talca (creada en 2010), dependiente de Prorrectoría, nace con el objetivo de potenciar y fortalecer la vinculación con el medio. La Dirección de RSU tiene los siguientes programas a cargo:</a:t>
              </a:r>
              <a:endParaRPr lang="es-CL" sz="1200" dirty="0">
                <a:solidFill>
                  <a:prstClr val="black"/>
                </a:solidFill>
                <a:latin typeface="Calibri" panose="020F0502020204030204" pitchFamily="34" charset="0"/>
              </a:endParaRPr>
            </a:p>
            <a:p>
              <a:pPr lvl="0"/>
              <a:r>
                <a:rPr lang="es-AR" sz="1200" dirty="0">
                  <a:solidFill>
                    <a:prstClr val="black"/>
                  </a:solidFill>
                  <a:latin typeface="Calibri" panose="020F0502020204030204" pitchFamily="34" charset="0"/>
                </a:rPr>
                <a:t> </a:t>
              </a:r>
              <a:endParaRPr lang="es-CL" sz="1200" dirty="0">
                <a:solidFill>
                  <a:prstClr val="black"/>
                </a:solidFill>
                <a:latin typeface="Calibri" panose="020F0502020204030204" pitchFamily="34" charset="0"/>
              </a:endParaRPr>
            </a:p>
            <a:p>
              <a:pPr marL="180975" indent="-180975">
                <a:buFont typeface="Arial" panose="020B0604020202020204" pitchFamily="34" charset="0"/>
                <a:buChar char="•"/>
              </a:pPr>
              <a:r>
                <a:rPr lang="es-AR" sz="1200" dirty="0">
                  <a:solidFill>
                    <a:prstClr val="black"/>
                  </a:solidFill>
                  <a:latin typeface="Calibri" panose="020F0502020204030204" pitchFamily="34" charset="0"/>
                </a:rPr>
                <a:t>Programa Jóvenes Profesionales</a:t>
              </a:r>
              <a:endParaRPr lang="es-CL" sz="1200" dirty="0">
                <a:solidFill>
                  <a:prstClr val="black"/>
                </a:solidFill>
                <a:latin typeface="Calibri" panose="020F0502020204030204" pitchFamily="34" charset="0"/>
              </a:endParaRPr>
            </a:p>
            <a:p>
              <a:pPr marL="180975" indent="-180975">
                <a:buFont typeface="Arial" panose="020B0604020202020204" pitchFamily="34" charset="0"/>
                <a:buChar char="•"/>
              </a:pPr>
              <a:r>
                <a:rPr lang="es-AR" sz="1200" dirty="0">
                  <a:solidFill>
                    <a:prstClr val="black"/>
                  </a:solidFill>
                  <a:latin typeface="Calibri" panose="020F0502020204030204" pitchFamily="34" charset="0"/>
                </a:rPr>
                <a:t>Diplomado en gestión Pública Regional</a:t>
              </a:r>
              <a:endParaRPr lang="es-CL" sz="1200" dirty="0">
                <a:solidFill>
                  <a:prstClr val="black"/>
                </a:solidFill>
                <a:latin typeface="Calibri" panose="020F0502020204030204" pitchFamily="34" charset="0"/>
              </a:endParaRPr>
            </a:p>
            <a:p>
              <a:pPr marL="180975" indent="-180975">
                <a:buFont typeface="Arial" panose="020B0604020202020204" pitchFamily="34" charset="0"/>
                <a:buChar char="•"/>
              </a:pPr>
              <a:r>
                <a:rPr lang="es-AR" sz="1200" dirty="0">
                  <a:solidFill>
                    <a:prstClr val="black"/>
                  </a:solidFill>
                  <a:latin typeface="Calibri" panose="020F0502020204030204" pitchFamily="34" charset="0"/>
                </a:rPr>
                <a:t>UTALCA Sustentable</a:t>
              </a:r>
              <a:endParaRPr lang="es-CL" sz="1200" dirty="0">
                <a:solidFill>
                  <a:prstClr val="black"/>
                </a:solidFill>
                <a:latin typeface="Calibri" panose="020F0502020204030204" pitchFamily="34" charset="0"/>
              </a:endParaRPr>
            </a:p>
            <a:p>
              <a:pPr marL="180975" indent="-180975">
                <a:buFont typeface="Arial" panose="020B0604020202020204" pitchFamily="34" charset="0"/>
                <a:buChar char="•"/>
              </a:pPr>
              <a:r>
                <a:rPr lang="es-AR" sz="1200" dirty="0" err="1">
                  <a:solidFill>
                    <a:prstClr val="black"/>
                  </a:solidFill>
                  <a:latin typeface="Calibri" panose="020F0502020204030204" pitchFamily="34" charset="0"/>
                </a:rPr>
                <a:t>Hub</a:t>
              </a:r>
              <a:r>
                <a:rPr lang="es-AR" sz="1200" dirty="0">
                  <a:solidFill>
                    <a:prstClr val="black"/>
                  </a:solidFill>
                  <a:latin typeface="Calibri" panose="020F0502020204030204" pitchFamily="34" charset="0"/>
                </a:rPr>
                <a:t> Maule costa</a:t>
              </a:r>
              <a:endParaRPr lang="es-CL" sz="1200" dirty="0">
                <a:solidFill>
                  <a:prstClr val="black"/>
                </a:solidFill>
                <a:latin typeface="Calibri" panose="020F0502020204030204" pitchFamily="34" charset="0"/>
              </a:endParaRPr>
            </a:p>
            <a:p>
              <a:pPr marL="180975" indent="-180975">
                <a:buFont typeface="Arial" panose="020B0604020202020204" pitchFamily="34" charset="0"/>
                <a:buChar char="•"/>
              </a:pPr>
              <a:r>
                <a:rPr lang="es-AR" sz="1200" dirty="0">
                  <a:solidFill>
                    <a:prstClr val="black"/>
                  </a:solidFill>
                  <a:latin typeface="Calibri" panose="020F0502020204030204" pitchFamily="34" charset="0"/>
                </a:rPr>
                <a:t>PAR EXPLORA Maule</a:t>
              </a:r>
              <a:endParaRPr lang="es-CL" sz="1200" dirty="0">
                <a:solidFill>
                  <a:prstClr val="black"/>
                </a:solidFill>
                <a:latin typeface="Calibri" panose="020F0502020204030204" pitchFamily="34" charset="0"/>
              </a:endParaRPr>
            </a:p>
            <a:p>
              <a:pPr marL="180975" indent="-180975">
                <a:buFont typeface="Arial" panose="020B0604020202020204" pitchFamily="34" charset="0"/>
                <a:buChar char="•"/>
              </a:pPr>
              <a:r>
                <a:rPr lang="es-AR" sz="1200" dirty="0">
                  <a:solidFill>
                    <a:prstClr val="black"/>
                  </a:solidFill>
                  <a:latin typeface="Calibri" panose="020F0502020204030204" pitchFamily="34" charset="0"/>
                </a:rPr>
                <a:t>Jardín Botánico</a:t>
              </a:r>
              <a:endParaRPr lang="es-CL" sz="1200" dirty="0">
                <a:solidFill>
                  <a:prstClr val="black"/>
                </a:solidFill>
                <a:latin typeface="Calibri" panose="020F0502020204030204" pitchFamily="34" charset="0"/>
              </a:endParaRPr>
            </a:p>
            <a:p>
              <a:pPr marL="180975" indent="-180975">
                <a:buFont typeface="Arial" panose="020B0604020202020204" pitchFamily="34" charset="0"/>
                <a:buChar char="•"/>
              </a:pPr>
              <a:r>
                <a:rPr lang="es-AR" sz="1200" dirty="0">
                  <a:solidFill>
                    <a:prstClr val="black"/>
                  </a:solidFill>
                  <a:latin typeface="Calibri" panose="020F0502020204030204" pitchFamily="34" charset="0"/>
                </a:rPr>
                <a:t>Centro integral de vinculación territorial y comunitaria</a:t>
              </a:r>
              <a:endParaRPr lang="es-CL" sz="1200" dirty="0">
                <a:solidFill>
                  <a:prstClr val="black"/>
                </a:solidFill>
                <a:latin typeface="Calibri" panose="020F0502020204030204" pitchFamily="34" charset="0"/>
              </a:endParaRPr>
            </a:p>
            <a:p>
              <a:pPr algn="ctr"/>
              <a:endParaRPr lang="es-CL" dirty="0">
                <a:solidFill>
                  <a:schemeClr val="tx1"/>
                </a:solidFill>
              </a:endParaRPr>
            </a:p>
          </p:txBody>
        </p:sp>
      </p:grpSp>
      <p:pic>
        <p:nvPicPr>
          <p:cNvPr id="21" name="Picture 2" descr="http://rsu.utalca.cl/images/logo_header.png?crc=2424133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2815" y="1798290"/>
            <a:ext cx="2015970" cy="16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5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4711" y="116632"/>
            <a:ext cx="8229600" cy="1143000"/>
          </a:xfrm>
        </p:spPr>
        <p:txBody>
          <a:bodyPr/>
          <a:lstStyle/>
          <a:p>
            <a:r>
              <a:rPr lang="es-CL" sz="2000" b="1" dirty="0">
                <a:solidFill>
                  <a:prstClr val="black"/>
                </a:solidFill>
              </a:rPr>
              <a:t>PLANIFICACION ESTRATÉGICA INSTITUCIONAL</a:t>
            </a:r>
            <a:r>
              <a:rPr lang="es-CL" sz="2000" b="1" dirty="0">
                <a:solidFill>
                  <a:srgbClr val="C00000"/>
                </a:solidFill>
              </a:rPr>
              <a:t/>
            </a:r>
            <a:br>
              <a:rPr lang="es-CL" sz="2000" b="1" dirty="0">
                <a:solidFill>
                  <a:srgbClr val="C00000"/>
                </a:solidFill>
              </a:rPr>
            </a:br>
            <a:r>
              <a:rPr lang="es-CL" sz="2000" b="1" dirty="0">
                <a:solidFill>
                  <a:srgbClr val="C00000"/>
                </a:solidFill>
              </a:rPr>
              <a:t>COMPROMISO CON EL DESARROLLO SUSTENTABLE</a:t>
            </a:r>
            <a:endParaRPr lang="es-CL" dirty="0"/>
          </a:p>
        </p:txBody>
      </p:sp>
      <p:grpSp>
        <p:nvGrpSpPr>
          <p:cNvPr id="4" name="3 Grupo"/>
          <p:cNvGrpSpPr/>
          <p:nvPr/>
        </p:nvGrpSpPr>
        <p:grpSpPr>
          <a:xfrm>
            <a:off x="3516233" y="1688854"/>
            <a:ext cx="4776347" cy="4258944"/>
            <a:chOff x="2711413" y="1924363"/>
            <a:chExt cx="3269873" cy="3269873"/>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13" y="1924363"/>
              <a:ext cx="3269873" cy="326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906311" y="4566078"/>
              <a:ext cx="1404156" cy="316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Social</a:t>
              </a:r>
            </a:p>
          </p:txBody>
        </p:sp>
        <p:sp>
          <p:nvSpPr>
            <p:cNvPr id="30" name="29 Rectángulo"/>
            <p:cNvSpPr/>
            <p:nvPr/>
          </p:nvSpPr>
          <p:spPr>
            <a:xfrm rot="3437037">
              <a:off x="4766789" y="4006637"/>
              <a:ext cx="1404156" cy="328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t>Económico</a:t>
              </a:r>
            </a:p>
          </p:txBody>
        </p:sp>
        <p:sp>
          <p:nvSpPr>
            <p:cNvPr id="10" name="9 Rectángulo"/>
            <p:cNvSpPr/>
            <p:nvPr/>
          </p:nvSpPr>
          <p:spPr>
            <a:xfrm rot="17932612">
              <a:off x="3303940" y="2716370"/>
              <a:ext cx="1368152" cy="250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t>Ecológico</a:t>
              </a:r>
            </a:p>
          </p:txBody>
        </p:sp>
        <p:pic>
          <p:nvPicPr>
            <p:cNvPr id="1024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840" y="4509120"/>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0701" y="4539709"/>
              <a:ext cx="329451" cy="32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4859" y="2151931"/>
              <a:ext cx="311213" cy="3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descr="http://rsu.utalca.cl/images/logos-14.png?crc=41418442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1402" y="4421059"/>
            <a:ext cx="616447" cy="3982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su.utalca.cl/images/logos-13.png?crc=31064213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5103" y="4847143"/>
            <a:ext cx="743875" cy="2876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u.utalca.cl/images/logos-11.png?crc=38331820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7809" y="1999104"/>
            <a:ext cx="1031503" cy="3915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rsu.utalca.cl/images/logos-16.png?crc=414100367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73999" y="1196753"/>
            <a:ext cx="652652" cy="7239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rsu.utalca.cl/images/logos-15.png?crc=41985436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63039" y="4034750"/>
            <a:ext cx="907753" cy="3581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rsu.utalca.cl/images/logos-12.png?crc=406340774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0969" y="5206335"/>
            <a:ext cx="728269" cy="35263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4 Grupo"/>
          <p:cNvGrpSpPr/>
          <p:nvPr/>
        </p:nvGrpSpPr>
        <p:grpSpPr>
          <a:xfrm>
            <a:off x="7943044" y="4089834"/>
            <a:ext cx="1739866" cy="809846"/>
            <a:chOff x="6811259" y="4389453"/>
            <a:chExt cx="1739866" cy="809846"/>
          </a:xfrm>
        </p:grpSpPr>
        <p:pic>
          <p:nvPicPr>
            <p:cNvPr id="34" name="Marcador de contenido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319367">
              <a:off x="6811259" y="4572669"/>
              <a:ext cx="633131" cy="490881"/>
            </a:xfrm>
            <a:prstGeom prst="rect">
              <a:avLst/>
            </a:prstGeom>
          </p:spPr>
        </p:pic>
        <p:pic>
          <p:nvPicPr>
            <p:cNvPr id="35" name="Imagen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946473">
              <a:off x="7181977" y="4407540"/>
              <a:ext cx="544513" cy="709338"/>
            </a:xfrm>
            <a:prstGeom prst="rect">
              <a:avLst/>
            </a:prstGeom>
          </p:spPr>
        </p:pic>
        <p:pic>
          <p:nvPicPr>
            <p:cNvPr id="36" name="Picture 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4326" t="19396" r="64619" b="9985"/>
            <a:stretch/>
          </p:blipFill>
          <p:spPr bwMode="auto">
            <a:xfrm>
              <a:off x="7533368" y="4389453"/>
              <a:ext cx="545424" cy="72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5144" t="16373" r="41204" b="6250"/>
            <a:stretch/>
          </p:blipFill>
          <p:spPr bwMode="auto">
            <a:xfrm rot="191165">
              <a:off x="7749424" y="4407208"/>
              <a:ext cx="657106" cy="65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n 12"/>
            <p:cNvPicPr>
              <a:picLocks noChangeAspect="1"/>
            </p:cNvPicPr>
            <p:nvPr/>
          </p:nvPicPr>
          <p:blipFill>
            <a:blip r:embed="rId17"/>
            <a:stretch>
              <a:fillRect/>
            </a:stretch>
          </p:blipFill>
          <p:spPr>
            <a:xfrm rot="1126923">
              <a:off x="7985124" y="4462083"/>
              <a:ext cx="566001" cy="737216"/>
            </a:xfrm>
            <a:prstGeom prst="rect">
              <a:avLst/>
            </a:prstGeom>
          </p:spPr>
        </p:pic>
      </p:grpSp>
      <p:sp>
        <p:nvSpPr>
          <p:cNvPr id="14" name="CuadroTexto 13"/>
          <p:cNvSpPr txBox="1"/>
          <p:nvPr/>
        </p:nvSpPr>
        <p:spPr>
          <a:xfrm>
            <a:off x="6312024" y="1942988"/>
            <a:ext cx="1320016" cy="430887"/>
          </a:xfrm>
          <a:prstGeom prst="rect">
            <a:avLst/>
          </a:prstGeom>
          <a:noFill/>
        </p:spPr>
        <p:txBody>
          <a:bodyPr wrap="square" rtlCol="0">
            <a:spAutoFit/>
          </a:bodyPr>
          <a:lstStyle/>
          <a:p>
            <a:pPr algn="ctr"/>
            <a:r>
              <a:rPr lang="es-CL" sz="1050" b="1" dirty="0">
                <a:solidFill>
                  <a:srgbClr val="00B050"/>
                </a:solidFill>
              </a:rPr>
              <a:t>Acuerdo de Producción Limpia</a:t>
            </a:r>
          </a:p>
        </p:txBody>
      </p:sp>
      <p:sp>
        <p:nvSpPr>
          <p:cNvPr id="23" name="Rectángulo 22"/>
          <p:cNvSpPr/>
          <p:nvPr/>
        </p:nvSpPr>
        <p:spPr>
          <a:xfrm>
            <a:off x="7565395" y="3818327"/>
            <a:ext cx="2596247" cy="296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tx1"/>
                </a:solidFill>
              </a:rPr>
              <a:t>Reporte de Sustentabilidad 2012-2016</a:t>
            </a:r>
          </a:p>
        </p:txBody>
      </p:sp>
      <p:grpSp>
        <p:nvGrpSpPr>
          <p:cNvPr id="6" name="5 Grupo"/>
          <p:cNvGrpSpPr/>
          <p:nvPr/>
        </p:nvGrpSpPr>
        <p:grpSpPr>
          <a:xfrm>
            <a:off x="2142099" y="5757295"/>
            <a:ext cx="3279969" cy="570778"/>
            <a:chOff x="268079" y="5593260"/>
            <a:chExt cx="3279969" cy="570778"/>
          </a:xfrm>
        </p:grpSpPr>
        <p:pic>
          <p:nvPicPr>
            <p:cNvPr id="1040" name="Picture 16" descr="http://www.kipus.cl/images/logo%20kipus%202.jpg?crc=390977934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8079" y="5593260"/>
              <a:ext cx="559506" cy="21160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geomatica.utalca.cl/optimos/banner1.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01505" y="5606848"/>
              <a:ext cx="608786" cy="25860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23"/>
            <p:cNvPicPr>
              <a:picLocks noChangeAspect="1"/>
            </p:cNvPicPr>
            <p:nvPr/>
          </p:nvPicPr>
          <p:blipFill>
            <a:blip r:embed="rId20"/>
            <a:stretch>
              <a:fillRect/>
            </a:stretch>
          </p:blipFill>
          <p:spPr>
            <a:xfrm>
              <a:off x="904998" y="5865449"/>
              <a:ext cx="947328" cy="237624"/>
            </a:xfrm>
            <a:prstGeom prst="rect">
              <a:avLst/>
            </a:prstGeom>
          </p:spPr>
        </p:pic>
        <p:pic>
          <p:nvPicPr>
            <p:cNvPr id="26" name="Imagen 25"/>
            <p:cNvPicPr>
              <a:picLocks noChangeAspect="1"/>
            </p:cNvPicPr>
            <p:nvPr/>
          </p:nvPicPr>
          <p:blipFill>
            <a:blip r:embed="rId21"/>
            <a:stretch>
              <a:fillRect/>
            </a:stretch>
          </p:blipFill>
          <p:spPr>
            <a:xfrm>
              <a:off x="276781" y="5804868"/>
              <a:ext cx="624724" cy="217296"/>
            </a:xfrm>
            <a:prstGeom prst="rect">
              <a:avLst/>
            </a:prstGeom>
          </p:spPr>
        </p:pic>
        <p:pic>
          <p:nvPicPr>
            <p:cNvPr id="28" name="Imagen 27"/>
            <p:cNvPicPr>
              <a:picLocks noChangeAspect="1"/>
            </p:cNvPicPr>
            <p:nvPr/>
          </p:nvPicPr>
          <p:blipFill>
            <a:blip r:embed="rId22"/>
            <a:stretch>
              <a:fillRect/>
            </a:stretch>
          </p:blipFill>
          <p:spPr>
            <a:xfrm>
              <a:off x="1512333" y="5604619"/>
              <a:ext cx="384439" cy="314165"/>
            </a:xfrm>
            <a:prstGeom prst="rect">
              <a:avLst/>
            </a:prstGeom>
          </p:spPr>
        </p:pic>
        <p:pic>
          <p:nvPicPr>
            <p:cNvPr id="29" name="Imagen 28"/>
            <p:cNvPicPr>
              <a:picLocks noChangeAspect="1"/>
            </p:cNvPicPr>
            <p:nvPr/>
          </p:nvPicPr>
          <p:blipFill>
            <a:blip r:embed="rId23"/>
            <a:stretch>
              <a:fillRect/>
            </a:stretch>
          </p:blipFill>
          <p:spPr>
            <a:xfrm>
              <a:off x="2659929" y="5593260"/>
              <a:ext cx="619821" cy="271172"/>
            </a:xfrm>
            <a:prstGeom prst="rect">
              <a:avLst/>
            </a:prstGeom>
          </p:spPr>
        </p:pic>
        <p:pic>
          <p:nvPicPr>
            <p:cNvPr id="31" name="Imagen 30"/>
            <p:cNvPicPr>
              <a:picLocks noChangeAspect="1"/>
            </p:cNvPicPr>
            <p:nvPr/>
          </p:nvPicPr>
          <p:blipFill>
            <a:blip r:embed="rId24"/>
            <a:stretch>
              <a:fillRect/>
            </a:stretch>
          </p:blipFill>
          <p:spPr>
            <a:xfrm>
              <a:off x="1896772" y="5616106"/>
              <a:ext cx="829447" cy="249343"/>
            </a:xfrm>
            <a:prstGeom prst="rect">
              <a:avLst/>
            </a:prstGeom>
          </p:spPr>
        </p:pic>
        <p:pic>
          <p:nvPicPr>
            <p:cNvPr id="1026" name="Picture 2"/>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73523" y="5865449"/>
              <a:ext cx="881025" cy="21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Imagen 26"/>
            <p:cNvPicPr>
              <a:picLocks noChangeAspect="1"/>
            </p:cNvPicPr>
            <p:nvPr/>
          </p:nvPicPr>
          <p:blipFill>
            <a:blip r:embed="rId26"/>
            <a:stretch>
              <a:fillRect/>
            </a:stretch>
          </p:blipFill>
          <p:spPr>
            <a:xfrm>
              <a:off x="2950676" y="5731459"/>
              <a:ext cx="597372" cy="432579"/>
            </a:xfrm>
            <a:prstGeom prst="rect">
              <a:avLst/>
            </a:prstGeom>
          </p:spPr>
        </p:pic>
      </p:grpSp>
      <p:sp>
        <p:nvSpPr>
          <p:cNvPr id="3" name="2 CuadroTexto"/>
          <p:cNvSpPr txBox="1"/>
          <p:nvPr/>
        </p:nvSpPr>
        <p:spPr>
          <a:xfrm>
            <a:off x="2382381" y="5537498"/>
            <a:ext cx="2160240"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L"/>
            </a:defPPr>
            <a:lvl1pPr algn="ctr">
              <a:defRPr sz="12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L" dirty="0">
                <a:solidFill>
                  <a:schemeClr val="tx1"/>
                </a:solidFill>
              </a:rPr>
              <a:t>Centros Tecnológicos</a:t>
            </a:r>
          </a:p>
        </p:txBody>
      </p:sp>
      <p:pic>
        <p:nvPicPr>
          <p:cNvPr id="1027" name="Picture 3"/>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079918" y="3625076"/>
            <a:ext cx="847995" cy="40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10 Grupo"/>
          <p:cNvGrpSpPr/>
          <p:nvPr/>
        </p:nvGrpSpPr>
        <p:grpSpPr>
          <a:xfrm>
            <a:off x="8653075" y="5269259"/>
            <a:ext cx="1092915" cy="579424"/>
            <a:chOff x="7685762" y="5189230"/>
            <a:chExt cx="1092915" cy="579424"/>
          </a:xfrm>
        </p:grpSpPr>
        <p:pic>
          <p:nvPicPr>
            <p:cNvPr id="1029" name="Picture 5"/>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685762" y="5232228"/>
              <a:ext cx="536426" cy="53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Proceso"/>
            <p:cNvSpPr/>
            <p:nvPr/>
          </p:nvSpPr>
          <p:spPr>
            <a:xfrm>
              <a:off x="8142186" y="5189230"/>
              <a:ext cx="636491" cy="369741"/>
            </a:xfrm>
            <a:prstGeom prst="flowChart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b="1" dirty="0">
                  <a:solidFill>
                    <a:schemeClr val="tx1"/>
                  </a:solidFill>
                </a:rPr>
                <a:t>A+ </a:t>
              </a:r>
              <a:r>
                <a:rPr lang="es-CL" sz="1000" b="1" dirty="0" err="1">
                  <a:solidFill>
                    <a:schemeClr val="tx1"/>
                  </a:solidFill>
                </a:rPr>
                <a:t>UTalca</a:t>
              </a:r>
              <a:endParaRPr lang="es-CL" sz="1000" b="1" dirty="0">
                <a:solidFill>
                  <a:schemeClr val="tx1"/>
                </a:solidFill>
              </a:endParaRPr>
            </a:p>
          </p:txBody>
        </p:sp>
      </p:grpSp>
    </p:spTree>
    <p:extLst>
      <p:ext uri="{BB962C8B-B14F-4D97-AF65-F5344CB8AC3E}">
        <p14:creationId xmlns:p14="http://schemas.microsoft.com/office/powerpoint/2010/main" val="1690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1000" fill="hold"/>
                                        <p:tgtEl>
                                          <p:spTgt spid="1032"/>
                                        </p:tgtEl>
                                        <p:attrNameLst>
                                          <p:attrName>ppt_w</p:attrName>
                                        </p:attrNameLst>
                                      </p:cBhvr>
                                      <p:tavLst>
                                        <p:tav tm="0">
                                          <p:val>
                                            <p:fltVal val="0"/>
                                          </p:val>
                                        </p:tav>
                                        <p:tav tm="100000">
                                          <p:val>
                                            <p:strVal val="#ppt_w"/>
                                          </p:val>
                                        </p:tav>
                                      </p:tavLst>
                                    </p:anim>
                                    <p:anim calcmode="lin" valueType="num">
                                      <p:cBhvr>
                                        <p:cTn id="8" dur="1000" fill="hold"/>
                                        <p:tgtEl>
                                          <p:spTgt spid="1032"/>
                                        </p:tgtEl>
                                        <p:attrNameLst>
                                          <p:attrName>ppt_h</p:attrName>
                                        </p:attrNameLst>
                                      </p:cBhvr>
                                      <p:tavLst>
                                        <p:tav tm="0">
                                          <p:val>
                                            <p:fltVal val="0"/>
                                          </p:val>
                                        </p:tav>
                                        <p:tav tm="100000">
                                          <p:val>
                                            <p:strVal val="#ppt_h"/>
                                          </p:val>
                                        </p:tav>
                                      </p:tavLst>
                                    </p:anim>
                                    <p:anim calcmode="lin" valueType="num">
                                      <p:cBhvr>
                                        <p:cTn id="9" dur="1000" fill="hold"/>
                                        <p:tgtEl>
                                          <p:spTgt spid="1032"/>
                                        </p:tgtEl>
                                        <p:attrNameLst>
                                          <p:attrName>style.rotation</p:attrName>
                                        </p:attrNameLst>
                                      </p:cBhvr>
                                      <p:tavLst>
                                        <p:tav tm="0">
                                          <p:val>
                                            <p:fltVal val="90"/>
                                          </p:val>
                                        </p:tav>
                                        <p:tav tm="100000">
                                          <p:val>
                                            <p:fltVal val="0"/>
                                          </p:val>
                                        </p:tav>
                                      </p:tavLst>
                                    </p:anim>
                                    <p:animEffect transition="in" filter="fade">
                                      <p:cBhvr>
                                        <p:cTn id="10" dur="1000"/>
                                        <p:tgtEl>
                                          <p:spTgt spid="1032"/>
                                        </p:tgtEl>
                                      </p:cBhvr>
                                    </p:animEffect>
                                  </p:childTnLst>
                                </p:cTn>
                              </p:par>
                              <p:par>
                                <p:cTn id="11" presetID="31" presetClass="entr" presetSubtype="0"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anim calcmode="lin" valueType="num">
                                      <p:cBhvr>
                                        <p:cTn id="13" dur="1000" fill="hold"/>
                                        <p:tgtEl>
                                          <p:spTgt spid="1034"/>
                                        </p:tgtEl>
                                        <p:attrNameLst>
                                          <p:attrName>ppt_w</p:attrName>
                                        </p:attrNameLst>
                                      </p:cBhvr>
                                      <p:tavLst>
                                        <p:tav tm="0">
                                          <p:val>
                                            <p:fltVal val="0"/>
                                          </p:val>
                                        </p:tav>
                                        <p:tav tm="100000">
                                          <p:val>
                                            <p:strVal val="#ppt_w"/>
                                          </p:val>
                                        </p:tav>
                                      </p:tavLst>
                                    </p:anim>
                                    <p:anim calcmode="lin" valueType="num">
                                      <p:cBhvr>
                                        <p:cTn id="14" dur="1000" fill="hold"/>
                                        <p:tgtEl>
                                          <p:spTgt spid="1034"/>
                                        </p:tgtEl>
                                        <p:attrNameLst>
                                          <p:attrName>ppt_h</p:attrName>
                                        </p:attrNameLst>
                                      </p:cBhvr>
                                      <p:tavLst>
                                        <p:tav tm="0">
                                          <p:val>
                                            <p:fltVal val="0"/>
                                          </p:val>
                                        </p:tav>
                                        <p:tav tm="100000">
                                          <p:val>
                                            <p:strVal val="#ppt_h"/>
                                          </p:val>
                                        </p:tav>
                                      </p:tavLst>
                                    </p:anim>
                                    <p:anim calcmode="lin" valueType="num">
                                      <p:cBhvr>
                                        <p:cTn id="15" dur="1000" fill="hold"/>
                                        <p:tgtEl>
                                          <p:spTgt spid="1034"/>
                                        </p:tgtEl>
                                        <p:attrNameLst>
                                          <p:attrName>style.rotation</p:attrName>
                                        </p:attrNameLst>
                                      </p:cBhvr>
                                      <p:tavLst>
                                        <p:tav tm="0">
                                          <p:val>
                                            <p:fltVal val="90"/>
                                          </p:val>
                                        </p:tav>
                                        <p:tav tm="100000">
                                          <p:val>
                                            <p:fltVal val="0"/>
                                          </p:val>
                                        </p:tav>
                                      </p:tavLst>
                                    </p:anim>
                                    <p:animEffect transition="in" filter="fade">
                                      <p:cBhvr>
                                        <p:cTn id="16" dur="1000"/>
                                        <p:tgtEl>
                                          <p:spTgt spid="103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fltVal val="0"/>
                                          </p:val>
                                        </p:tav>
                                        <p:tav tm="100000">
                                          <p:val>
                                            <p:strVal val="#ppt_w"/>
                                          </p:val>
                                        </p:tav>
                                      </p:tavLst>
                                    </p:anim>
                                    <p:anim calcmode="lin" valueType="num">
                                      <p:cBhvr>
                                        <p:cTn id="28" dur="1000" fill="hold"/>
                                        <p:tgtEl>
                                          <p:spTgt spid="23"/>
                                        </p:tgtEl>
                                        <p:attrNameLst>
                                          <p:attrName>ppt_h</p:attrName>
                                        </p:attrNameLst>
                                      </p:cBhvr>
                                      <p:tavLst>
                                        <p:tav tm="0">
                                          <p:val>
                                            <p:fltVal val="0"/>
                                          </p:val>
                                        </p:tav>
                                        <p:tav tm="100000">
                                          <p:val>
                                            <p:strVal val="#ppt_h"/>
                                          </p:val>
                                        </p:tav>
                                      </p:tavLst>
                                    </p:anim>
                                    <p:anim calcmode="lin" valueType="num">
                                      <p:cBhvr>
                                        <p:cTn id="29" dur="1000" fill="hold"/>
                                        <p:tgtEl>
                                          <p:spTgt spid="23"/>
                                        </p:tgtEl>
                                        <p:attrNameLst>
                                          <p:attrName>style.rotation</p:attrName>
                                        </p:attrNameLst>
                                      </p:cBhvr>
                                      <p:tavLst>
                                        <p:tav tm="0">
                                          <p:val>
                                            <p:fltVal val="90"/>
                                          </p:val>
                                        </p:tav>
                                        <p:tav tm="100000">
                                          <p:val>
                                            <p:fltVal val="0"/>
                                          </p:val>
                                        </p:tav>
                                      </p:tavLst>
                                    </p:anim>
                                    <p:animEffect transition="in" filter="fade">
                                      <p:cBhvr>
                                        <p:cTn id="30" dur="1000"/>
                                        <p:tgtEl>
                                          <p:spTgt spid="23"/>
                                        </p:tgtEl>
                                      </p:cBhvr>
                                    </p:animEffect>
                                  </p:childTnLst>
                                </p:cTn>
                              </p:par>
                              <p:par>
                                <p:cTn id="31" presetID="3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par>
                                <p:cTn id="37" presetID="3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 calcmode="lin" valueType="num">
                                      <p:cBhvr>
                                        <p:cTn id="47" dur="1000" fill="hold"/>
                                        <p:tgtEl>
                                          <p:spTgt spid="1027"/>
                                        </p:tgtEl>
                                        <p:attrNameLst>
                                          <p:attrName>ppt_w</p:attrName>
                                        </p:attrNameLst>
                                      </p:cBhvr>
                                      <p:tavLst>
                                        <p:tav tm="0">
                                          <p:val>
                                            <p:fltVal val="0"/>
                                          </p:val>
                                        </p:tav>
                                        <p:tav tm="100000">
                                          <p:val>
                                            <p:strVal val="#ppt_w"/>
                                          </p:val>
                                        </p:tav>
                                      </p:tavLst>
                                    </p:anim>
                                    <p:anim calcmode="lin" valueType="num">
                                      <p:cBhvr>
                                        <p:cTn id="48" dur="1000" fill="hold"/>
                                        <p:tgtEl>
                                          <p:spTgt spid="1027"/>
                                        </p:tgtEl>
                                        <p:attrNameLst>
                                          <p:attrName>ppt_h</p:attrName>
                                        </p:attrNameLst>
                                      </p:cBhvr>
                                      <p:tavLst>
                                        <p:tav tm="0">
                                          <p:val>
                                            <p:fltVal val="0"/>
                                          </p:val>
                                        </p:tav>
                                        <p:tav tm="100000">
                                          <p:val>
                                            <p:strVal val="#ppt_h"/>
                                          </p:val>
                                        </p:tav>
                                      </p:tavLst>
                                    </p:anim>
                                    <p:anim calcmode="lin" valueType="num">
                                      <p:cBhvr>
                                        <p:cTn id="49" dur="1000" fill="hold"/>
                                        <p:tgtEl>
                                          <p:spTgt spid="1027"/>
                                        </p:tgtEl>
                                        <p:attrNameLst>
                                          <p:attrName>style.rotation</p:attrName>
                                        </p:attrNameLst>
                                      </p:cBhvr>
                                      <p:tavLst>
                                        <p:tav tm="0">
                                          <p:val>
                                            <p:fltVal val="90"/>
                                          </p:val>
                                        </p:tav>
                                        <p:tav tm="100000">
                                          <p:val>
                                            <p:fltVal val="0"/>
                                          </p:val>
                                        </p:tav>
                                      </p:tavLst>
                                    </p:anim>
                                    <p:animEffect transition="in" filter="fade">
                                      <p:cBhvr>
                                        <p:cTn id="50" dur="1000"/>
                                        <p:tgtEl>
                                          <p:spTgt spid="1027"/>
                                        </p:tgtEl>
                                      </p:cBhvr>
                                    </p:animEffect>
                                  </p:childTnLst>
                                </p:cTn>
                              </p:par>
                              <p:par>
                                <p:cTn id="51" presetID="31" presetClass="entr" presetSubtype="0" fill="hold" nodeType="withEffect">
                                  <p:stCondLst>
                                    <p:cond delay="0"/>
                                  </p:stCondLst>
                                  <p:childTnLst>
                                    <p:set>
                                      <p:cBhvr>
                                        <p:cTn id="52" dur="1" fill="hold">
                                          <p:stCondLst>
                                            <p:cond delay="0"/>
                                          </p:stCondLst>
                                        </p:cTn>
                                        <p:tgtEl>
                                          <p:spTgt spid="1036"/>
                                        </p:tgtEl>
                                        <p:attrNameLst>
                                          <p:attrName>style.visibility</p:attrName>
                                        </p:attrNameLst>
                                      </p:cBhvr>
                                      <p:to>
                                        <p:strVal val="visible"/>
                                      </p:to>
                                    </p:set>
                                    <p:anim calcmode="lin" valueType="num">
                                      <p:cBhvr>
                                        <p:cTn id="53" dur="1000" fill="hold"/>
                                        <p:tgtEl>
                                          <p:spTgt spid="1036"/>
                                        </p:tgtEl>
                                        <p:attrNameLst>
                                          <p:attrName>ppt_w</p:attrName>
                                        </p:attrNameLst>
                                      </p:cBhvr>
                                      <p:tavLst>
                                        <p:tav tm="0">
                                          <p:val>
                                            <p:fltVal val="0"/>
                                          </p:val>
                                        </p:tav>
                                        <p:tav tm="100000">
                                          <p:val>
                                            <p:strVal val="#ppt_w"/>
                                          </p:val>
                                        </p:tav>
                                      </p:tavLst>
                                    </p:anim>
                                    <p:anim calcmode="lin" valueType="num">
                                      <p:cBhvr>
                                        <p:cTn id="54" dur="1000" fill="hold"/>
                                        <p:tgtEl>
                                          <p:spTgt spid="1036"/>
                                        </p:tgtEl>
                                        <p:attrNameLst>
                                          <p:attrName>ppt_h</p:attrName>
                                        </p:attrNameLst>
                                      </p:cBhvr>
                                      <p:tavLst>
                                        <p:tav tm="0">
                                          <p:val>
                                            <p:fltVal val="0"/>
                                          </p:val>
                                        </p:tav>
                                        <p:tav tm="100000">
                                          <p:val>
                                            <p:strVal val="#ppt_h"/>
                                          </p:val>
                                        </p:tav>
                                      </p:tavLst>
                                    </p:anim>
                                    <p:anim calcmode="lin" valueType="num">
                                      <p:cBhvr>
                                        <p:cTn id="55" dur="1000" fill="hold"/>
                                        <p:tgtEl>
                                          <p:spTgt spid="1036"/>
                                        </p:tgtEl>
                                        <p:attrNameLst>
                                          <p:attrName>style.rotation</p:attrName>
                                        </p:attrNameLst>
                                      </p:cBhvr>
                                      <p:tavLst>
                                        <p:tav tm="0">
                                          <p:val>
                                            <p:fltVal val="90"/>
                                          </p:val>
                                        </p:tav>
                                        <p:tav tm="100000">
                                          <p:val>
                                            <p:fltVal val="0"/>
                                          </p:val>
                                        </p:tav>
                                      </p:tavLst>
                                    </p:anim>
                                    <p:animEffect transition="in" filter="fade">
                                      <p:cBhvr>
                                        <p:cTn id="56" dur="1000"/>
                                        <p:tgtEl>
                                          <p:spTgt spid="1036"/>
                                        </p:tgtEl>
                                      </p:cBhvr>
                                    </p:animEffect>
                                  </p:childTnLst>
                                </p:cTn>
                              </p:par>
                              <p:par>
                                <p:cTn id="57" presetID="31" presetClass="entr" presetSubtype="0"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 calcmode="lin" valueType="num">
                                      <p:cBhvr>
                                        <p:cTn id="59" dur="1000" fill="hold"/>
                                        <p:tgtEl>
                                          <p:spTgt spid="1028"/>
                                        </p:tgtEl>
                                        <p:attrNameLst>
                                          <p:attrName>ppt_w</p:attrName>
                                        </p:attrNameLst>
                                      </p:cBhvr>
                                      <p:tavLst>
                                        <p:tav tm="0">
                                          <p:val>
                                            <p:fltVal val="0"/>
                                          </p:val>
                                        </p:tav>
                                        <p:tav tm="100000">
                                          <p:val>
                                            <p:strVal val="#ppt_w"/>
                                          </p:val>
                                        </p:tav>
                                      </p:tavLst>
                                    </p:anim>
                                    <p:anim calcmode="lin" valueType="num">
                                      <p:cBhvr>
                                        <p:cTn id="60" dur="1000" fill="hold"/>
                                        <p:tgtEl>
                                          <p:spTgt spid="1028"/>
                                        </p:tgtEl>
                                        <p:attrNameLst>
                                          <p:attrName>ppt_h</p:attrName>
                                        </p:attrNameLst>
                                      </p:cBhvr>
                                      <p:tavLst>
                                        <p:tav tm="0">
                                          <p:val>
                                            <p:fltVal val="0"/>
                                          </p:val>
                                        </p:tav>
                                        <p:tav tm="100000">
                                          <p:val>
                                            <p:strVal val="#ppt_h"/>
                                          </p:val>
                                        </p:tav>
                                      </p:tavLst>
                                    </p:anim>
                                    <p:anim calcmode="lin" valueType="num">
                                      <p:cBhvr>
                                        <p:cTn id="61" dur="1000" fill="hold"/>
                                        <p:tgtEl>
                                          <p:spTgt spid="1028"/>
                                        </p:tgtEl>
                                        <p:attrNameLst>
                                          <p:attrName>style.rotation</p:attrName>
                                        </p:attrNameLst>
                                      </p:cBhvr>
                                      <p:tavLst>
                                        <p:tav tm="0">
                                          <p:val>
                                            <p:fltVal val="90"/>
                                          </p:val>
                                        </p:tav>
                                        <p:tav tm="100000">
                                          <p:val>
                                            <p:fltVal val="0"/>
                                          </p:val>
                                        </p:tav>
                                      </p:tavLst>
                                    </p:anim>
                                    <p:animEffect transition="in" filter="fade">
                                      <p:cBhvr>
                                        <p:cTn id="62" dur="1000"/>
                                        <p:tgtEl>
                                          <p:spTgt spid="1028"/>
                                        </p:tgtEl>
                                      </p:cBhvr>
                                    </p:animEffect>
                                  </p:childTnLst>
                                </p:cTn>
                              </p:par>
                              <p:par>
                                <p:cTn id="63" presetID="31" presetClass="entr" presetSubtype="0" fill="hold" nodeType="withEffect">
                                  <p:stCondLst>
                                    <p:cond delay="0"/>
                                  </p:stCondLst>
                                  <p:childTnLst>
                                    <p:set>
                                      <p:cBhvr>
                                        <p:cTn id="64" dur="1" fill="hold">
                                          <p:stCondLst>
                                            <p:cond delay="0"/>
                                          </p:stCondLst>
                                        </p:cTn>
                                        <p:tgtEl>
                                          <p:spTgt spid="1030"/>
                                        </p:tgtEl>
                                        <p:attrNameLst>
                                          <p:attrName>style.visibility</p:attrName>
                                        </p:attrNameLst>
                                      </p:cBhvr>
                                      <p:to>
                                        <p:strVal val="visible"/>
                                      </p:to>
                                    </p:set>
                                    <p:anim calcmode="lin" valueType="num">
                                      <p:cBhvr>
                                        <p:cTn id="65" dur="1000" fill="hold"/>
                                        <p:tgtEl>
                                          <p:spTgt spid="1030"/>
                                        </p:tgtEl>
                                        <p:attrNameLst>
                                          <p:attrName>ppt_w</p:attrName>
                                        </p:attrNameLst>
                                      </p:cBhvr>
                                      <p:tavLst>
                                        <p:tav tm="0">
                                          <p:val>
                                            <p:fltVal val="0"/>
                                          </p:val>
                                        </p:tav>
                                        <p:tav tm="100000">
                                          <p:val>
                                            <p:strVal val="#ppt_w"/>
                                          </p:val>
                                        </p:tav>
                                      </p:tavLst>
                                    </p:anim>
                                    <p:anim calcmode="lin" valueType="num">
                                      <p:cBhvr>
                                        <p:cTn id="66" dur="1000" fill="hold"/>
                                        <p:tgtEl>
                                          <p:spTgt spid="1030"/>
                                        </p:tgtEl>
                                        <p:attrNameLst>
                                          <p:attrName>ppt_h</p:attrName>
                                        </p:attrNameLst>
                                      </p:cBhvr>
                                      <p:tavLst>
                                        <p:tav tm="0">
                                          <p:val>
                                            <p:fltVal val="0"/>
                                          </p:val>
                                        </p:tav>
                                        <p:tav tm="100000">
                                          <p:val>
                                            <p:strVal val="#ppt_h"/>
                                          </p:val>
                                        </p:tav>
                                      </p:tavLst>
                                    </p:anim>
                                    <p:anim calcmode="lin" valueType="num">
                                      <p:cBhvr>
                                        <p:cTn id="67" dur="1000" fill="hold"/>
                                        <p:tgtEl>
                                          <p:spTgt spid="1030"/>
                                        </p:tgtEl>
                                        <p:attrNameLst>
                                          <p:attrName>style.rotation</p:attrName>
                                        </p:attrNameLst>
                                      </p:cBhvr>
                                      <p:tavLst>
                                        <p:tav tm="0">
                                          <p:val>
                                            <p:fltVal val="90"/>
                                          </p:val>
                                        </p:tav>
                                        <p:tav tm="100000">
                                          <p:val>
                                            <p:fltVal val="0"/>
                                          </p:val>
                                        </p:tav>
                                      </p:tavLst>
                                    </p:anim>
                                    <p:animEffect transition="in" filter="fade">
                                      <p:cBhvr>
                                        <p:cTn id="68" dur="1000"/>
                                        <p:tgtEl>
                                          <p:spTgt spid="1030"/>
                                        </p:tgtEl>
                                      </p:cBhvr>
                                    </p:animEffect>
                                  </p:childTnLst>
                                </p:cTn>
                              </p:par>
                              <p:par>
                                <p:cTn id="69" presetID="31" presetClass="entr" presetSubtype="0" fill="hold" nodeType="withEffect">
                                  <p:stCondLst>
                                    <p:cond delay="0"/>
                                  </p:stCondLst>
                                  <p:childTnLst>
                                    <p:set>
                                      <p:cBhvr>
                                        <p:cTn id="70" dur="1" fill="hold">
                                          <p:stCondLst>
                                            <p:cond delay="0"/>
                                          </p:stCondLst>
                                        </p:cTn>
                                        <p:tgtEl>
                                          <p:spTgt spid="1038"/>
                                        </p:tgtEl>
                                        <p:attrNameLst>
                                          <p:attrName>style.visibility</p:attrName>
                                        </p:attrNameLst>
                                      </p:cBhvr>
                                      <p:to>
                                        <p:strVal val="visible"/>
                                      </p:to>
                                    </p:set>
                                    <p:anim calcmode="lin" valueType="num">
                                      <p:cBhvr>
                                        <p:cTn id="71" dur="1000" fill="hold"/>
                                        <p:tgtEl>
                                          <p:spTgt spid="1038"/>
                                        </p:tgtEl>
                                        <p:attrNameLst>
                                          <p:attrName>ppt_w</p:attrName>
                                        </p:attrNameLst>
                                      </p:cBhvr>
                                      <p:tavLst>
                                        <p:tav tm="0">
                                          <p:val>
                                            <p:fltVal val="0"/>
                                          </p:val>
                                        </p:tav>
                                        <p:tav tm="100000">
                                          <p:val>
                                            <p:strVal val="#ppt_w"/>
                                          </p:val>
                                        </p:tav>
                                      </p:tavLst>
                                    </p:anim>
                                    <p:anim calcmode="lin" valueType="num">
                                      <p:cBhvr>
                                        <p:cTn id="72" dur="1000" fill="hold"/>
                                        <p:tgtEl>
                                          <p:spTgt spid="1038"/>
                                        </p:tgtEl>
                                        <p:attrNameLst>
                                          <p:attrName>ppt_h</p:attrName>
                                        </p:attrNameLst>
                                      </p:cBhvr>
                                      <p:tavLst>
                                        <p:tav tm="0">
                                          <p:val>
                                            <p:fltVal val="0"/>
                                          </p:val>
                                        </p:tav>
                                        <p:tav tm="100000">
                                          <p:val>
                                            <p:strVal val="#ppt_h"/>
                                          </p:val>
                                        </p:tav>
                                      </p:tavLst>
                                    </p:anim>
                                    <p:anim calcmode="lin" valueType="num">
                                      <p:cBhvr>
                                        <p:cTn id="73" dur="1000" fill="hold"/>
                                        <p:tgtEl>
                                          <p:spTgt spid="1038"/>
                                        </p:tgtEl>
                                        <p:attrNameLst>
                                          <p:attrName>style.rotation</p:attrName>
                                        </p:attrNameLst>
                                      </p:cBhvr>
                                      <p:tavLst>
                                        <p:tav tm="0">
                                          <p:val>
                                            <p:fltVal val="90"/>
                                          </p:val>
                                        </p:tav>
                                        <p:tav tm="100000">
                                          <p:val>
                                            <p:fltVal val="0"/>
                                          </p:val>
                                        </p:tav>
                                      </p:tavLst>
                                    </p:anim>
                                    <p:animEffect transition="in" filter="fade">
                                      <p:cBhvr>
                                        <p:cTn id="74" dur="1000"/>
                                        <p:tgtEl>
                                          <p:spTgt spid="1038"/>
                                        </p:tgtEl>
                                      </p:cBhvr>
                                    </p:animEffect>
                                  </p:childTnLst>
                                </p:cTn>
                              </p:par>
                              <p:par>
                                <p:cTn id="75" presetID="31" presetClass="entr" presetSubtype="0" fill="hold" nodeType="with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 calcmode="lin" valueType="num">
                                      <p:cBhvr>
                                        <p:cTn id="79" dur="1000" fill="hold"/>
                                        <p:tgtEl>
                                          <p:spTgt spid="6"/>
                                        </p:tgtEl>
                                        <p:attrNameLst>
                                          <p:attrName>style.rotation</p:attrName>
                                        </p:attrNameLst>
                                      </p:cBhvr>
                                      <p:tavLst>
                                        <p:tav tm="0">
                                          <p:val>
                                            <p:fltVal val="90"/>
                                          </p:val>
                                        </p:tav>
                                        <p:tav tm="100000">
                                          <p:val>
                                            <p:fltVal val="0"/>
                                          </p:val>
                                        </p:tav>
                                      </p:tavLst>
                                    </p:anim>
                                    <p:animEffect transition="in" filter="fade">
                                      <p:cBhvr>
                                        <p:cTn id="80" dur="1000"/>
                                        <p:tgtEl>
                                          <p:spTgt spid="6"/>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1000" fill="hold"/>
                                        <p:tgtEl>
                                          <p:spTgt spid="3"/>
                                        </p:tgtEl>
                                        <p:attrNameLst>
                                          <p:attrName>ppt_w</p:attrName>
                                        </p:attrNameLst>
                                      </p:cBhvr>
                                      <p:tavLst>
                                        <p:tav tm="0">
                                          <p:val>
                                            <p:fltVal val="0"/>
                                          </p:val>
                                        </p:tav>
                                        <p:tav tm="100000">
                                          <p:val>
                                            <p:strVal val="#ppt_w"/>
                                          </p:val>
                                        </p:tav>
                                      </p:tavLst>
                                    </p:anim>
                                    <p:anim calcmode="lin" valueType="num">
                                      <p:cBhvr>
                                        <p:cTn id="84" dur="1000" fill="hold"/>
                                        <p:tgtEl>
                                          <p:spTgt spid="3"/>
                                        </p:tgtEl>
                                        <p:attrNameLst>
                                          <p:attrName>ppt_h</p:attrName>
                                        </p:attrNameLst>
                                      </p:cBhvr>
                                      <p:tavLst>
                                        <p:tav tm="0">
                                          <p:val>
                                            <p:fltVal val="0"/>
                                          </p:val>
                                        </p:tav>
                                        <p:tav tm="100000">
                                          <p:val>
                                            <p:strVal val="#ppt_h"/>
                                          </p:val>
                                        </p:tav>
                                      </p:tavLst>
                                    </p:anim>
                                    <p:anim calcmode="lin" valueType="num">
                                      <p:cBhvr>
                                        <p:cTn id="85" dur="1000" fill="hold"/>
                                        <p:tgtEl>
                                          <p:spTgt spid="3"/>
                                        </p:tgtEl>
                                        <p:attrNameLst>
                                          <p:attrName>style.rotation</p:attrName>
                                        </p:attrNameLst>
                                      </p:cBhvr>
                                      <p:tavLst>
                                        <p:tav tm="0">
                                          <p:val>
                                            <p:fltVal val="90"/>
                                          </p:val>
                                        </p:tav>
                                        <p:tav tm="100000">
                                          <p:val>
                                            <p:fltVal val="0"/>
                                          </p:val>
                                        </p:tav>
                                      </p:tavLst>
                                    </p:anim>
                                    <p:animEffect transition="in" filter="fade">
                                      <p:cBhvr>
                                        <p:cTn id="8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214711" y="116632"/>
            <a:ext cx="8229600" cy="1143000"/>
          </a:xfrm>
        </p:spPr>
        <p:txBody>
          <a:bodyPr/>
          <a:lstStyle/>
          <a:p>
            <a:r>
              <a:rPr lang="es-CL" sz="2000" b="1" dirty="0">
                <a:solidFill>
                  <a:prstClr val="black"/>
                </a:solidFill>
              </a:rPr>
              <a:t>UNIVERSIDAD DE TALCA</a:t>
            </a:r>
            <a:br>
              <a:rPr lang="es-CL" sz="2000" b="1" dirty="0">
                <a:solidFill>
                  <a:prstClr val="black"/>
                </a:solidFill>
              </a:rPr>
            </a:br>
            <a:r>
              <a:rPr lang="es-CL" sz="2000" b="1" dirty="0">
                <a:solidFill>
                  <a:srgbClr val="C00000"/>
                </a:solidFill>
              </a:rPr>
              <a:t>COMPROMISO CON EL DESARROLLO SUSTENTABLE</a:t>
            </a:r>
            <a:endParaRPr lang="es-CL" dirty="0"/>
          </a:p>
        </p:txBody>
      </p:sp>
      <p:sp>
        <p:nvSpPr>
          <p:cNvPr id="23" name="22 Proceso"/>
          <p:cNvSpPr/>
          <p:nvPr/>
        </p:nvSpPr>
        <p:spPr>
          <a:xfrm>
            <a:off x="3165709" y="2007721"/>
            <a:ext cx="2232248" cy="717957"/>
          </a:xfrm>
          <a:custGeom>
            <a:avLst/>
            <a:gdLst/>
            <a:ahLst/>
            <a:cxnLst/>
            <a:rect l="l" t="t" r="r" b="b"/>
            <a:pathLst>
              <a:path w="2232248" h="717957">
                <a:moveTo>
                  <a:pt x="0" y="0"/>
                </a:moveTo>
                <a:lnTo>
                  <a:pt x="2232248" y="0"/>
                </a:lnTo>
                <a:lnTo>
                  <a:pt x="2232248" y="504056"/>
                </a:lnTo>
                <a:lnTo>
                  <a:pt x="1330002" y="504056"/>
                </a:lnTo>
                <a:lnTo>
                  <a:pt x="1116124" y="717957"/>
                </a:lnTo>
                <a:lnTo>
                  <a:pt x="902247" y="504056"/>
                </a:lnTo>
                <a:lnTo>
                  <a:pt x="0" y="504056"/>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Picture 8" descr="http://rsu.utalca.cl/images/logos-11.png?crc=3833182012"/>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3737988" y="2063998"/>
            <a:ext cx="1031503" cy="391502"/>
          </a:xfrm>
          <a:prstGeom prst="rect">
            <a:avLst/>
          </a:prstGeom>
          <a:noFill/>
          <a:extLst>
            <a:ext uri="{909E8E84-426E-40DD-AFC4-6F175D3DCCD1}">
              <a14:hiddenFill xmlns:a14="http://schemas.microsoft.com/office/drawing/2010/main">
                <a:solidFill>
                  <a:srgbClr val="FFFFFF"/>
                </a:solidFill>
              </a14:hiddenFill>
            </a:ext>
          </a:extLst>
        </p:spPr>
      </p:pic>
      <p:sp>
        <p:nvSpPr>
          <p:cNvPr id="26" name="22 Proceso"/>
          <p:cNvSpPr/>
          <p:nvPr/>
        </p:nvSpPr>
        <p:spPr>
          <a:xfrm>
            <a:off x="5682989" y="2007720"/>
            <a:ext cx="2232248" cy="717957"/>
          </a:xfrm>
          <a:custGeom>
            <a:avLst/>
            <a:gdLst/>
            <a:ahLst/>
            <a:cxnLst/>
            <a:rect l="l" t="t" r="r" b="b"/>
            <a:pathLst>
              <a:path w="2232248" h="717957">
                <a:moveTo>
                  <a:pt x="0" y="0"/>
                </a:moveTo>
                <a:lnTo>
                  <a:pt x="2232248" y="0"/>
                </a:lnTo>
                <a:lnTo>
                  <a:pt x="2232248" y="504056"/>
                </a:lnTo>
                <a:lnTo>
                  <a:pt x="1330002" y="504056"/>
                </a:lnTo>
                <a:lnTo>
                  <a:pt x="1116124" y="717957"/>
                </a:lnTo>
                <a:lnTo>
                  <a:pt x="902247" y="504056"/>
                </a:lnTo>
                <a:lnTo>
                  <a:pt x="0" y="504056"/>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Picture 10" descr="http://rsu.utalca.cl/images/logos-16.png?crc=41410036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1187" y="1973658"/>
            <a:ext cx="515853" cy="572182"/>
          </a:xfrm>
          <a:prstGeom prst="rect">
            <a:avLst/>
          </a:prstGeom>
          <a:noFill/>
          <a:extLst>
            <a:ext uri="{909E8E84-426E-40DD-AFC4-6F175D3DCCD1}">
              <a14:hiddenFill xmlns:a14="http://schemas.microsoft.com/office/drawing/2010/main">
                <a:solidFill>
                  <a:srgbClr val="FFFFFF"/>
                </a:solidFill>
              </a14:hiddenFill>
            </a:ext>
          </a:extLst>
        </p:spPr>
      </p:pic>
      <p:sp>
        <p:nvSpPr>
          <p:cNvPr id="28" name="22 Proceso"/>
          <p:cNvSpPr/>
          <p:nvPr/>
        </p:nvSpPr>
        <p:spPr>
          <a:xfrm>
            <a:off x="8256240" y="2007719"/>
            <a:ext cx="2232248" cy="717957"/>
          </a:xfrm>
          <a:custGeom>
            <a:avLst/>
            <a:gdLst/>
            <a:ahLst/>
            <a:cxnLst/>
            <a:rect l="l" t="t" r="r" b="b"/>
            <a:pathLst>
              <a:path w="2232248" h="717957">
                <a:moveTo>
                  <a:pt x="0" y="0"/>
                </a:moveTo>
                <a:lnTo>
                  <a:pt x="2232248" y="0"/>
                </a:lnTo>
                <a:lnTo>
                  <a:pt x="2232248" y="504056"/>
                </a:lnTo>
                <a:lnTo>
                  <a:pt x="1330002" y="504056"/>
                </a:lnTo>
                <a:lnTo>
                  <a:pt x="1116124" y="717957"/>
                </a:lnTo>
                <a:lnTo>
                  <a:pt x="902247" y="504056"/>
                </a:lnTo>
                <a:lnTo>
                  <a:pt x="0" y="504056"/>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CuadroTexto 13"/>
          <p:cNvSpPr txBox="1"/>
          <p:nvPr/>
        </p:nvSpPr>
        <p:spPr>
          <a:xfrm>
            <a:off x="8328249" y="2024613"/>
            <a:ext cx="2078707" cy="523220"/>
          </a:xfrm>
          <a:prstGeom prst="rect">
            <a:avLst/>
          </a:prstGeom>
          <a:noFill/>
        </p:spPr>
        <p:txBody>
          <a:bodyPr wrap="square" rtlCol="0">
            <a:spAutoFit/>
          </a:bodyPr>
          <a:lstStyle/>
          <a:p>
            <a:pPr algn="ctr"/>
            <a:r>
              <a:rPr lang="es-CL" sz="1400" b="1" dirty="0">
                <a:solidFill>
                  <a:schemeClr val="bg1"/>
                </a:solidFill>
              </a:rPr>
              <a:t>Acuerdo de Producción Limpia</a:t>
            </a:r>
          </a:p>
        </p:txBody>
      </p:sp>
      <p:sp>
        <p:nvSpPr>
          <p:cNvPr id="36" name="35 Proceso"/>
          <p:cNvSpPr/>
          <p:nvPr/>
        </p:nvSpPr>
        <p:spPr>
          <a:xfrm>
            <a:off x="3165709" y="2584010"/>
            <a:ext cx="2232248" cy="3581294"/>
          </a:xfrm>
          <a:custGeom>
            <a:avLst/>
            <a:gdLst/>
            <a:ahLst/>
            <a:cxnLst/>
            <a:rect l="l" t="t" r="r" b="b"/>
            <a:pathLst>
              <a:path w="2232248" h="3581294">
                <a:moveTo>
                  <a:pt x="2232247" y="0"/>
                </a:moveTo>
                <a:lnTo>
                  <a:pt x="2232248" y="0"/>
                </a:lnTo>
                <a:lnTo>
                  <a:pt x="2232248" y="3581294"/>
                </a:lnTo>
                <a:lnTo>
                  <a:pt x="0" y="3581294"/>
                </a:lnTo>
                <a:lnTo>
                  <a:pt x="0" y="760"/>
                </a:lnTo>
                <a:lnTo>
                  <a:pt x="902246" y="760"/>
                </a:lnTo>
                <a:lnTo>
                  <a:pt x="1116123" y="214661"/>
                </a:lnTo>
                <a:lnTo>
                  <a:pt x="1330001" y="760"/>
                </a:lnTo>
                <a:lnTo>
                  <a:pt x="2232247" y="760"/>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CL" sz="1200" dirty="0" smtClean="0">
              <a:solidFill>
                <a:schemeClr val="tx1"/>
              </a:solidFill>
            </a:endParaRPr>
          </a:p>
          <a:p>
            <a:pPr lvl="0" algn="ctr"/>
            <a:endParaRPr lang="es-CL" sz="1200" dirty="0">
              <a:solidFill>
                <a:schemeClr val="tx1"/>
              </a:solidFill>
            </a:endParaRPr>
          </a:p>
          <a:p>
            <a:pPr lvl="0" algn="ctr"/>
            <a:r>
              <a:rPr lang="es-CL" sz="1400" dirty="0" smtClean="0">
                <a:solidFill>
                  <a:schemeClr val="tx1"/>
                </a:solidFill>
              </a:rPr>
              <a:t>El </a:t>
            </a:r>
            <a:r>
              <a:rPr lang="es-CL" sz="1400" dirty="0">
                <a:solidFill>
                  <a:schemeClr val="tx1"/>
                </a:solidFill>
              </a:rPr>
              <a:t>Jardín botánico de la Universidad de Talca es un espacio dedicado a la i</a:t>
            </a:r>
            <a:r>
              <a:rPr lang="es-CL" sz="1400" b="1" dirty="0">
                <a:solidFill>
                  <a:schemeClr val="tx1"/>
                </a:solidFill>
              </a:rPr>
              <a:t>nvestigación, conservación ex situ y educación ambiental</a:t>
            </a:r>
            <a:r>
              <a:rPr lang="es-CL" sz="1400" dirty="0">
                <a:solidFill>
                  <a:schemeClr val="tx1"/>
                </a:solidFill>
              </a:rPr>
              <a:t>. En sus 13 hectáreas de superficie se realizan numerosos esfuerzos dedicados a la conservación y protección de la flora y fauna amenazada de Chile central principalmente.</a:t>
            </a:r>
          </a:p>
          <a:p>
            <a:pPr lvl="0" algn="ctr"/>
            <a:r>
              <a:rPr lang="es-CL" sz="1200" dirty="0">
                <a:solidFill>
                  <a:schemeClr val="tx1"/>
                </a:solidFill>
              </a:rPr>
              <a:t> </a:t>
            </a:r>
          </a:p>
          <a:p>
            <a:pPr lvl="0" algn="ctr"/>
            <a:endParaRPr lang="es-CL" sz="1100" dirty="0">
              <a:solidFill>
                <a:schemeClr val="tx1"/>
              </a:solidFill>
            </a:endParaRPr>
          </a:p>
        </p:txBody>
      </p:sp>
      <p:sp>
        <p:nvSpPr>
          <p:cNvPr id="37" name="35 Proceso"/>
          <p:cNvSpPr/>
          <p:nvPr/>
        </p:nvSpPr>
        <p:spPr>
          <a:xfrm>
            <a:off x="5682988" y="2584010"/>
            <a:ext cx="2232248" cy="3581294"/>
          </a:xfrm>
          <a:custGeom>
            <a:avLst/>
            <a:gdLst/>
            <a:ahLst/>
            <a:cxnLst/>
            <a:rect l="l" t="t" r="r" b="b"/>
            <a:pathLst>
              <a:path w="2232248" h="3581294">
                <a:moveTo>
                  <a:pt x="2232247" y="0"/>
                </a:moveTo>
                <a:lnTo>
                  <a:pt x="2232248" y="0"/>
                </a:lnTo>
                <a:lnTo>
                  <a:pt x="2232248" y="3581294"/>
                </a:lnTo>
                <a:lnTo>
                  <a:pt x="0" y="3581294"/>
                </a:lnTo>
                <a:lnTo>
                  <a:pt x="0" y="760"/>
                </a:lnTo>
                <a:lnTo>
                  <a:pt x="902246" y="760"/>
                </a:lnTo>
                <a:lnTo>
                  <a:pt x="1116123" y="214661"/>
                </a:lnTo>
                <a:lnTo>
                  <a:pt x="1330001" y="760"/>
                </a:lnTo>
                <a:lnTo>
                  <a:pt x="2232247" y="760"/>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CL" sz="1400" dirty="0" smtClean="0">
              <a:solidFill>
                <a:prstClr val="black"/>
              </a:solidFill>
            </a:endParaRPr>
          </a:p>
          <a:p>
            <a:pPr lvl="0" algn="ctr"/>
            <a:r>
              <a:rPr lang="es-CL" sz="1400" dirty="0" smtClean="0">
                <a:solidFill>
                  <a:prstClr val="black"/>
                </a:solidFill>
              </a:rPr>
              <a:t>La universidad</a:t>
            </a:r>
            <a:r>
              <a:rPr lang="es-CL" sz="1400" dirty="0">
                <a:solidFill>
                  <a:prstClr val="black"/>
                </a:solidFill>
              </a:rPr>
              <a:t>, desde su Dirección de Responsabilidad Social Universitaria, en el año 2012 crea el programa </a:t>
            </a:r>
            <a:r>
              <a:rPr lang="es-CL" sz="1400" dirty="0" err="1">
                <a:solidFill>
                  <a:prstClr val="black"/>
                </a:solidFill>
              </a:rPr>
              <a:t>UTalca</a:t>
            </a:r>
            <a:r>
              <a:rPr lang="es-CL" sz="1400" dirty="0">
                <a:solidFill>
                  <a:prstClr val="black"/>
                </a:solidFill>
              </a:rPr>
              <a:t> Sustentable, cuyo objetivo es </a:t>
            </a:r>
            <a:r>
              <a:rPr lang="es-CL" sz="1400" b="1" dirty="0">
                <a:solidFill>
                  <a:prstClr val="black"/>
                </a:solidFill>
              </a:rPr>
              <a:t>desarrollar los aspectos de la sustentabilidad </a:t>
            </a:r>
            <a:r>
              <a:rPr lang="es-CL" sz="1400" dirty="0">
                <a:solidFill>
                  <a:prstClr val="black"/>
                </a:solidFill>
              </a:rPr>
              <a:t>(económicos, sociales y ambientales) a través de la ejecución de líneas de trabajo tanto al interior de la casa de estudios con el apoyo de todas y cada una de las unidades académicas y administrativas, como de la comunidad externa. </a:t>
            </a:r>
          </a:p>
          <a:p>
            <a:pPr lvl="0" algn="ctr"/>
            <a:r>
              <a:rPr lang="es-CL" sz="1400" dirty="0">
                <a:solidFill>
                  <a:prstClr val="black"/>
                </a:solidFill>
              </a:rPr>
              <a:t> </a:t>
            </a:r>
          </a:p>
        </p:txBody>
      </p:sp>
      <p:sp>
        <p:nvSpPr>
          <p:cNvPr id="38" name="35 Proceso"/>
          <p:cNvSpPr/>
          <p:nvPr/>
        </p:nvSpPr>
        <p:spPr>
          <a:xfrm>
            <a:off x="8256240" y="2584010"/>
            <a:ext cx="2232248" cy="3581294"/>
          </a:xfrm>
          <a:custGeom>
            <a:avLst/>
            <a:gdLst/>
            <a:ahLst/>
            <a:cxnLst/>
            <a:rect l="l" t="t" r="r" b="b"/>
            <a:pathLst>
              <a:path w="2232248" h="3581294">
                <a:moveTo>
                  <a:pt x="2232247" y="0"/>
                </a:moveTo>
                <a:lnTo>
                  <a:pt x="2232248" y="0"/>
                </a:lnTo>
                <a:lnTo>
                  <a:pt x="2232248" y="3581294"/>
                </a:lnTo>
                <a:lnTo>
                  <a:pt x="0" y="3581294"/>
                </a:lnTo>
                <a:lnTo>
                  <a:pt x="0" y="760"/>
                </a:lnTo>
                <a:lnTo>
                  <a:pt x="902246" y="760"/>
                </a:lnTo>
                <a:lnTo>
                  <a:pt x="1116123" y="214661"/>
                </a:lnTo>
                <a:lnTo>
                  <a:pt x="1330001" y="760"/>
                </a:lnTo>
                <a:lnTo>
                  <a:pt x="2232247" y="760"/>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L" sz="1400" dirty="0">
                <a:solidFill>
                  <a:prstClr val="black"/>
                </a:solidFill>
              </a:rPr>
              <a:t>El </a:t>
            </a:r>
            <a:r>
              <a:rPr lang="es-CL" sz="1400" b="1" dirty="0">
                <a:solidFill>
                  <a:prstClr val="black"/>
                </a:solidFill>
              </a:rPr>
              <a:t>Acuerdo de Producción Limpia Campus Sustentables </a:t>
            </a:r>
            <a:r>
              <a:rPr lang="es-CL" sz="1400" dirty="0">
                <a:solidFill>
                  <a:prstClr val="black"/>
                </a:solidFill>
              </a:rPr>
              <a:t>tuvo</a:t>
            </a:r>
          </a:p>
          <a:p>
            <a:pPr lvl="0" algn="ctr"/>
            <a:r>
              <a:rPr lang="es-CL" sz="1400" dirty="0">
                <a:solidFill>
                  <a:prstClr val="black"/>
                </a:solidFill>
              </a:rPr>
              <a:t>como objetivo implementar una estrategia integral de producción</a:t>
            </a:r>
          </a:p>
          <a:p>
            <a:pPr lvl="0" algn="ctr"/>
            <a:r>
              <a:rPr lang="es-CL" sz="1400" dirty="0">
                <a:solidFill>
                  <a:prstClr val="black"/>
                </a:solidFill>
              </a:rPr>
              <a:t>limpia </a:t>
            </a:r>
            <a:r>
              <a:rPr lang="es-CL" sz="1400" dirty="0" smtClean="0">
                <a:solidFill>
                  <a:prstClr val="black"/>
                </a:solidFill>
              </a:rPr>
              <a:t>mediante </a:t>
            </a:r>
            <a:r>
              <a:rPr lang="es-CL" sz="1400" dirty="0">
                <a:solidFill>
                  <a:prstClr val="black"/>
                </a:solidFill>
              </a:rPr>
              <a:t>la incorporación de materias de sustentabilidad, incorporando una visión sistémica y sustentable de su actividad educativa. </a:t>
            </a:r>
            <a:r>
              <a:rPr lang="es-CL" sz="1400" dirty="0" smtClean="0">
                <a:solidFill>
                  <a:prstClr val="black"/>
                </a:solidFill>
              </a:rPr>
              <a:t>Ya tenemos dos campus certificados ambientalmente. </a:t>
            </a:r>
            <a:endParaRPr lang="es-CL" sz="1400" dirty="0">
              <a:solidFill>
                <a:prstClr val="black"/>
              </a:solidFill>
            </a:endParaRPr>
          </a:p>
          <a:p>
            <a:pPr lvl="0" algn="ctr"/>
            <a:endParaRPr lang="es-CL" sz="1200" dirty="0">
              <a:solidFill>
                <a:prstClr val="black"/>
              </a:solidFill>
            </a:endParaRPr>
          </a:p>
        </p:txBody>
      </p:sp>
      <p:grpSp>
        <p:nvGrpSpPr>
          <p:cNvPr id="39" name="38 Grupo"/>
          <p:cNvGrpSpPr/>
          <p:nvPr/>
        </p:nvGrpSpPr>
        <p:grpSpPr>
          <a:xfrm>
            <a:off x="1631504" y="373756"/>
            <a:ext cx="1872208" cy="1664879"/>
            <a:chOff x="2711413" y="1924363"/>
            <a:chExt cx="3269873" cy="3269873"/>
          </a:xfrm>
        </p:grpSpPr>
        <p:pic>
          <p:nvPicPr>
            <p:cNvPr id="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413" y="1924363"/>
              <a:ext cx="3269873" cy="326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40 Rectángulo"/>
            <p:cNvSpPr/>
            <p:nvPr/>
          </p:nvSpPr>
          <p:spPr>
            <a:xfrm>
              <a:off x="2906311" y="4566078"/>
              <a:ext cx="1404156" cy="316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dirty="0"/>
                <a:t>Social</a:t>
              </a:r>
            </a:p>
          </p:txBody>
        </p:sp>
        <p:sp>
          <p:nvSpPr>
            <p:cNvPr id="42" name="41 Rectángulo"/>
            <p:cNvSpPr/>
            <p:nvPr/>
          </p:nvSpPr>
          <p:spPr>
            <a:xfrm rot="3437037">
              <a:off x="4766789" y="4006637"/>
              <a:ext cx="1404156" cy="328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000" dirty="0"/>
                <a:t>Económico</a:t>
              </a:r>
            </a:p>
          </p:txBody>
        </p:sp>
        <p:sp>
          <p:nvSpPr>
            <p:cNvPr id="43" name="42 Rectángulo"/>
            <p:cNvSpPr/>
            <p:nvPr/>
          </p:nvSpPr>
          <p:spPr>
            <a:xfrm rot="17932612">
              <a:off x="3303940" y="2716370"/>
              <a:ext cx="1368152" cy="250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050" dirty="0"/>
                <a:t>Ecológico</a:t>
              </a:r>
            </a:p>
          </p:txBody>
        </p:sp>
        <p:pic>
          <p:nvPicPr>
            <p:cNvPr id="4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7840" y="4509120"/>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0701" y="4539709"/>
              <a:ext cx="329451" cy="32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4859" y="2151931"/>
              <a:ext cx="311213" cy="3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46 Elipse"/>
          <p:cNvSpPr/>
          <p:nvPr/>
        </p:nvSpPr>
        <p:spPr>
          <a:xfrm>
            <a:off x="1985000" y="385000"/>
            <a:ext cx="1008000" cy="1008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230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8" grpId="0" animBg="1"/>
      <p:bldP spid="29" grpId="0"/>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214711" y="116632"/>
            <a:ext cx="8229600" cy="1143000"/>
          </a:xfrm>
        </p:spPr>
        <p:txBody>
          <a:bodyPr/>
          <a:lstStyle/>
          <a:p>
            <a:r>
              <a:rPr lang="es-CL" sz="2000" b="1" dirty="0">
                <a:solidFill>
                  <a:prstClr val="black"/>
                </a:solidFill>
              </a:rPr>
              <a:t>UNIVERSIDAD DE TALCA</a:t>
            </a:r>
            <a:br>
              <a:rPr lang="es-CL" sz="2000" b="1" dirty="0">
                <a:solidFill>
                  <a:prstClr val="black"/>
                </a:solidFill>
              </a:rPr>
            </a:br>
            <a:r>
              <a:rPr lang="es-CL" sz="2000" b="1" dirty="0">
                <a:solidFill>
                  <a:srgbClr val="C00000"/>
                </a:solidFill>
              </a:rPr>
              <a:t>COMPROMISO CON EL DESARROLLO SUSTENTABLE</a:t>
            </a:r>
            <a:endParaRPr lang="es-CL" dirty="0"/>
          </a:p>
        </p:txBody>
      </p:sp>
      <p:sp>
        <p:nvSpPr>
          <p:cNvPr id="17" name="22 Proceso"/>
          <p:cNvSpPr/>
          <p:nvPr/>
        </p:nvSpPr>
        <p:spPr>
          <a:xfrm>
            <a:off x="4514824" y="1590855"/>
            <a:ext cx="2232248" cy="717957"/>
          </a:xfrm>
          <a:custGeom>
            <a:avLst/>
            <a:gdLst/>
            <a:ahLst/>
            <a:cxnLst/>
            <a:rect l="l" t="t" r="r" b="b"/>
            <a:pathLst>
              <a:path w="2232248" h="717957">
                <a:moveTo>
                  <a:pt x="0" y="0"/>
                </a:moveTo>
                <a:lnTo>
                  <a:pt x="2232248" y="0"/>
                </a:lnTo>
                <a:lnTo>
                  <a:pt x="2232248" y="504056"/>
                </a:lnTo>
                <a:lnTo>
                  <a:pt x="1330002" y="504056"/>
                </a:lnTo>
                <a:lnTo>
                  <a:pt x="1116124" y="717957"/>
                </a:lnTo>
                <a:lnTo>
                  <a:pt x="902247" y="504056"/>
                </a:lnTo>
                <a:lnTo>
                  <a:pt x="0" y="504056"/>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L" sz="1400" b="1" dirty="0"/>
              <a:t>Reporte de Sustentabilidad</a:t>
            </a:r>
          </a:p>
        </p:txBody>
      </p:sp>
      <p:sp>
        <p:nvSpPr>
          <p:cNvPr id="19" name="22 Proceso"/>
          <p:cNvSpPr/>
          <p:nvPr/>
        </p:nvSpPr>
        <p:spPr>
          <a:xfrm>
            <a:off x="7032104" y="1590854"/>
            <a:ext cx="2232248" cy="717957"/>
          </a:xfrm>
          <a:custGeom>
            <a:avLst/>
            <a:gdLst/>
            <a:ahLst/>
            <a:cxnLst/>
            <a:rect l="l" t="t" r="r" b="b"/>
            <a:pathLst>
              <a:path w="2232248" h="717957">
                <a:moveTo>
                  <a:pt x="0" y="0"/>
                </a:moveTo>
                <a:lnTo>
                  <a:pt x="2232248" y="0"/>
                </a:lnTo>
                <a:lnTo>
                  <a:pt x="2232248" y="504056"/>
                </a:lnTo>
                <a:lnTo>
                  <a:pt x="1330002" y="504056"/>
                </a:lnTo>
                <a:lnTo>
                  <a:pt x="1116124" y="717957"/>
                </a:lnTo>
                <a:lnTo>
                  <a:pt x="902247" y="504056"/>
                </a:lnTo>
                <a:lnTo>
                  <a:pt x="0" y="504056"/>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35 Proceso"/>
          <p:cNvSpPr/>
          <p:nvPr/>
        </p:nvSpPr>
        <p:spPr>
          <a:xfrm>
            <a:off x="4514824" y="2167144"/>
            <a:ext cx="2232248" cy="3581294"/>
          </a:xfrm>
          <a:custGeom>
            <a:avLst/>
            <a:gdLst/>
            <a:ahLst/>
            <a:cxnLst/>
            <a:rect l="l" t="t" r="r" b="b"/>
            <a:pathLst>
              <a:path w="2232248" h="3581294">
                <a:moveTo>
                  <a:pt x="2232247" y="0"/>
                </a:moveTo>
                <a:lnTo>
                  <a:pt x="2232248" y="0"/>
                </a:lnTo>
                <a:lnTo>
                  <a:pt x="2232248" y="3581294"/>
                </a:lnTo>
                <a:lnTo>
                  <a:pt x="0" y="3581294"/>
                </a:lnTo>
                <a:lnTo>
                  <a:pt x="0" y="760"/>
                </a:lnTo>
                <a:lnTo>
                  <a:pt x="902246" y="760"/>
                </a:lnTo>
                <a:lnTo>
                  <a:pt x="1116123" y="214661"/>
                </a:lnTo>
                <a:lnTo>
                  <a:pt x="1330001" y="760"/>
                </a:lnTo>
                <a:lnTo>
                  <a:pt x="2232247" y="760"/>
                </a:ln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sz="1500" dirty="0">
                <a:solidFill>
                  <a:prstClr val="black"/>
                </a:solidFill>
                <a:latin typeface="Calibri"/>
              </a:rPr>
              <a:t>El </a:t>
            </a:r>
            <a:r>
              <a:rPr lang="es-AR" sz="1500" b="1" dirty="0">
                <a:solidFill>
                  <a:prstClr val="black"/>
                </a:solidFill>
                <a:latin typeface="Calibri"/>
              </a:rPr>
              <a:t>Reporte de Sustentabilidad </a:t>
            </a:r>
            <a:r>
              <a:rPr lang="es-AR" sz="1500" dirty="0">
                <a:solidFill>
                  <a:prstClr val="black"/>
                </a:solidFill>
                <a:latin typeface="Calibri"/>
              </a:rPr>
              <a:t>manifiesta nuestra voluntad de dar a conocer, de manera transparente, nuestro quehacer en los ámbitos económico, social y ambiental. Actualmente la Universidad se encuentra elaborando su quinto reporte correspondiente al año 2016.</a:t>
            </a:r>
            <a:endParaRPr lang="es-CL" sz="1500" dirty="0">
              <a:solidFill>
                <a:prstClr val="black"/>
              </a:solidFill>
              <a:latin typeface="Calibri"/>
            </a:endParaRPr>
          </a:p>
        </p:txBody>
      </p:sp>
      <p:sp>
        <p:nvSpPr>
          <p:cNvPr id="32" name="35 Proceso"/>
          <p:cNvSpPr/>
          <p:nvPr/>
        </p:nvSpPr>
        <p:spPr>
          <a:xfrm>
            <a:off x="7032103" y="2167144"/>
            <a:ext cx="2232248" cy="3581294"/>
          </a:xfrm>
          <a:custGeom>
            <a:avLst/>
            <a:gdLst/>
            <a:ahLst/>
            <a:cxnLst/>
            <a:rect l="l" t="t" r="r" b="b"/>
            <a:pathLst>
              <a:path w="2232248" h="3581294">
                <a:moveTo>
                  <a:pt x="2232247" y="0"/>
                </a:moveTo>
                <a:lnTo>
                  <a:pt x="2232248" y="0"/>
                </a:lnTo>
                <a:lnTo>
                  <a:pt x="2232248" y="3581294"/>
                </a:lnTo>
                <a:lnTo>
                  <a:pt x="0" y="3581294"/>
                </a:lnTo>
                <a:lnTo>
                  <a:pt x="0" y="760"/>
                </a:lnTo>
                <a:lnTo>
                  <a:pt x="902246" y="760"/>
                </a:lnTo>
                <a:lnTo>
                  <a:pt x="1116123" y="214661"/>
                </a:lnTo>
                <a:lnTo>
                  <a:pt x="1330001" y="760"/>
                </a:lnTo>
                <a:lnTo>
                  <a:pt x="2232247" y="760"/>
                </a:ln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CL" sz="1500" dirty="0">
                <a:solidFill>
                  <a:prstClr val="black"/>
                </a:solidFill>
                <a:latin typeface="Calibri"/>
              </a:rPr>
              <a:t>Clasificación A+ para la Universidad </a:t>
            </a:r>
            <a:r>
              <a:rPr lang="es-CL" sz="1500" dirty="0" smtClean="0">
                <a:solidFill>
                  <a:prstClr val="black"/>
                </a:solidFill>
                <a:latin typeface="Calibri"/>
              </a:rPr>
              <a:t>por firma </a:t>
            </a:r>
            <a:r>
              <a:rPr lang="es-CL" sz="1500" dirty="0">
                <a:solidFill>
                  <a:prstClr val="black"/>
                </a:solidFill>
                <a:latin typeface="Calibri"/>
              </a:rPr>
              <a:t>clasificadora de riesgos </a:t>
            </a:r>
            <a:r>
              <a:rPr lang="es-CL" sz="1500" dirty="0" err="1">
                <a:solidFill>
                  <a:prstClr val="black"/>
                </a:solidFill>
                <a:latin typeface="Calibri"/>
              </a:rPr>
              <a:t>Humphreys</a:t>
            </a:r>
            <a:r>
              <a:rPr lang="es-CL" sz="1500" dirty="0">
                <a:solidFill>
                  <a:prstClr val="black"/>
                </a:solidFill>
                <a:latin typeface="Calibri"/>
              </a:rPr>
              <a:t> </a:t>
            </a:r>
          </a:p>
          <a:p>
            <a:pPr marL="171450" indent="-171450" algn="just">
              <a:buFont typeface="Arial" panose="020B0604020202020204" pitchFamily="34" charset="0"/>
              <a:buChar char="•"/>
            </a:pPr>
            <a:r>
              <a:rPr lang="es-CL" sz="1500" b="1" dirty="0">
                <a:solidFill>
                  <a:prstClr val="black"/>
                </a:solidFill>
                <a:latin typeface="Calibri"/>
              </a:rPr>
              <a:t>“A+” implica “buena capacidad de pago, </a:t>
            </a:r>
            <a:r>
              <a:rPr lang="es-CL" sz="1500" dirty="0">
                <a:solidFill>
                  <a:prstClr val="black"/>
                </a:solidFill>
                <a:latin typeface="Calibri"/>
              </a:rPr>
              <a:t>aunque es susceptible de leves deterioros ante posibles cambios en la industria o economía”. </a:t>
            </a:r>
          </a:p>
          <a:p>
            <a:pPr marL="171450" indent="-171450" algn="just">
              <a:buFont typeface="Arial" panose="020B0604020202020204" pitchFamily="34" charset="0"/>
              <a:buChar char="•"/>
            </a:pPr>
            <a:r>
              <a:rPr lang="es-CL" sz="1500" dirty="0">
                <a:solidFill>
                  <a:prstClr val="black"/>
                </a:solidFill>
                <a:latin typeface="Calibri"/>
              </a:rPr>
              <a:t>El signo “+” identifica a las instituciones con menos riesgo relativo en su categoría.</a:t>
            </a:r>
          </a:p>
        </p:txBody>
      </p:sp>
      <p:grpSp>
        <p:nvGrpSpPr>
          <p:cNvPr id="34" name="33 Grupo"/>
          <p:cNvGrpSpPr/>
          <p:nvPr/>
        </p:nvGrpSpPr>
        <p:grpSpPr>
          <a:xfrm>
            <a:off x="7601770" y="1628800"/>
            <a:ext cx="995473" cy="462514"/>
            <a:chOff x="7685762" y="5189230"/>
            <a:chExt cx="1092915" cy="579424"/>
          </a:xfrm>
        </p:grpSpPr>
        <p:pic>
          <p:nvPicPr>
            <p:cNvPr id="3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5762" y="5232228"/>
              <a:ext cx="536426" cy="53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35 Proceso"/>
            <p:cNvSpPr/>
            <p:nvPr/>
          </p:nvSpPr>
          <p:spPr>
            <a:xfrm>
              <a:off x="8142186" y="5189230"/>
              <a:ext cx="636491" cy="369741"/>
            </a:xfrm>
            <a:prstGeom prst="flowChart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000" b="1" dirty="0">
                  <a:solidFill>
                    <a:schemeClr val="tx1"/>
                  </a:solidFill>
                </a:rPr>
                <a:t>A+ </a:t>
              </a:r>
              <a:r>
                <a:rPr lang="es-CL" sz="1000" b="1" dirty="0" err="1">
                  <a:solidFill>
                    <a:schemeClr val="tx1"/>
                  </a:solidFill>
                </a:rPr>
                <a:t>UTalca</a:t>
              </a:r>
              <a:endParaRPr lang="es-CL" sz="1000" b="1" dirty="0">
                <a:solidFill>
                  <a:schemeClr val="tx1"/>
                </a:solidFill>
              </a:endParaRPr>
            </a:p>
          </p:txBody>
        </p:sp>
      </p:grpSp>
      <p:grpSp>
        <p:nvGrpSpPr>
          <p:cNvPr id="37" name="36 Grupo"/>
          <p:cNvGrpSpPr/>
          <p:nvPr/>
        </p:nvGrpSpPr>
        <p:grpSpPr>
          <a:xfrm>
            <a:off x="1631504" y="373756"/>
            <a:ext cx="1872208" cy="1664879"/>
            <a:chOff x="2711413" y="1924363"/>
            <a:chExt cx="3269873" cy="3269873"/>
          </a:xfrm>
        </p:grpSpPr>
        <p:pic>
          <p:nvPicPr>
            <p:cNvPr id="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413" y="1924363"/>
              <a:ext cx="3269873" cy="326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38 Rectángulo"/>
            <p:cNvSpPr/>
            <p:nvPr/>
          </p:nvSpPr>
          <p:spPr>
            <a:xfrm>
              <a:off x="2906311" y="4566078"/>
              <a:ext cx="1404156" cy="316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dirty="0"/>
                <a:t>Social</a:t>
              </a:r>
            </a:p>
          </p:txBody>
        </p:sp>
        <p:sp>
          <p:nvSpPr>
            <p:cNvPr id="40" name="39 Rectángulo"/>
            <p:cNvSpPr/>
            <p:nvPr/>
          </p:nvSpPr>
          <p:spPr>
            <a:xfrm rot="3437037">
              <a:off x="4766789" y="4006637"/>
              <a:ext cx="1404156" cy="328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000" dirty="0"/>
                <a:t>Económico</a:t>
              </a:r>
            </a:p>
          </p:txBody>
        </p:sp>
        <p:sp>
          <p:nvSpPr>
            <p:cNvPr id="41" name="40 Rectángulo"/>
            <p:cNvSpPr/>
            <p:nvPr/>
          </p:nvSpPr>
          <p:spPr>
            <a:xfrm rot="17932612">
              <a:off x="3303940" y="2716370"/>
              <a:ext cx="1368152" cy="250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050" dirty="0"/>
                <a:t>Ecológico</a:t>
              </a:r>
            </a:p>
          </p:txBody>
        </p:sp>
        <p:pic>
          <p:nvPicPr>
            <p:cNvPr id="4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840" y="4509120"/>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0701" y="4539709"/>
              <a:ext cx="329451" cy="32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4859" y="2151931"/>
              <a:ext cx="311213" cy="3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5" name="44 Elipse"/>
          <p:cNvSpPr/>
          <p:nvPr/>
        </p:nvSpPr>
        <p:spPr>
          <a:xfrm>
            <a:off x="2567608" y="1086854"/>
            <a:ext cx="1008000" cy="1008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4079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31" grpId="0" animBg="1"/>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214711" y="116632"/>
            <a:ext cx="8229600" cy="1143000"/>
          </a:xfrm>
        </p:spPr>
        <p:txBody>
          <a:bodyPr/>
          <a:lstStyle/>
          <a:p>
            <a:r>
              <a:rPr lang="es-CL" sz="2000" b="1" dirty="0">
                <a:solidFill>
                  <a:prstClr val="black"/>
                </a:solidFill>
              </a:rPr>
              <a:t>UNIVERSIDAD DE TALCA</a:t>
            </a:r>
            <a:br>
              <a:rPr lang="es-CL" sz="2000" b="1" dirty="0">
                <a:solidFill>
                  <a:prstClr val="black"/>
                </a:solidFill>
              </a:rPr>
            </a:br>
            <a:r>
              <a:rPr lang="es-CL" sz="2000" b="1" dirty="0">
                <a:solidFill>
                  <a:srgbClr val="C00000"/>
                </a:solidFill>
              </a:rPr>
              <a:t>COMPROMISO CON EL DESARROLLO SUSTENTABLE</a:t>
            </a:r>
            <a:endParaRPr lang="es-CL" dirty="0"/>
          </a:p>
        </p:txBody>
      </p:sp>
      <p:sp>
        <p:nvSpPr>
          <p:cNvPr id="23" name="22 Proceso"/>
          <p:cNvSpPr/>
          <p:nvPr/>
        </p:nvSpPr>
        <p:spPr>
          <a:xfrm>
            <a:off x="3165709" y="2007721"/>
            <a:ext cx="2232248" cy="717957"/>
          </a:xfrm>
          <a:custGeom>
            <a:avLst/>
            <a:gdLst/>
            <a:ahLst/>
            <a:cxnLst/>
            <a:rect l="l" t="t" r="r" b="b"/>
            <a:pathLst>
              <a:path w="2232248" h="717957">
                <a:moveTo>
                  <a:pt x="0" y="0"/>
                </a:moveTo>
                <a:lnTo>
                  <a:pt x="2232248" y="0"/>
                </a:lnTo>
                <a:lnTo>
                  <a:pt x="2232248" y="504056"/>
                </a:lnTo>
                <a:lnTo>
                  <a:pt x="1330002" y="504056"/>
                </a:lnTo>
                <a:lnTo>
                  <a:pt x="1116124" y="717957"/>
                </a:lnTo>
                <a:lnTo>
                  <a:pt x="902247" y="504056"/>
                </a:lnTo>
                <a:lnTo>
                  <a:pt x="0" y="504056"/>
                </a:lnTo>
                <a:close/>
              </a:path>
            </a:pathLst>
          </a:cu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L" sz="1400" b="1" dirty="0"/>
              <a:t>Programa Vincularse</a:t>
            </a:r>
          </a:p>
        </p:txBody>
      </p:sp>
      <p:sp>
        <p:nvSpPr>
          <p:cNvPr id="26" name="22 Proceso"/>
          <p:cNvSpPr/>
          <p:nvPr/>
        </p:nvSpPr>
        <p:spPr>
          <a:xfrm>
            <a:off x="5682989" y="2007720"/>
            <a:ext cx="2232248" cy="717957"/>
          </a:xfrm>
          <a:custGeom>
            <a:avLst/>
            <a:gdLst/>
            <a:ahLst/>
            <a:cxnLst/>
            <a:rect l="l" t="t" r="r" b="b"/>
            <a:pathLst>
              <a:path w="2232248" h="717957">
                <a:moveTo>
                  <a:pt x="0" y="0"/>
                </a:moveTo>
                <a:lnTo>
                  <a:pt x="2232248" y="0"/>
                </a:lnTo>
                <a:lnTo>
                  <a:pt x="2232248" y="504056"/>
                </a:lnTo>
                <a:lnTo>
                  <a:pt x="1330002" y="504056"/>
                </a:lnTo>
                <a:lnTo>
                  <a:pt x="1116124" y="717957"/>
                </a:lnTo>
                <a:lnTo>
                  <a:pt x="902247" y="504056"/>
                </a:lnTo>
                <a:lnTo>
                  <a:pt x="0" y="504056"/>
                </a:lnTo>
                <a:close/>
              </a:path>
            </a:pathLst>
          </a:cu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L" sz="1400" b="1" dirty="0"/>
              <a:t>Programa Jóvenes Profesionales</a:t>
            </a:r>
          </a:p>
        </p:txBody>
      </p:sp>
      <p:sp>
        <p:nvSpPr>
          <p:cNvPr id="28" name="22 Proceso"/>
          <p:cNvSpPr/>
          <p:nvPr/>
        </p:nvSpPr>
        <p:spPr>
          <a:xfrm>
            <a:off x="8256240" y="2007719"/>
            <a:ext cx="2232248" cy="717957"/>
          </a:xfrm>
          <a:custGeom>
            <a:avLst/>
            <a:gdLst/>
            <a:ahLst/>
            <a:cxnLst/>
            <a:rect l="l" t="t" r="r" b="b"/>
            <a:pathLst>
              <a:path w="2232248" h="717957">
                <a:moveTo>
                  <a:pt x="0" y="0"/>
                </a:moveTo>
                <a:lnTo>
                  <a:pt x="2232248" y="0"/>
                </a:lnTo>
                <a:lnTo>
                  <a:pt x="2232248" y="504056"/>
                </a:lnTo>
                <a:lnTo>
                  <a:pt x="1330002" y="504056"/>
                </a:lnTo>
                <a:lnTo>
                  <a:pt x="1116124" y="717957"/>
                </a:lnTo>
                <a:lnTo>
                  <a:pt x="902247" y="504056"/>
                </a:lnTo>
                <a:lnTo>
                  <a:pt x="0" y="504056"/>
                </a:lnTo>
                <a:close/>
              </a:path>
            </a:pathLst>
          </a:cu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44500">
              <a:lnSpc>
                <a:spcPct val="90000"/>
              </a:lnSpc>
              <a:spcBef>
                <a:spcPct val="0"/>
              </a:spcBef>
              <a:spcAft>
                <a:spcPct val="35000"/>
              </a:spcAft>
            </a:pPr>
            <a:r>
              <a:rPr lang="es-CL" sz="1400" b="1" dirty="0">
                <a:solidFill>
                  <a:schemeClr val="bg1"/>
                </a:solidFill>
              </a:rPr>
              <a:t>Innovación Social</a:t>
            </a:r>
            <a:br>
              <a:rPr lang="es-CL" sz="1400" b="1" dirty="0">
                <a:solidFill>
                  <a:schemeClr val="bg1"/>
                </a:solidFill>
              </a:rPr>
            </a:br>
            <a:r>
              <a:rPr lang="es-CL" sz="1400" b="1" dirty="0">
                <a:solidFill>
                  <a:schemeClr val="bg1"/>
                </a:solidFill>
              </a:rPr>
              <a:t>(</a:t>
            </a:r>
            <a:r>
              <a:rPr lang="es-CL" sz="1400" b="1" dirty="0" err="1">
                <a:solidFill>
                  <a:schemeClr val="bg1"/>
                </a:solidFill>
              </a:rPr>
              <a:t>Hub</a:t>
            </a:r>
            <a:r>
              <a:rPr lang="es-CL" sz="1400" b="1" dirty="0">
                <a:solidFill>
                  <a:schemeClr val="bg1"/>
                </a:solidFill>
              </a:rPr>
              <a:t>-Maule)</a:t>
            </a:r>
          </a:p>
        </p:txBody>
      </p:sp>
      <p:sp>
        <p:nvSpPr>
          <p:cNvPr id="36" name="35 Proceso"/>
          <p:cNvSpPr/>
          <p:nvPr/>
        </p:nvSpPr>
        <p:spPr>
          <a:xfrm>
            <a:off x="3165709" y="2584010"/>
            <a:ext cx="2232248" cy="3581294"/>
          </a:xfrm>
          <a:custGeom>
            <a:avLst/>
            <a:gdLst/>
            <a:ahLst/>
            <a:cxnLst/>
            <a:rect l="l" t="t" r="r" b="b"/>
            <a:pathLst>
              <a:path w="2232248" h="3581294">
                <a:moveTo>
                  <a:pt x="2232247" y="0"/>
                </a:moveTo>
                <a:lnTo>
                  <a:pt x="2232248" y="0"/>
                </a:lnTo>
                <a:lnTo>
                  <a:pt x="2232248" y="3581294"/>
                </a:lnTo>
                <a:lnTo>
                  <a:pt x="0" y="3581294"/>
                </a:lnTo>
                <a:lnTo>
                  <a:pt x="0" y="760"/>
                </a:lnTo>
                <a:lnTo>
                  <a:pt x="902246" y="760"/>
                </a:lnTo>
                <a:lnTo>
                  <a:pt x="1116123" y="214661"/>
                </a:lnTo>
                <a:lnTo>
                  <a:pt x="1330001" y="760"/>
                </a:lnTo>
                <a:lnTo>
                  <a:pt x="2232247" y="760"/>
                </a:ln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sz="1200" dirty="0">
                <a:solidFill>
                  <a:prstClr val="black"/>
                </a:solidFill>
                <a:latin typeface="Calibri"/>
              </a:rPr>
              <a:t>El programa Vincularse nace </a:t>
            </a:r>
            <a:r>
              <a:rPr lang="es-AR" sz="1200" dirty="0" smtClean="0">
                <a:solidFill>
                  <a:prstClr val="black"/>
                </a:solidFill>
                <a:latin typeface="Calibri"/>
              </a:rPr>
              <a:t>con </a:t>
            </a:r>
            <a:r>
              <a:rPr lang="es-AR" sz="1200" dirty="0">
                <a:solidFill>
                  <a:prstClr val="black"/>
                </a:solidFill>
                <a:latin typeface="Calibri"/>
              </a:rPr>
              <a:t>el </a:t>
            </a:r>
            <a:r>
              <a:rPr lang="es-AR" sz="1200" b="1" dirty="0">
                <a:solidFill>
                  <a:prstClr val="black"/>
                </a:solidFill>
                <a:latin typeface="Calibri"/>
              </a:rPr>
              <a:t>objetivo de colaborar al mejoramiento continuo de la calidad de la educación secundaria </a:t>
            </a:r>
            <a:r>
              <a:rPr lang="es-AR" sz="1200" dirty="0">
                <a:solidFill>
                  <a:prstClr val="black"/>
                </a:solidFill>
                <a:latin typeface="Calibri"/>
              </a:rPr>
              <a:t>de establecimientos educacionales ubicados en la Regiones del Maule y O’Higgins. </a:t>
            </a:r>
            <a:endParaRPr lang="es-CL" sz="1200" dirty="0">
              <a:solidFill>
                <a:prstClr val="black"/>
              </a:solidFill>
              <a:latin typeface="Calibri"/>
            </a:endParaRPr>
          </a:p>
          <a:p>
            <a:pPr lvl="0" algn="ctr"/>
            <a:r>
              <a:rPr lang="es-AR" sz="1200" dirty="0">
                <a:solidFill>
                  <a:prstClr val="black"/>
                </a:solidFill>
                <a:latin typeface="Calibri"/>
              </a:rPr>
              <a:t> </a:t>
            </a:r>
            <a:endParaRPr lang="es-CL" sz="1200" dirty="0">
              <a:solidFill>
                <a:prstClr val="black"/>
              </a:solidFill>
              <a:latin typeface="Calibri"/>
            </a:endParaRPr>
          </a:p>
          <a:p>
            <a:pPr lvl="0" algn="ctr"/>
            <a:r>
              <a:rPr lang="es-AR" sz="1200" dirty="0" smtClean="0">
                <a:solidFill>
                  <a:prstClr val="black"/>
                </a:solidFill>
                <a:latin typeface="Calibri"/>
              </a:rPr>
              <a:t>Son 47 colegios los que participan en el programa.</a:t>
            </a:r>
          </a:p>
        </p:txBody>
      </p:sp>
      <p:sp>
        <p:nvSpPr>
          <p:cNvPr id="37" name="35 Proceso"/>
          <p:cNvSpPr/>
          <p:nvPr/>
        </p:nvSpPr>
        <p:spPr>
          <a:xfrm>
            <a:off x="5682988" y="2584010"/>
            <a:ext cx="2232248" cy="3581294"/>
          </a:xfrm>
          <a:custGeom>
            <a:avLst/>
            <a:gdLst/>
            <a:ahLst/>
            <a:cxnLst/>
            <a:rect l="l" t="t" r="r" b="b"/>
            <a:pathLst>
              <a:path w="2232248" h="3581294">
                <a:moveTo>
                  <a:pt x="2232247" y="0"/>
                </a:moveTo>
                <a:lnTo>
                  <a:pt x="2232248" y="0"/>
                </a:lnTo>
                <a:lnTo>
                  <a:pt x="2232248" y="3581294"/>
                </a:lnTo>
                <a:lnTo>
                  <a:pt x="0" y="3581294"/>
                </a:lnTo>
                <a:lnTo>
                  <a:pt x="0" y="760"/>
                </a:lnTo>
                <a:lnTo>
                  <a:pt x="902246" y="760"/>
                </a:lnTo>
                <a:lnTo>
                  <a:pt x="1116123" y="214661"/>
                </a:lnTo>
                <a:lnTo>
                  <a:pt x="1330001" y="760"/>
                </a:lnTo>
                <a:lnTo>
                  <a:pt x="2232247" y="760"/>
                </a:ln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100" b="1" dirty="0">
                <a:solidFill>
                  <a:prstClr val="black"/>
                </a:solidFill>
                <a:latin typeface="Calibri"/>
              </a:rPr>
              <a:t>El Programa Jóvenes Profesionales</a:t>
            </a:r>
            <a:r>
              <a:rPr lang="es-ES" sz="1100" dirty="0">
                <a:solidFill>
                  <a:prstClr val="black"/>
                </a:solidFill>
                <a:latin typeface="Calibri"/>
              </a:rPr>
              <a:t> tiene por objetivo principal potenciar la gestión de las instituciones públicas de la zona centro-sur de Chile, a partir de la incorporación de las competencias de jóvenes profesionales de la Universidad de Talca y el desarrollo de intervenciones en las instituciones en convenio. </a:t>
            </a:r>
            <a:endParaRPr lang="es-CL" sz="1100" dirty="0">
              <a:solidFill>
                <a:prstClr val="black"/>
              </a:solidFill>
              <a:latin typeface="Calibri"/>
            </a:endParaRPr>
          </a:p>
          <a:p>
            <a:pPr lvl="0" algn="ctr"/>
            <a:r>
              <a:rPr lang="es-ES" sz="1100" dirty="0">
                <a:solidFill>
                  <a:prstClr val="black"/>
                </a:solidFill>
                <a:latin typeface="Calibri"/>
              </a:rPr>
              <a:t> </a:t>
            </a:r>
            <a:endParaRPr lang="es-CL" sz="1100" dirty="0">
              <a:solidFill>
                <a:prstClr val="black"/>
              </a:solidFill>
              <a:latin typeface="Calibri"/>
            </a:endParaRPr>
          </a:p>
          <a:p>
            <a:pPr marL="171450" lvl="0" indent="-171450" algn="ctr">
              <a:buFont typeface="Arial" panose="020B0604020202020204" pitchFamily="34" charset="0"/>
              <a:buChar char="•"/>
            </a:pPr>
            <a:r>
              <a:rPr lang="es-ES" sz="1100" dirty="0" smtClean="0">
                <a:solidFill>
                  <a:prstClr val="black"/>
                </a:solidFill>
                <a:latin typeface="Calibri"/>
              </a:rPr>
              <a:t>11 </a:t>
            </a:r>
            <a:r>
              <a:rPr lang="es-ES" sz="1100" dirty="0">
                <a:solidFill>
                  <a:prstClr val="black"/>
                </a:solidFill>
                <a:latin typeface="Calibri"/>
              </a:rPr>
              <a:t>años de </a:t>
            </a:r>
            <a:r>
              <a:rPr lang="es-ES" sz="1100" dirty="0" smtClean="0">
                <a:solidFill>
                  <a:prstClr val="black"/>
                </a:solidFill>
                <a:latin typeface="Calibri"/>
              </a:rPr>
              <a:t>ejecución</a:t>
            </a:r>
          </a:p>
          <a:p>
            <a:pPr marL="171450" lvl="0" indent="-171450" algn="ctr">
              <a:buFont typeface="Arial" panose="020B0604020202020204" pitchFamily="34" charset="0"/>
              <a:buChar char="•"/>
            </a:pPr>
            <a:r>
              <a:rPr lang="es-ES" sz="1100" dirty="0" smtClean="0">
                <a:solidFill>
                  <a:prstClr val="black"/>
                </a:solidFill>
                <a:latin typeface="Calibri"/>
              </a:rPr>
              <a:t>280 </a:t>
            </a:r>
            <a:r>
              <a:rPr lang="es-ES" sz="1100" dirty="0">
                <a:solidFill>
                  <a:prstClr val="black"/>
                </a:solidFill>
                <a:latin typeface="Calibri"/>
              </a:rPr>
              <a:t>convenios </a:t>
            </a:r>
            <a:r>
              <a:rPr lang="es-ES" sz="1100" dirty="0" smtClean="0">
                <a:solidFill>
                  <a:prstClr val="black"/>
                </a:solidFill>
                <a:latin typeface="Calibri"/>
              </a:rPr>
              <a:t>de </a:t>
            </a:r>
            <a:r>
              <a:rPr lang="es-ES" sz="1100" dirty="0">
                <a:solidFill>
                  <a:prstClr val="black"/>
                </a:solidFill>
                <a:latin typeface="Calibri"/>
              </a:rPr>
              <a:t>colaboración con instituciones públicas de la Región del Maule y la Región de </a:t>
            </a:r>
            <a:r>
              <a:rPr lang="es-ES" sz="1100" dirty="0" smtClean="0">
                <a:solidFill>
                  <a:prstClr val="black"/>
                </a:solidFill>
                <a:latin typeface="Calibri"/>
              </a:rPr>
              <a:t>O´Higgins</a:t>
            </a:r>
          </a:p>
          <a:p>
            <a:pPr marL="171450" lvl="0" indent="-171450" algn="ctr">
              <a:buFont typeface="Arial" panose="020B0604020202020204" pitchFamily="34" charset="0"/>
              <a:buChar char="•"/>
            </a:pPr>
            <a:r>
              <a:rPr lang="es-ES" sz="1100" dirty="0" smtClean="0">
                <a:solidFill>
                  <a:prstClr val="black"/>
                </a:solidFill>
                <a:latin typeface="Calibri"/>
              </a:rPr>
              <a:t>357 </a:t>
            </a:r>
            <a:r>
              <a:rPr lang="es-ES" sz="1100" dirty="0">
                <a:solidFill>
                  <a:prstClr val="black"/>
                </a:solidFill>
                <a:latin typeface="Calibri"/>
              </a:rPr>
              <a:t>profesionales </a:t>
            </a:r>
            <a:r>
              <a:rPr lang="es-ES" sz="1100" dirty="0" smtClean="0">
                <a:solidFill>
                  <a:prstClr val="black"/>
                </a:solidFill>
                <a:latin typeface="Calibri"/>
              </a:rPr>
              <a:t>contratados</a:t>
            </a:r>
          </a:p>
        </p:txBody>
      </p:sp>
      <p:sp>
        <p:nvSpPr>
          <p:cNvPr id="38" name="35 Proceso"/>
          <p:cNvSpPr/>
          <p:nvPr/>
        </p:nvSpPr>
        <p:spPr>
          <a:xfrm>
            <a:off x="8256240" y="2584010"/>
            <a:ext cx="2232248" cy="3581294"/>
          </a:xfrm>
          <a:custGeom>
            <a:avLst/>
            <a:gdLst/>
            <a:ahLst/>
            <a:cxnLst/>
            <a:rect l="l" t="t" r="r" b="b"/>
            <a:pathLst>
              <a:path w="2232248" h="3581294">
                <a:moveTo>
                  <a:pt x="2232247" y="0"/>
                </a:moveTo>
                <a:lnTo>
                  <a:pt x="2232248" y="0"/>
                </a:lnTo>
                <a:lnTo>
                  <a:pt x="2232248" y="3581294"/>
                </a:lnTo>
                <a:lnTo>
                  <a:pt x="0" y="3581294"/>
                </a:lnTo>
                <a:lnTo>
                  <a:pt x="0" y="760"/>
                </a:lnTo>
                <a:lnTo>
                  <a:pt x="902246" y="760"/>
                </a:lnTo>
                <a:lnTo>
                  <a:pt x="1116123" y="214661"/>
                </a:lnTo>
                <a:lnTo>
                  <a:pt x="1330001" y="760"/>
                </a:lnTo>
                <a:lnTo>
                  <a:pt x="2232247" y="760"/>
                </a:ln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b="1" dirty="0">
                <a:solidFill>
                  <a:prstClr val="black"/>
                </a:solidFill>
                <a:latin typeface="Calibri"/>
              </a:rPr>
              <a:t>El Programa HUB Maule </a:t>
            </a:r>
            <a:r>
              <a:rPr lang="es-ES" sz="1200" dirty="0">
                <a:solidFill>
                  <a:prstClr val="black"/>
                </a:solidFill>
                <a:latin typeface="Calibri"/>
              </a:rPr>
              <a:t>tiene su foco principal en el desarrollo de </a:t>
            </a:r>
            <a:r>
              <a:rPr lang="es-AR" sz="1200" dirty="0">
                <a:solidFill>
                  <a:prstClr val="black"/>
                </a:solidFill>
                <a:latin typeface="Calibri"/>
              </a:rPr>
              <a:t>procesos económicos y </a:t>
            </a:r>
            <a:r>
              <a:rPr lang="es-ES" sz="1200" dirty="0">
                <a:solidFill>
                  <a:prstClr val="black"/>
                </a:solidFill>
                <a:latin typeface="Calibri"/>
              </a:rPr>
              <a:t>sociales innovadores con agrupaciones y emprendedores del borde costero de la Región del Maule a través de la acción de intervenciones en territorio desplegadas por jóvenes profesionales egresados de la Universidad de Talca. </a:t>
            </a:r>
            <a:endParaRPr lang="es-CL" sz="1200" dirty="0">
              <a:solidFill>
                <a:prstClr val="black"/>
              </a:solidFill>
              <a:latin typeface="Calibri"/>
            </a:endParaRPr>
          </a:p>
          <a:p>
            <a:pPr lvl="0" algn="ctr"/>
            <a:r>
              <a:rPr lang="es-ES" sz="1000" dirty="0">
                <a:solidFill>
                  <a:prstClr val="black"/>
                </a:solidFill>
                <a:latin typeface="Calibri"/>
              </a:rPr>
              <a:t> </a:t>
            </a:r>
            <a:endParaRPr lang="es-CL" sz="1000" dirty="0">
              <a:solidFill>
                <a:prstClr val="black"/>
              </a:solidFill>
              <a:latin typeface="Calibri"/>
            </a:endParaRPr>
          </a:p>
        </p:txBody>
      </p:sp>
      <p:grpSp>
        <p:nvGrpSpPr>
          <p:cNvPr id="39" name="38 Grupo"/>
          <p:cNvGrpSpPr/>
          <p:nvPr/>
        </p:nvGrpSpPr>
        <p:grpSpPr>
          <a:xfrm>
            <a:off x="1631504" y="373756"/>
            <a:ext cx="1872208" cy="1664879"/>
            <a:chOff x="2711413" y="1924363"/>
            <a:chExt cx="3269873" cy="3269873"/>
          </a:xfrm>
        </p:grpSpPr>
        <p:pic>
          <p:nvPicPr>
            <p:cNvPr id="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413" y="1924363"/>
              <a:ext cx="3269873" cy="326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40 Rectángulo"/>
            <p:cNvSpPr/>
            <p:nvPr/>
          </p:nvSpPr>
          <p:spPr>
            <a:xfrm>
              <a:off x="2906311" y="4566078"/>
              <a:ext cx="1404156" cy="316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dirty="0"/>
                <a:t>Social</a:t>
              </a:r>
            </a:p>
          </p:txBody>
        </p:sp>
        <p:sp>
          <p:nvSpPr>
            <p:cNvPr id="42" name="41 Rectángulo"/>
            <p:cNvSpPr/>
            <p:nvPr/>
          </p:nvSpPr>
          <p:spPr>
            <a:xfrm rot="3437037">
              <a:off x="4766789" y="4006637"/>
              <a:ext cx="1404156" cy="328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000" dirty="0"/>
                <a:t>Económico</a:t>
              </a:r>
            </a:p>
          </p:txBody>
        </p:sp>
        <p:sp>
          <p:nvSpPr>
            <p:cNvPr id="43" name="42 Rectángulo"/>
            <p:cNvSpPr/>
            <p:nvPr/>
          </p:nvSpPr>
          <p:spPr>
            <a:xfrm rot="17932612">
              <a:off x="3303940" y="2716370"/>
              <a:ext cx="1368152" cy="250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050" dirty="0"/>
                <a:t>Ecológico</a:t>
              </a:r>
            </a:p>
          </p:txBody>
        </p:sp>
        <p:pic>
          <p:nvPicPr>
            <p:cNvPr id="4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840" y="4509120"/>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0701" y="4539709"/>
              <a:ext cx="329451" cy="32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859" y="2151931"/>
              <a:ext cx="311213" cy="3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46 Elipse"/>
          <p:cNvSpPr/>
          <p:nvPr/>
        </p:nvSpPr>
        <p:spPr>
          <a:xfrm>
            <a:off x="1585402" y="1201377"/>
            <a:ext cx="1008000" cy="1008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7836" y="1556792"/>
            <a:ext cx="847995" cy="40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2" descr="http://rsu.utalca.cl/images/logos-15.png?crc=41985436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5236" y="1608272"/>
            <a:ext cx="907753" cy="35819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rsu.utalca.cl/images/logos-14.png?crc=414184424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04313" y="1562485"/>
            <a:ext cx="616447" cy="39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8" grpId="0" animBg="1"/>
      <p:bldP spid="36" grpId="0" animBg="1"/>
      <p:bldP spid="37"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214711" y="116632"/>
            <a:ext cx="8229600" cy="1143000"/>
          </a:xfrm>
        </p:spPr>
        <p:txBody>
          <a:bodyPr/>
          <a:lstStyle/>
          <a:p>
            <a:r>
              <a:rPr lang="es-CL" sz="2000" b="1" dirty="0">
                <a:solidFill>
                  <a:prstClr val="black"/>
                </a:solidFill>
              </a:rPr>
              <a:t>UNIVERSIDAD DE TALCA</a:t>
            </a:r>
            <a:br>
              <a:rPr lang="es-CL" sz="2000" b="1" dirty="0">
                <a:solidFill>
                  <a:prstClr val="black"/>
                </a:solidFill>
              </a:rPr>
            </a:br>
            <a:r>
              <a:rPr lang="es-CL" sz="2000" b="1" dirty="0">
                <a:solidFill>
                  <a:srgbClr val="C00000"/>
                </a:solidFill>
              </a:rPr>
              <a:t>COMPROMISO CON EL DESARROLLO SUSTENTABLE</a:t>
            </a:r>
            <a:endParaRPr lang="es-CL" dirty="0"/>
          </a:p>
        </p:txBody>
      </p:sp>
      <p:sp>
        <p:nvSpPr>
          <p:cNvPr id="23" name="22 Proceso"/>
          <p:cNvSpPr/>
          <p:nvPr/>
        </p:nvSpPr>
        <p:spPr>
          <a:xfrm>
            <a:off x="3165709" y="2007721"/>
            <a:ext cx="2232248" cy="717957"/>
          </a:xfrm>
          <a:custGeom>
            <a:avLst/>
            <a:gdLst/>
            <a:ahLst/>
            <a:cxnLst/>
            <a:rect l="l" t="t" r="r" b="b"/>
            <a:pathLst>
              <a:path w="2232248" h="717957">
                <a:moveTo>
                  <a:pt x="0" y="0"/>
                </a:moveTo>
                <a:lnTo>
                  <a:pt x="2232248" y="0"/>
                </a:lnTo>
                <a:lnTo>
                  <a:pt x="2232248" y="504056"/>
                </a:lnTo>
                <a:lnTo>
                  <a:pt x="1330002" y="504056"/>
                </a:lnTo>
                <a:lnTo>
                  <a:pt x="1116124" y="717957"/>
                </a:lnTo>
                <a:lnTo>
                  <a:pt x="902247" y="504056"/>
                </a:lnTo>
                <a:lnTo>
                  <a:pt x="0" y="504056"/>
                </a:lnTo>
                <a:close/>
              </a:path>
            </a:pathLst>
          </a:cu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44500">
              <a:lnSpc>
                <a:spcPct val="90000"/>
              </a:lnSpc>
              <a:spcBef>
                <a:spcPct val="0"/>
              </a:spcBef>
              <a:spcAft>
                <a:spcPct val="35000"/>
              </a:spcAft>
            </a:pPr>
            <a:r>
              <a:rPr lang="es-CL" sz="1400" b="1" dirty="0">
                <a:solidFill>
                  <a:schemeClr val="bg1"/>
                </a:solidFill>
              </a:rPr>
              <a:t>Programa Explora Maule</a:t>
            </a:r>
          </a:p>
        </p:txBody>
      </p:sp>
      <p:sp>
        <p:nvSpPr>
          <p:cNvPr id="26" name="22 Proceso"/>
          <p:cNvSpPr/>
          <p:nvPr/>
        </p:nvSpPr>
        <p:spPr>
          <a:xfrm>
            <a:off x="5682989" y="2007720"/>
            <a:ext cx="2232248" cy="717957"/>
          </a:xfrm>
          <a:custGeom>
            <a:avLst/>
            <a:gdLst/>
            <a:ahLst/>
            <a:cxnLst/>
            <a:rect l="l" t="t" r="r" b="b"/>
            <a:pathLst>
              <a:path w="2232248" h="717957">
                <a:moveTo>
                  <a:pt x="0" y="0"/>
                </a:moveTo>
                <a:lnTo>
                  <a:pt x="2232248" y="0"/>
                </a:lnTo>
                <a:lnTo>
                  <a:pt x="2232248" y="504056"/>
                </a:lnTo>
                <a:lnTo>
                  <a:pt x="1330002" y="504056"/>
                </a:lnTo>
                <a:lnTo>
                  <a:pt x="1116124" y="717957"/>
                </a:lnTo>
                <a:lnTo>
                  <a:pt x="902247" y="504056"/>
                </a:lnTo>
                <a:lnTo>
                  <a:pt x="0" y="504056"/>
                </a:lnTo>
                <a:close/>
              </a:path>
            </a:pathLst>
          </a:cu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L" sz="1400" b="1" dirty="0"/>
              <a:t>Programa Prácticas Integrales servicio público</a:t>
            </a:r>
          </a:p>
        </p:txBody>
      </p:sp>
      <p:sp>
        <p:nvSpPr>
          <p:cNvPr id="28" name="22 Proceso"/>
          <p:cNvSpPr/>
          <p:nvPr/>
        </p:nvSpPr>
        <p:spPr>
          <a:xfrm>
            <a:off x="8256240" y="2007719"/>
            <a:ext cx="2232248" cy="717957"/>
          </a:xfrm>
          <a:custGeom>
            <a:avLst/>
            <a:gdLst/>
            <a:ahLst/>
            <a:cxnLst/>
            <a:rect l="l" t="t" r="r" b="b"/>
            <a:pathLst>
              <a:path w="2232248" h="717957">
                <a:moveTo>
                  <a:pt x="0" y="0"/>
                </a:moveTo>
                <a:lnTo>
                  <a:pt x="2232248" y="0"/>
                </a:lnTo>
                <a:lnTo>
                  <a:pt x="2232248" y="504056"/>
                </a:lnTo>
                <a:lnTo>
                  <a:pt x="1330002" y="504056"/>
                </a:lnTo>
                <a:lnTo>
                  <a:pt x="1116124" y="717957"/>
                </a:lnTo>
                <a:lnTo>
                  <a:pt x="902247" y="504056"/>
                </a:lnTo>
                <a:lnTo>
                  <a:pt x="0" y="504056"/>
                </a:lnTo>
                <a:close/>
              </a:path>
            </a:pathLst>
          </a:cu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L" sz="1400" b="1" dirty="0"/>
              <a:t>Centros Tecnológicos</a:t>
            </a:r>
          </a:p>
        </p:txBody>
      </p:sp>
      <p:sp>
        <p:nvSpPr>
          <p:cNvPr id="36" name="35 Proceso"/>
          <p:cNvSpPr/>
          <p:nvPr/>
        </p:nvSpPr>
        <p:spPr>
          <a:xfrm>
            <a:off x="3165709" y="2584010"/>
            <a:ext cx="2232248" cy="3581294"/>
          </a:xfrm>
          <a:custGeom>
            <a:avLst/>
            <a:gdLst/>
            <a:ahLst/>
            <a:cxnLst/>
            <a:rect l="l" t="t" r="r" b="b"/>
            <a:pathLst>
              <a:path w="2232248" h="3581294">
                <a:moveTo>
                  <a:pt x="2232247" y="0"/>
                </a:moveTo>
                <a:lnTo>
                  <a:pt x="2232248" y="0"/>
                </a:lnTo>
                <a:lnTo>
                  <a:pt x="2232248" y="3581294"/>
                </a:lnTo>
                <a:lnTo>
                  <a:pt x="0" y="3581294"/>
                </a:lnTo>
                <a:lnTo>
                  <a:pt x="0" y="760"/>
                </a:lnTo>
                <a:lnTo>
                  <a:pt x="902246" y="760"/>
                </a:lnTo>
                <a:lnTo>
                  <a:pt x="1116123" y="214661"/>
                </a:lnTo>
                <a:lnTo>
                  <a:pt x="1330001" y="760"/>
                </a:lnTo>
                <a:lnTo>
                  <a:pt x="2232247" y="760"/>
                </a:ln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sz="1200" dirty="0">
                <a:solidFill>
                  <a:prstClr val="black"/>
                </a:solidFill>
                <a:latin typeface="Calibri"/>
              </a:rPr>
              <a:t>El Proyecto Asociativo Regional (PAR) Explora de </a:t>
            </a:r>
            <a:r>
              <a:rPr lang="es-AR" sz="1200" dirty="0" err="1">
                <a:solidFill>
                  <a:prstClr val="black"/>
                </a:solidFill>
                <a:latin typeface="Calibri"/>
              </a:rPr>
              <a:t>Conicyt</a:t>
            </a:r>
            <a:r>
              <a:rPr lang="es-AR" sz="1200" dirty="0">
                <a:solidFill>
                  <a:prstClr val="black"/>
                </a:solidFill>
                <a:latin typeface="Calibri"/>
              </a:rPr>
              <a:t> Maule, es una iniciativa financiada por </a:t>
            </a:r>
            <a:r>
              <a:rPr lang="es-AR" sz="1200" dirty="0" err="1">
                <a:solidFill>
                  <a:prstClr val="black"/>
                </a:solidFill>
                <a:latin typeface="Calibri"/>
              </a:rPr>
              <a:t>Conicyt</a:t>
            </a:r>
            <a:r>
              <a:rPr lang="es-AR" sz="1200" dirty="0">
                <a:solidFill>
                  <a:prstClr val="black"/>
                </a:solidFill>
                <a:latin typeface="Calibri"/>
              </a:rPr>
              <a:t> y la </a:t>
            </a:r>
            <a:r>
              <a:rPr lang="es-AR" sz="1200" dirty="0" err="1">
                <a:solidFill>
                  <a:prstClr val="black"/>
                </a:solidFill>
                <a:latin typeface="Calibri"/>
              </a:rPr>
              <a:t>Utalca</a:t>
            </a:r>
            <a:r>
              <a:rPr lang="es-AR" sz="1200" dirty="0">
                <a:solidFill>
                  <a:prstClr val="black"/>
                </a:solidFill>
                <a:latin typeface="Calibri"/>
              </a:rPr>
              <a:t>, y tiene como misión </a:t>
            </a:r>
            <a:r>
              <a:rPr lang="es-AR" sz="1200" b="1" dirty="0">
                <a:solidFill>
                  <a:prstClr val="black"/>
                </a:solidFill>
                <a:latin typeface="Calibri"/>
              </a:rPr>
              <a:t>fomentar en la ciudadanía el razonamiento crítico, reflexivo y la comprensión del entorno</a:t>
            </a:r>
            <a:r>
              <a:rPr lang="es-AR" sz="1200" dirty="0">
                <a:solidFill>
                  <a:prstClr val="black"/>
                </a:solidFill>
                <a:latin typeface="Calibri"/>
              </a:rPr>
              <a:t>, a través del desarrollo y aplicación de actividades y objetos de aprendizaje, inspirándose en la curiosidad y el pensamiento científico.</a:t>
            </a:r>
            <a:endParaRPr lang="es-CL" sz="1200" dirty="0">
              <a:solidFill>
                <a:prstClr val="black"/>
              </a:solidFill>
              <a:latin typeface="Calibri"/>
            </a:endParaRPr>
          </a:p>
          <a:p>
            <a:pPr lvl="0" algn="ctr"/>
            <a:r>
              <a:rPr lang="es-AR" sz="900" dirty="0">
                <a:solidFill>
                  <a:prstClr val="black"/>
                </a:solidFill>
                <a:latin typeface="Calibri"/>
              </a:rPr>
              <a:t> </a:t>
            </a:r>
            <a:endParaRPr lang="es-CL" sz="900" dirty="0">
              <a:solidFill>
                <a:prstClr val="black"/>
              </a:solidFill>
              <a:latin typeface="Calibri"/>
            </a:endParaRPr>
          </a:p>
        </p:txBody>
      </p:sp>
      <p:sp>
        <p:nvSpPr>
          <p:cNvPr id="37" name="35 Proceso"/>
          <p:cNvSpPr/>
          <p:nvPr/>
        </p:nvSpPr>
        <p:spPr>
          <a:xfrm>
            <a:off x="5682988" y="2584010"/>
            <a:ext cx="2232248" cy="3581294"/>
          </a:xfrm>
          <a:custGeom>
            <a:avLst/>
            <a:gdLst/>
            <a:ahLst/>
            <a:cxnLst/>
            <a:rect l="l" t="t" r="r" b="b"/>
            <a:pathLst>
              <a:path w="2232248" h="3581294">
                <a:moveTo>
                  <a:pt x="2232247" y="0"/>
                </a:moveTo>
                <a:lnTo>
                  <a:pt x="2232248" y="0"/>
                </a:lnTo>
                <a:lnTo>
                  <a:pt x="2232248" y="3581294"/>
                </a:lnTo>
                <a:lnTo>
                  <a:pt x="0" y="3581294"/>
                </a:lnTo>
                <a:lnTo>
                  <a:pt x="0" y="760"/>
                </a:lnTo>
                <a:lnTo>
                  <a:pt x="902246" y="760"/>
                </a:lnTo>
                <a:lnTo>
                  <a:pt x="1116123" y="214661"/>
                </a:lnTo>
                <a:lnTo>
                  <a:pt x="1330001" y="760"/>
                </a:lnTo>
                <a:lnTo>
                  <a:pt x="2232247" y="760"/>
                </a:ln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prstClr val="black"/>
                </a:solidFill>
                <a:latin typeface="Calibri"/>
              </a:rPr>
              <a:t>Es un proyecto postulado y adjudicado por el fondo de desarrollo institucional del ministerio de educación.</a:t>
            </a:r>
          </a:p>
          <a:p>
            <a:pPr algn="ctr"/>
            <a:r>
              <a:rPr lang="es-CL" sz="1200" dirty="0">
                <a:solidFill>
                  <a:prstClr val="black"/>
                </a:solidFill>
                <a:latin typeface="Calibri"/>
              </a:rPr>
              <a:t>Su objetivo principal es </a:t>
            </a:r>
            <a:r>
              <a:rPr lang="es-CL" sz="1200" b="1" dirty="0">
                <a:solidFill>
                  <a:prstClr val="black"/>
                </a:solidFill>
                <a:latin typeface="Calibri"/>
              </a:rPr>
              <a:t>contribuir al desarrollo de la región del Maule, a través del trabajo práctico </a:t>
            </a:r>
            <a:r>
              <a:rPr lang="es-CL" sz="1200" dirty="0">
                <a:solidFill>
                  <a:prstClr val="black"/>
                </a:solidFill>
                <a:latin typeface="Calibri"/>
              </a:rPr>
              <a:t>multidisciplinario de estudiantes de pregrado de la Universidad de Talca, en estrecha colaboración con los municipios y servicios públicos de la Región.</a:t>
            </a:r>
          </a:p>
        </p:txBody>
      </p:sp>
      <p:sp>
        <p:nvSpPr>
          <p:cNvPr id="38" name="35 Proceso"/>
          <p:cNvSpPr/>
          <p:nvPr/>
        </p:nvSpPr>
        <p:spPr>
          <a:xfrm>
            <a:off x="8256240" y="2584010"/>
            <a:ext cx="2232248" cy="3581294"/>
          </a:xfrm>
          <a:custGeom>
            <a:avLst/>
            <a:gdLst/>
            <a:ahLst/>
            <a:cxnLst/>
            <a:rect l="l" t="t" r="r" b="b"/>
            <a:pathLst>
              <a:path w="2232248" h="3581294">
                <a:moveTo>
                  <a:pt x="2232247" y="0"/>
                </a:moveTo>
                <a:lnTo>
                  <a:pt x="2232248" y="0"/>
                </a:lnTo>
                <a:lnTo>
                  <a:pt x="2232248" y="3581294"/>
                </a:lnTo>
                <a:lnTo>
                  <a:pt x="0" y="3581294"/>
                </a:lnTo>
                <a:lnTo>
                  <a:pt x="0" y="760"/>
                </a:lnTo>
                <a:lnTo>
                  <a:pt x="902246" y="760"/>
                </a:lnTo>
                <a:lnTo>
                  <a:pt x="1116123" y="214661"/>
                </a:lnTo>
                <a:lnTo>
                  <a:pt x="1330001" y="760"/>
                </a:lnTo>
                <a:lnTo>
                  <a:pt x="2232247" y="760"/>
                </a:ln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AR" sz="1400" dirty="0">
                <a:solidFill>
                  <a:prstClr val="black"/>
                </a:solidFill>
                <a:latin typeface="Calibri"/>
              </a:rPr>
              <a:t>Para el desarrollo de las actividades de investigación, la Universidad de Talca dispone de una amplia red de Institutos, centros tecnológicos y de estudio que actúan en estrecha vinculación con los programas de docencia de pre y postgrados y con empresas y otros centros de investigación.</a:t>
            </a:r>
          </a:p>
        </p:txBody>
      </p:sp>
      <p:grpSp>
        <p:nvGrpSpPr>
          <p:cNvPr id="39" name="38 Grupo"/>
          <p:cNvGrpSpPr/>
          <p:nvPr/>
        </p:nvGrpSpPr>
        <p:grpSpPr>
          <a:xfrm>
            <a:off x="1631504" y="373756"/>
            <a:ext cx="1872208" cy="1664879"/>
            <a:chOff x="2711413" y="1924363"/>
            <a:chExt cx="3269873" cy="3269873"/>
          </a:xfrm>
        </p:grpSpPr>
        <p:pic>
          <p:nvPicPr>
            <p:cNvPr id="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413" y="1924363"/>
              <a:ext cx="3269873" cy="326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40 Rectángulo"/>
            <p:cNvSpPr/>
            <p:nvPr/>
          </p:nvSpPr>
          <p:spPr>
            <a:xfrm>
              <a:off x="2906311" y="4566078"/>
              <a:ext cx="1404156" cy="316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100" dirty="0"/>
                <a:t>Social</a:t>
              </a:r>
            </a:p>
          </p:txBody>
        </p:sp>
        <p:sp>
          <p:nvSpPr>
            <p:cNvPr id="42" name="41 Rectángulo"/>
            <p:cNvSpPr/>
            <p:nvPr/>
          </p:nvSpPr>
          <p:spPr>
            <a:xfrm rot="3437037">
              <a:off x="4766789" y="4006637"/>
              <a:ext cx="1404156" cy="328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000" dirty="0"/>
                <a:t>Económico</a:t>
              </a:r>
            </a:p>
          </p:txBody>
        </p:sp>
        <p:sp>
          <p:nvSpPr>
            <p:cNvPr id="43" name="42 Rectángulo"/>
            <p:cNvSpPr/>
            <p:nvPr/>
          </p:nvSpPr>
          <p:spPr>
            <a:xfrm rot="17932612">
              <a:off x="3303940" y="2716370"/>
              <a:ext cx="1368152" cy="250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050" dirty="0"/>
                <a:t>Ecológico</a:t>
              </a:r>
            </a:p>
          </p:txBody>
        </p:sp>
        <p:pic>
          <p:nvPicPr>
            <p:cNvPr id="4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7840" y="4509120"/>
              <a:ext cx="32400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0701" y="4539709"/>
              <a:ext cx="329451" cy="32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859" y="2151931"/>
              <a:ext cx="311213" cy="3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46 Elipse"/>
          <p:cNvSpPr/>
          <p:nvPr/>
        </p:nvSpPr>
        <p:spPr>
          <a:xfrm>
            <a:off x="1585402" y="1201377"/>
            <a:ext cx="1008000" cy="1008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4" name="Picture 6" descr="http://rsu.utalca.cl/images/logos-13.png?crc=3106421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806" y="1628442"/>
            <a:ext cx="743875" cy="28768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http://rsu.utalca.cl/images/logos-12.png?crc=406340774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4978" y="1630658"/>
            <a:ext cx="728269" cy="35263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26 Grupo"/>
          <p:cNvGrpSpPr/>
          <p:nvPr/>
        </p:nvGrpSpPr>
        <p:grpSpPr>
          <a:xfrm>
            <a:off x="8046844" y="1437808"/>
            <a:ext cx="2559889" cy="396165"/>
            <a:chOff x="268079" y="5593260"/>
            <a:chExt cx="3279969" cy="570778"/>
          </a:xfrm>
        </p:grpSpPr>
        <p:pic>
          <p:nvPicPr>
            <p:cNvPr id="29" name="Picture 16" descr="http://www.kipus.cl/images/logo%20kipus%202.jpg?crc=390977934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079" y="5593260"/>
              <a:ext cx="559506" cy="2116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http://geomatica.utalca.cl/optimos/banner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1505" y="5606848"/>
              <a:ext cx="608786" cy="25860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23"/>
            <p:cNvPicPr>
              <a:picLocks noChangeAspect="1"/>
            </p:cNvPicPr>
            <p:nvPr/>
          </p:nvPicPr>
          <p:blipFill>
            <a:blip r:embed="rId10"/>
            <a:stretch>
              <a:fillRect/>
            </a:stretch>
          </p:blipFill>
          <p:spPr>
            <a:xfrm>
              <a:off x="904998" y="5865449"/>
              <a:ext cx="947328" cy="237624"/>
            </a:xfrm>
            <a:prstGeom prst="rect">
              <a:avLst/>
            </a:prstGeom>
          </p:spPr>
        </p:pic>
        <p:pic>
          <p:nvPicPr>
            <p:cNvPr id="32" name="Imagen 25"/>
            <p:cNvPicPr>
              <a:picLocks noChangeAspect="1"/>
            </p:cNvPicPr>
            <p:nvPr/>
          </p:nvPicPr>
          <p:blipFill>
            <a:blip r:embed="rId11"/>
            <a:stretch>
              <a:fillRect/>
            </a:stretch>
          </p:blipFill>
          <p:spPr>
            <a:xfrm>
              <a:off x="276781" y="5804868"/>
              <a:ext cx="624724" cy="217296"/>
            </a:xfrm>
            <a:prstGeom prst="rect">
              <a:avLst/>
            </a:prstGeom>
          </p:spPr>
        </p:pic>
        <p:pic>
          <p:nvPicPr>
            <p:cNvPr id="33" name="Imagen 27"/>
            <p:cNvPicPr>
              <a:picLocks noChangeAspect="1"/>
            </p:cNvPicPr>
            <p:nvPr/>
          </p:nvPicPr>
          <p:blipFill>
            <a:blip r:embed="rId12"/>
            <a:stretch>
              <a:fillRect/>
            </a:stretch>
          </p:blipFill>
          <p:spPr>
            <a:xfrm>
              <a:off x="1512333" y="5604619"/>
              <a:ext cx="384439" cy="314165"/>
            </a:xfrm>
            <a:prstGeom prst="rect">
              <a:avLst/>
            </a:prstGeom>
          </p:spPr>
        </p:pic>
        <p:pic>
          <p:nvPicPr>
            <p:cNvPr id="34" name="Imagen 28"/>
            <p:cNvPicPr>
              <a:picLocks noChangeAspect="1"/>
            </p:cNvPicPr>
            <p:nvPr/>
          </p:nvPicPr>
          <p:blipFill>
            <a:blip r:embed="rId13"/>
            <a:stretch>
              <a:fillRect/>
            </a:stretch>
          </p:blipFill>
          <p:spPr>
            <a:xfrm>
              <a:off x="2659929" y="5593260"/>
              <a:ext cx="619821" cy="271172"/>
            </a:xfrm>
            <a:prstGeom prst="rect">
              <a:avLst/>
            </a:prstGeom>
          </p:spPr>
        </p:pic>
        <p:pic>
          <p:nvPicPr>
            <p:cNvPr id="35" name="Imagen 30"/>
            <p:cNvPicPr>
              <a:picLocks noChangeAspect="1"/>
            </p:cNvPicPr>
            <p:nvPr/>
          </p:nvPicPr>
          <p:blipFill>
            <a:blip r:embed="rId14"/>
            <a:stretch>
              <a:fillRect/>
            </a:stretch>
          </p:blipFill>
          <p:spPr>
            <a:xfrm>
              <a:off x="1896772" y="5616106"/>
              <a:ext cx="829447" cy="249343"/>
            </a:xfrm>
            <a:prstGeom prst="rect">
              <a:avLst/>
            </a:prstGeom>
          </p:spPr>
        </p:pic>
        <p:pic>
          <p:nvPicPr>
            <p:cNvPr id="48"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73523" y="5865449"/>
              <a:ext cx="881025" cy="21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Imagen 26"/>
            <p:cNvPicPr>
              <a:picLocks noChangeAspect="1"/>
            </p:cNvPicPr>
            <p:nvPr/>
          </p:nvPicPr>
          <p:blipFill>
            <a:blip r:embed="rId16"/>
            <a:stretch>
              <a:fillRect/>
            </a:stretch>
          </p:blipFill>
          <p:spPr>
            <a:xfrm>
              <a:off x="2950676" y="5731459"/>
              <a:ext cx="597372" cy="432579"/>
            </a:xfrm>
            <a:prstGeom prst="rect">
              <a:avLst/>
            </a:prstGeom>
          </p:spPr>
        </p:pic>
      </p:grpSp>
    </p:spTree>
    <p:extLst>
      <p:ext uri="{BB962C8B-B14F-4D97-AF65-F5344CB8AC3E}">
        <p14:creationId xmlns:p14="http://schemas.microsoft.com/office/powerpoint/2010/main" val="42846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8" grpId="0" animBg="1"/>
      <p:bldP spid="36" grpId="0" animBg="1"/>
      <p:bldP spid="37"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7 CuadroTexto"/>
          <p:cNvSpPr txBox="1"/>
          <p:nvPr/>
        </p:nvSpPr>
        <p:spPr>
          <a:xfrm>
            <a:off x="1524000" y="6228021"/>
            <a:ext cx="9144000" cy="307777"/>
          </a:xfrm>
          <a:prstGeom prst="rect">
            <a:avLst/>
          </a:prstGeom>
          <a:noFill/>
        </p:spPr>
        <p:txBody>
          <a:bodyPr wrap="square" rtlCol="0">
            <a:spAutoFit/>
          </a:bodyPr>
          <a:lstStyle/>
          <a:p>
            <a:pPr algn="ctr"/>
            <a:r>
              <a:rPr lang="es-CL" sz="1400" b="1" dirty="0" smtClean="0">
                <a:solidFill>
                  <a:schemeClr val="bg1"/>
                </a:solidFill>
                <a:latin typeface="ITC Avant Garde" panose="020B0402020203020304" pitchFamily="34" charset="0"/>
              </a:rPr>
              <a:t>Salta – Argentina, Abril </a:t>
            </a:r>
            <a:r>
              <a:rPr lang="es-CL" sz="1400" b="1" dirty="0">
                <a:solidFill>
                  <a:schemeClr val="bg1"/>
                </a:solidFill>
                <a:latin typeface="ITC Avant Garde" panose="020B0402020203020304" pitchFamily="34" charset="0"/>
              </a:rPr>
              <a:t>de 2018</a:t>
            </a:r>
          </a:p>
        </p:txBody>
      </p:sp>
      <p:sp>
        <p:nvSpPr>
          <p:cNvPr id="11" name="1 CuadroTexto"/>
          <p:cNvSpPr txBox="1">
            <a:spLocks noChangeArrowheads="1"/>
          </p:cNvSpPr>
          <p:nvPr/>
        </p:nvSpPr>
        <p:spPr bwMode="auto">
          <a:xfrm>
            <a:off x="1631504" y="3717032"/>
            <a:ext cx="9144001" cy="1877437"/>
          </a:xfrm>
          <a:prstGeom prst="rect">
            <a:avLst/>
          </a:prstGeom>
          <a:solidFill>
            <a:schemeClr val="bg1">
              <a:alpha val="73000"/>
            </a:schemeClr>
          </a:solidFill>
          <a:ln w="9525">
            <a:noFill/>
            <a:miter lim="800000"/>
            <a:headEnd/>
            <a:tailEnd/>
          </a:ln>
        </p:spPr>
        <p:txBody>
          <a:bodyPr wrap="square">
            <a:prstTxWarp prst="textNoShape">
              <a:avLst/>
            </a:prstTxWarp>
            <a:spAutoFit/>
          </a:bodyPr>
          <a:lstStyle/>
          <a:p>
            <a:pPr algn="ctr" defTabSz="912056">
              <a:spcBef>
                <a:spcPts val="600"/>
              </a:spcBef>
              <a:spcAft>
                <a:spcPts val="600"/>
              </a:spcAft>
              <a:tabLst>
                <a:tab pos="1371600" algn="l"/>
              </a:tabLst>
            </a:pPr>
            <a:r>
              <a:rPr lang="es-ES" altLang="es-CL" sz="2400" b="1" dirty="0" smtClean="0">
                <a:latin typeface="Albertus Medium" panose="020E0602030304020304" pitchFamily="34" charset="0"/>
                <a:cs typeface="Arial" pitchFamily="34" charset="0"/>
              </a:rPr>
              <a:t>Los Desafíos de la Complejidad para la Gobernanza</a:t>
            </a:r>
            <a:r>
              <a:rPr lang="es-ES" altLang="es-CL" sz="2400" b="1" dirty="0" smtClean="0">
                <a:latin typeface="Albertus Medium" panose="020E0602030304020304" pitchFamily="34" charset="0"/>
                <a:cs typeface="Arial" pitchFamily="34" charset="0"/>
              </a:rPr>
              <a:t>, Gestión Estratégica y Sustentabilidad: El caso de la </a:t>
            </a:r>
            <a:r>
              <a:rPr lang="es-ES" altLang="es-CL" sz="2400" b="1" dirty="0">
                <a:latin typeface="Albertus Medium" panose="020E0602030304020304" pitchFamily="34" charset="0"/>
                <a:cs typeface="Arial" pitchFamily="34" charset="0"/>
              </a:rPr>
              <a:t>Universidad de </a:t>
            </a:r>
            <a:r>
              <a:rPr lang="es-ES" altLang="es-CL" sz="2400" b="1" dirty="0" smtClean="0">
                <a:latin typeface="Albertus Medium" panose="020E0602030304020304" pitchFamily="34" charset="0"/>
                <a:cs typeface="Arial" pitchFamily="34" charset="0"/>
              </a:rPr>
              <a:t>Talca</a:t>
            </a:r>
          </a:p>
          <a:p>
            <a:pPr algn="ctr" defTabSz="912056">
              <a:spcBef>
                <a:spcPts val="600"/>
              </a:spcBef>
              <a:spcAft>
                <a:spcPts val="600"/>
              </a:spcAft>
              <a:tabLst>
                <a:tab pos="1371600" algn="l"/>
              </a:tabLst>
            </a:pPr>
            <a:endParaRPr lang="es-CL" altLang="es-CL" sz="2400" b="1" spc="60" dirty="0" smtClean="0">
              <a:solidFill>
                <a:schemeClr val="bg1">
                  <a:lumMod val="50000"/>
                </a:schemeClr>
              </a:solidFill>
              <a:latin typeface="Albertus Medium" panose="020E0602030304020304" pitchFamily="34" charset="0"/>
              <a:cs typeface="Arial" pitchFamily="34" charset="0"/>
            </a:endParaRPr>
          </a:p>
          <a:p>
            <a:pPr algn="ctr" defTabSz="912056">
              <a:spcBef>
                <a:spcPts val="600"/>
              </a:spcBef>
              <a:spcAft>
                <a:spcPts val="600"/>
              </a:spcAft>
              <a:tabLst>
                <a:tab pos="1371600" algn="l"/>
              </a:tabLst>
            </a:pPr>
            <a:r>
              <a:rPr lang="es-CL" altLang="es-CL" sz="2400" b="1" spc="60" dirty="0" smtClean="0">
                <a:solidFill>
                  <a:schemeClr val="bg1">
                    <a:lumMod val="50000"/>
                  </a:schemeClr>
                </a:solidFill>
                <a:latin typeface="Albertus Medium" panose="020E0602030304020304" pitchFamily="34" charset="0"/>
                <a:cs typeface="Arial" pitchFamily="34" charset="0"/>
              </a:rPr>
              <a:t>MUCHAS GRACIAS</a:t>
            </a:r>
            <a:endParaRPr lang="es-CL" altLang="es-CL" b="1" spc="60" dirty="0" smtClean="0">
              <a:solidFill>
                <a:schemeClr val="bg1">
                  <a:lumMod val="50000"/>
                </a:schemeClr>
              </a:solidFill>
              <a:latin typeface="Albertus Medium" panose="020E0602030304020304" pitchFamily="34" charset="0"/>
              <a:cs typeface="Arial" pitchFamily="34" charset="0"/>
            </a:endParaRPr>
          </a:p>
        </p:txBody>
      </p:sp>
      <p:cxnSp>
        <p:nvCxnSpPr>
          <p:cNvPr id="14" name="13 Conector recto"/>
          <p:cNvCxnSpPr/>
          <p:nvPr/>
        </p:nvCxnSpPr>
        <p:spPr>
          <a:xfrm>
            <a:off x="9966121" y="82724"/>
            <a:ext cx="0" cy="5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8400256" y="76608"/>
            <a:ext cx="1581386" cy="461665"/>
          </a:xfrm>
          <a:prstGeom prst="rect">
            <a:avLst/>
          </a:prstGeom>
          <a:noFill/>
        </p:spPr>
        <p:txBody>
          <a:bodyPr wrap="square" rtlCol="0">
            <a:spAutoFit/>
          </a:bodyPr>
          <a:lstStyle/>
          <a:p>
            <a:pPr algn="r"/>
            <a:r>
              <a:rPr lang="es-CL" sz="800" dirty="0">
                <a:solidFill>
                  <a:schemeClr val="bg1"/>
                </a:solidFill>
                <a:latin typeface="Calibri" panose="020F0502020204030204" pitchFamily="34" charset="0"/>
              </a:rPr>
              <a:t>DIRECCIÓN DE PLANIFICACIÓN </a:t>
            </a:r>
            <a:br>
              <a:rPr lang="es-CL" sz="800" dirty="0">
                <a:solidFill>
                  <a:schemeClr val="bg1"/>
                </a:solidFill>
                <a:latin typeface="Calibri" panose="020F0502020204030204" pitchFamily="34" charset="0"/>
              </a:rPr>
            </a:br>
            <a:r>
              <a:rPr lang="es-CL" sz="800" dirty="0">
                <a:solidFill>
                  <a:schemeClr val="bg1"/>
                </a:solidFill>
                <a:latin typeface="Calibri" panose="020F0502020204030204" pitchFamily="34" charset="0"/>
              </a:rPr>
              <a:t>Y ANÁLISIS INSTITUCIONAL</a:t>
            </a:r>
            <a:br>
              <a:rPr lang="es-CL" sz="800" dirty="0">
                <a:solidFill>
                  <a:schemeClr val="bg1"/>
                </a:solidFill>
                <a:latin typeface="Calibri" panose="020F0502020204030204" pitchFamily="34" charset="0"/>
              </a:rPr>
            </a:br>
            <a:r>
              <a:rPr lang="es-CL" sz="800" dirty="0">
                <a:solidFill>
                  <a:schemeClr val="bg1"/>
                </a:solidFill>
                <a:latin typeface="Calibri" panose="020F0502020204030204" pitchFamily="34" charset="0"/>
              </a:rPr>
              <a:t>PRORRECTORIA</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3318" y="48818"/>
            <a:ext cx="609186" cy="60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96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22D6434F-A20D-432F-BB55-F33DF1C71B4E}"/>
              </a:ext>
            </a:extLst>
          </p:cNvPr>
          <p:cNvPicPr>
            <a:picLocks noChangeAspect="1"/>
          </p:cNvPicPr>
          <p:nvPr/>
        </p:nvPicPr>
        <p:blipFill>
          <a:blip r:embed="rId3"/>
          <a:stretch>
            <a:fillRect/>
          </a:stretch>
        </p:blipFill>
        <p:spPr>
          <a:xfrm>
            <a:off x="2831637" y="1169789"/>
            <a:ext cx="6336704" cy="6231092"/>
          </a:xfrm>
          <a:prstGeom prst="rect">
            <a:avLst/>
          </a:prstGeom>
        </p:spPr>
      </p:pic>
      <p:sp>
        <p:nvSpPr>
          <p:cNvPr id="5" name="Título 1">
            <a:extLst>
              <a:ext uri="{FF2B5EF4-FFF2-40B4-BE49-F238E27FC236}">
                <a16:creationId xmlns:a16="http://schemas.microsoft.com/office/drawing/2014/main" xmlns="" id="{130734C9-6E5A-43DA-BB6E-796959ABAA1C}"/>
              </a:ext>
            </a:extLst>
          </p:cNvPr>
          <p:cNvSpPr>
            <a:spLocks noGrp="1"/>
          </p:cNvSpPr>
          <p:nvPr>
            <p:ph type="title"/>
          </p:nvPr>
        </p:nvSpPr>
        <p:spPr>
          <a:xfrm>
            <a:off x="1586800" y="165912"/>
            <a:ext cx="9018400" cy="670800"/>
          </a:xfrm>
        </p:spPr>
        <p:txBody>
          <a:bodyPr/>
          <a:lstStyle/>
          <a:p>
            <a:r>
              <a:rPr lang="es-CL" sz="2667" dirty="0">
                <a:solidFill>
                  <a:srgbClr val="002060"/>
                </a:solidFill>
                <a:effectLst>
                  <a:outerShdw blurRad="38100" dist="38100" dir="2700000" algn="tl">
                    <a:srgbClr val="000000">
                      <a:alpha val="43137"/>
                    </a:srgbClr>
                  </a:outerShdw>
                </a:effectLst>
              </a:rPr>
              <a:t>RANKING  UNIVERSITAS </a:t>
            </a:r>
            <a:r>
              <a:rPr lang="es-CL" sz="2667" dirty="0">
                <a:solidFill>
                  <a:srgbClr val="002060"/>
                </a:solidFill>
                <a:effectLst>
                  <a:outerShdw blurRad="38100" dist="38100" dir="2700000" algn="tl">
                    <a:srgbClr val="000000">
                      <a:alpha val="43137"/>
                    </a:srgbClr>
                  </a:outerShdw>
                </a:effectLst>
              </a:rPr>
              <a:t>(Diciembre 2017</a:t>
            </a:r>
            <a:r>
              <a:rPr lang="es-CL" sz="2667" dirty="0">
                <a:solidFill>
                  <a:srgbClr val="00206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026734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56 Rectángulo"/>
          <p:cNvSpPr/>
          <p:nvPr/>
        </p:nvSpPr>
        <p:spPr>
          <a:xfrm>
            <a:off x="1524000" y="6021288"/>
            <a:ext cx="9144000" cy="83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9" name="Picture 3" descr="C:\Documents and Settings\Lenovo\Escritorio\Logo-utalca.jpg"/>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10092532" y="6237312"/>
            <a:ext cx="323948" cy="408310"/>
          </a:xfrm>
          <a:prstGeom prst="rect">
            <a:avLst/>
          </a:prstGeom>
          <a:noFill/>
        </p:spPr>
      </p:pic>
      <p:cxnSp>
        <p:nvCxnSpPr>
          <p:cNvPr id="50" name="58 Conector recto"/>
          <p:cNvCxnSpPr/>
          <p:nvPr/>
        </p:nvCxnSpPr>
        <p:spPr>
          <a:xfrm>
            <a:off x="9984432" y="6237312"/>
            <a:ext cx="0" cy="3899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59 CuadroTexto"/>
          <p:cNvSpPr txBox="1"/>
          <p:nvPr/>
        </p:nvSpPr>
        <p:spPr>
          <a:xfrm>
            <a:off x="8135913" y="6229103"/>
            <a:ext cx="1864040" cy="461665"/>
          </a:xfrm>
          <a:prstGeom prst="rect">
            <a:avLst/>
          </a:prstGeom>
          <a:noFill/>
        </p:spPr>
        <p:txBody>
          <a:bodyPr wrap="square" rtlCol="0">
            <a:spAutoFit/>
          </a:bodyPr>
          <a:lstStyle/>
          <a:p>
            <a:pPr algn="r"/>
            <a:r>
              <a:rPr lang="es-CL" sz="800" dirty="0">
                <a:solidFill>
                  <a:schemeClr val="bg1">
                    <a:lumMod val="50000"/>
                  </a:schemeClr>
                </a:solidFill>
                <a:latin typeface="+mj-lt"/>
              </a:rPr>
              <a:t>DIRECCIÓN DE PLANIFICACIÓN </a:t>
            </a:r>
            <a:br>
              <a:rPr lang="es-CL" sz="800" dirty="0">
                <a:solidFill>
                  <a:schemeClr val="bg1">
                    <a:lumMod val="50000"/>
                  </a:schemeClr>
                </a:solidFill>
                <a:latin typeface="+mj-lt"/>
              </a:rPr>
            </a:br>
            <a:r>
              <a:rPr lang="es-CL" sz="800" dirty="0">
                <a:solidFill>
                  <a:schemeClr val="bg1">
                    <a:lumMod val="50000"/>
                  </a:schemeClr>
                </a:solidFill>
                <a:latin typeface="+mj-lt"/>
              </a:rPr>
              <a:t>Y ANÁLISIS INSTITUCIONAL</a:t>
            </a:r>
            <a:br>
              <a:rPr lang="es-CL" sz="800" dirty="0">
                <a:solidFill>
                  <a:schemeClr val="bg1">
                    <a:lumMod val="50000"/>
                  </a:schemeClr>
                </a:solidFill>
                <a:latin typeface="+mj-lt"/>
              </a:rPr>
            </a:br>
            <a:r>
              <a:rPr lang="es-CL" sz="800" dirty="0">
                <a:solidFill>
                  <a:schemeClr val="bg1">
                    <a:lumMod val="50000"/>
                  </a:schemeClr>
                </a:solidFill>
                <a:latin typeface="+mj-lt"/>
              </a:rPr>
              <a:t>PRORRECTORIA</a:t>
            </a:r>
          </a:p>
        </p:txBody>
      </p:sp>
      <p:sp>
        <p:nvSpPr>
          <p:cNvPr id="94" name="60 CuadroTexto"/>
          <p:cNvSpPr txBox="1"/>
          <p:nvPr/>
        </p:nvSpPr>
        <p:spPr>
          <a:xfrm>
            <a:off x="1551029" y="6177967"/>
            <a:ext cx="4032448" cy="535531"/>
          </a:xfrm>
          <a:prstGeom prst="rect">
            <a:avLst/>
          </a:prstGeom>
          <a:noFill/>
        </p:spPr>
        <p:txBody>
          <a:bodyPr wrap="square" rtlCol="0">
            <a:spAutoFit/>
          </a:bodyPr>
          <a:lstStyle/>
          <a:p>
            <a:pPr>
              <a:lnSpc>
                <a:spcPct val="120000"/>
              </a:lnSpc>
            </a:pPr>
            <a:r>
              <a:rPr lang="es-CL" sz="1200" b="1" spc="-60" dirty="0">
                <a:solidFill>
                  <a:srgbClr val="C00000"/>
                </a:solidFill>
                <a:latin typeface="ITC Avant Garde Std Md" pitchFamily="34" charset="0"/>
              </a:rPr>
              <a:t>PROCESO DE PLANIFICACIÓN ESTRATÉGICA</a:t>
            </a:r>
          </a:p>
          <a:p>
            <a:pPr>
              <a:lnSpc>
                <a:spcPct val="120000"/>
              </a:lnSpc>
            </a:pPr>
            <a:r>
              <a:rPr lang="es-CL" sz="1200" b="1" spc="-60" dirty="0">
                <a:solidFill>
                  <a:schemeClr val="tx1">
                    <a:lumMod val="65000"/>
                    <a:lumOff val="35000"/>
                  </a:schemeClr>
                </a:solidFill>
                <a:latin typeface="ITC Avant Garde Std Md" pitchFamily="34" charset="0"/>
              </a:rPr>
              <a:t>Universidad de Talca</a:t>
            </a:r>
          </a:p>
        </p:txBody>
      </p:sp>
      <p:pic>
        <p:nvPicPr>
          <p:cNvPr id="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5509" y="1556792"/>
            <a:ext cx="5174370" cy="357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 Título"/>
          <p:cNvSpPr txBox="1">
            <a:spLocks/>
          </p:cNvSpPr>
          <p:nvPr/>
        </p:nvSpPr>
        <p:spPr>
          <a:xfrm>
            <a:off x="1886207" y="-27384"/>
            <a:ext cx="8229600" cy="87214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056">
              <a:lnSpc>
                <a:spcPct val="120000"/>
              </a:lnSpc>
              <a:tabLst>
                <a:tab pos="1371600" algn="l"/>
              </a:tabLst>
            </a:pPr>
            <a:r>
              <a:rPr lang="es-ES" sz="2400" b="1" dirty="0"/>
              <a:t>FORMULACIÓN CDU</a:t>
            </a:r>
          </a:p>
          <a:p>
            <a:pPr defTabSz="912056">
              <a:lnSpc>
                <a:spcPct val="120000"/>
              </a:lnSpc>
              <a:tabLst>
                <a:tab pos="1371600" algn="l"/>
              </a:tabLst>
            </a:pPr>
            <a:r>
              <a:rPr lang="es-ES" sz="2400" b="1" dirty="0">
                <a:solidFill>
                  <a:srgbClr val="C00000"/>
                </a:solidFill>
              </a:rPr>
              <a:t>Plan Estratégico Institucional</a:t>
            </a:r>
            <a:endParaRPr lang="es-CL" sz="2400" b="1" dirty="0">
              <a:solidFill>
                <a:srgbClr val="C00000"/>
              </a:solidFill>
            </a:endParaRPr>
          </a:p>
        </p:txBody>
      </p:sp>
    </p:spTree>
    <p:extLst>
      <p:ext uri="{BB962C8B-B14F-4D97-AF65-F5344CB8AC3E}">
        <p14:creationId xmlns:p14="http://schemas.microsoft.com/office/powerpoint/2010/main" val="149666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 Box 29"/>
          <p:cNvSpPr txBox="1">
            <a:spLocks noChangeArrowheads="1"/>
          </p:cNvSpPr>
          <p:nvPr/>
        </p:nvSpPr>
        <p:spPr bwMode="auto">
          <a:xfrm>
            <a:off x="4403403" y="3740697"/>
            <a:ext cx="1462088" cy="576263"/>
          </a:xfrm>
          <a:prstGeom prst="rect">
            <a:avLst/>
          </a:prstGeom>
          <a:solidFill>
            <a:srgbClr val="FFFFFF"/>
          </a:solidFill>
          <a:ln w="9525">
            <a:noFill/>
            <a:miter lim="800000"/>
            <a:headEnd/>
            <a:tailEnd/>
          </a:ln>
        </p:spPr>
        <p:txBody>
          <a:bodyPr/>
          <a:lstStyle/>
          <a:p>
            <a:pPr algn="ctr"/>
            <a:r>
              <a:rPr lang="es-ES" sz="1200" dirty="0">
                <a:latin typeface="Calibri" pitchFamily="34" charset="0"/>
                <a:cs typeface="Times New Roman" pitchFamily="18" charset="0"/>
              </a:rPr>
              <a:t>Resultado </a:t>
            </a:r>
            <a:r>
              <a:rPr lang="es-ES" sz="1200" dirty="0" err="1">
                <a:latin typeface="Calibri" pitchFamily="34" charset="0"/>
                <a:cs typeface="Times New Roman" pitchFamily="18" charset="0"/>
              </a:rPr>
              <a:t>Eval</a:t>
            </a:r>
            <a:r>
              <a:rPr lang="es-ES" sz="1200" dirty="0">
                <a:latin typeface="Calibri" pitchFamily="34" charset="0"/>
                <a:cs typeface="Times New Roman" pitchFamily="18" charset="0"/>
              </a:rPr>
              <a:t>. Externa </a:t>
            </a:r>
            <a:endParaRPr lang="es-ES" sz="1200" dirty="0">
              <a:latin typeface="Calibri" pitchFamily="34" charset="0"/>
            </a:endParaRPr>
          </a:p>
        </p:txBody>
      </p:sp>
      <p:sp>
        <p:nvSpPr>
          <p:cNvPr id="22" name="Text Box 28"/>
          <p:cNvSpPr txBox="1">
            <a:spLocks noChangeArrowheads="1"/>
          </p:cNvSpPr>
          <p:nvPr/>
        </p:nvSpPr>
        <p:spPr bwMode="auto">
          <a:xfrm>
            <a:off x="4187504" y="1797596"/>
            <a:ext cx="1223963" cy="636588"/>
          </a:xfrm>
          <a:prstGeom prst="rect">
            <a:avLst/>
          </a:prstGeom>
          <a:solidFill>
            <a:srgbClr val="FFFFFF"/>
          </a:solidFill>
          <a:ln w="9525">
            <a:noFill/>
            <a:miter lim="800000"/>
            <a:headEnd/>
            <a:tailEnd/>
          </a:ln>
        </p:spPr>
        <p:txBody>
          <a:bodyPr/>
          <a:lstStyle/>
          <a:p>
            <a:r>
              <a:rPr lang="es-ES" sz="1200" dirty="0">
                <a:latin typeface="Calibri" pitchFamily="34" charset="0"/>
                <a:cs typeface="Times New Roman" pitchFamily="18" charset="0"/>
              </a:rPr>
              <a:t>Evaluación</a:t>
            </a:r>
            <a:endParaRPr lang="es-ES" sz="1200" dirty="0">
              <a:latin typeface="Calibri" pitchFamily="34" charset="0"/>
            </a:endParaRPr>
          </a:p>
          <a:p>
            <a:pPr eaLnBrk="0" hangingPunct="0"/>
            <a:r>
              <a:rPr lang="es-ES" sz="1200" dirty="0">
                <a:latin typeface="Calibri" pitchFamily="34" charset="0"/>
                <a:cs typeface="Times New Roman" pitchFamily="18" charset="0"/>
              </a:rPr>
              <a:t>Inter - Unidad</a:t>
            </a:r>
            <a:endParaRPr lang="es-ES" sz="1200" dirty="0">
              <a:latin typeface="Calibri" pitchFamily="34" charset="0"/>
            </a:endParaRPr>
          </a:p>
        </p:txBody>
      </p:sp>
      <p:sp>
        <p:nvSpPr>
          <p:cNvPr id="23" name="Text Box 26"/>
          <p:cNvSpPr txBox="1">
            <a:spLocks noChangeArrowheads="1"/>
          </p:cNvSpPr>
          <p:nvPr/>
        </p:nvSpPr>
        <p:spPr bwMode="auto">
          <a:xfrm>
            <a:off x="1677666" y="2732634"/>
            <a:ext cx="1409701" cy="431800"/>
          </a:xfrm>
          <a:prstGeom prst="rect">
            <a:avLst/>
          </a:prstGeom>
          <a:solidFill>
            <a:srgbClr val="FFFFFF"/>
          </a:solidFill>
          <a:ln w="9525">
            <a:noFill/>
            <a:miter lim="800000"/>
            <a:headEnd/>
            <a:tailEnd/>
          </a:ln>
        </p:spPr>
        <p:txBody>
          <a:bodyPr/>
          <a:lstStyle/>
          <a:p>
            <a:r>
              <a:rPr lang="es-ES" sz="1200" b="1" dirty="0">
                <a:latin typeface="Calibri" pitchFamily="34" charset="0"/>
                <a:cs typeface="Times New Roman" pitchFamily="18" charset="0"/>
              </a:rPr>
              <a:t>Restricciones Presupuestarias</a:t>
            </a:r>
            <a:endParaRPr lang="es-ES" sz="1200" dirty="0">
              <a:latin typeface="Calibri" pitchFamily="34" charset="0"/>
            </a:endParaRPr>
          </a:p>
        </p:txBody>
      </p:sp>
      <p:sp>
        <p:nvSpPr>
          <p:cNvPr id="24" name="Text Box 25"/>
          <p:cNvSpPr txBox="1">
            <a:spLocks noChangeArrowheads="1"/>
          </p:cNvSpPr>
          <p:nvPr/>
        </p:nvSpPr>
        <p:spPr bwMode="auto">
          <a:xfrm>
            <a:off x="1677665" y="1200697"/>
            <a:ext cx="1822450" cy="325437"/>
          </a:xfrm>
          <a:prstGeom prst="rect">
            <a:avLst/>
          </a:prstGeom>
          <a:solidFill>
            <a:srgbClr val="FFFFFF"/>
          </a:solidFill>
          <a:ln w="9525">
            <a:noFill/>
            <a:miter lim="800000"/>
            <a:headEnd/>
            <a:tailEnd/>
          </a:ln>
        </p:spPr>
        <p:txBody>
          <a:bodyPr/>
          <a:lstStyle/>
          <a:p>
            <a:r>
              <a:rPr lang="es-ES" sz="1200" b="1" dirty="0">
                <a:latin typeface="Calibri" pitchFamily="34" charset="0"/>
                <a:cs typeface="Times New Roman" pitchFamily="18" charset="0"/>
              </a:rPr>
              <a:t>Plan de Desarrollo</a:t>
            </a:r>
            <a:endParaRPr lang="es-ES" sz="1200" dirty="0">
              <a:latin typeface="Calibri" pitchFamily="34" charset="0"/>
            </a:endParaRPr>
          </a:p>
        </p:txBody>
      </p:sp>
      <p:sp>
        <p:nvSpPr>
          <p:cNvPr id="25" name="Text Box 24"/>
          <p:cNvSpPr txBox="1">
            <a:spLocks noChangeArrowheads="1"/>
          </p:cNvSpPr>
          <p:nvPr/>
        </p:nvSpPr>
        <p:spPr bwMode="auto">
          <a:xfrm>
            <a:off x="1637032" y="1765847"/>
            <a:ext cx="1944369" cy="763037"/>
          </a:xfrm>
          <a:prstGeom prst="rect">
            <a:avLst/>
          </a:prstGeom>
          <a:solidFill>
            <a:srgbClr val="FFFFFF"/>
          </a:solidFill>
          <a:ln w="9525">
            <a:noFill/>
            <a:miter lim="800000"/>
            <a:headEnd/>
            <a:tailEnd/>
          </a:ln>
        </p:spPr>
        <p:txBody>
          <a:bodyPr/>
          <a:lstStyle/>
          <a:p>
            <a:r>
              <a:rPr lang="es-ES" sz="1200" b="1" dirty="0">
                <a:latin typeface="Calibri" pitchFamily="34" charset="0"/>
                <a:cs typeface="Times New Roman" pitchFamily="18" charset="0"/>
              </a:rPr>
              <a:t>Planes de Mejoramiento (Institucional, MMB, PM Convenios de Desempeño)</a:t>
            </a:r>
            <a:endParaRPr lang="es-ES" sz="1200" dirty="0">
              <a:latin typeface="Calibri" pitchFamily="34" charset="0"/>
            </a:endParaRPr>
          </a:p>
        </p:txBody>
      </p:sp>
      <p:sp>
        <p:nvSpPr>
          <p:cNvPr id="26" name="Text Box 23"/>
          <p:cNvSpPr txBox="1">
            <a:spLocks noChangeArrowheads="1"/>
          </p:cNvSpPr>
          <p:nvPr/>
        </p:nvSpPr>
        <p:spPr bwMode="auto">
          <a:xfrm>
            <a:off x="1920787" y="5542769"/>
            <a:ext cx="8243888" cy="360362"/>
          </a:xfrm>
          <a:prstGeom prst="rect">
            <a:avLst/>
          </a:prstGeom>
          <a:solidFill>
            <a:schemeClr val="accent1"/>
          </a:solidFill>
          <a:ln w="9525">
            <a:noFill/>
            <a:miter lim="800000"/>
            <a:headEnd/>
            <a:tailEnd/>
          </a:ln>
        </p:spPr>
        <p:txBody>
          <a:bodyPr/>
          <a:lstStyle/>
          <a:p>
            <a:pPr algn="ctr"/>
            <a:r>
              <a:rPr lang="es-ES" b="1" dirty="0">
                <a:latin typeface="Calibri" pitchFamily="34" charset="0"/>
                <a:cs typeface="Times New Roman" pitchFamily="18" charset="0"/>
              </a:rPr>
              <a:t>Plan Estratégico</a:t>
            </a:r>
            <a:endParaRPr lang="es-ES" dirty="0">
              <a:latin typeface="Calibri" pitchFamily="34" charset="0"/>
            </a:endParaRPr>
          </a:p>
        </p:txBody>
      </p:sp>
      <p:sp>
        <p:nvSpPr>
          <p:cNvPr id="27" name="Text Box 22"/>
          <p:cNvSpPr txBox="1">
            <a:spLocks noChangeArrowheads="1"/>
          </p:cNvSpPr>
          <p:nvPr/>
        </p:nvSpPr>
        <p:spPr bwMode="auto">
          <a:xfrm>
            <a:off x="1669395" y="3521676"/>
            <a:ext cx="1457927" cy="381655"/>
          </a:xfrm>
          <a:prstGeom prst="rect">
            <a:avLst/>
          </a:prstGeom>
          <a:solidFill>
            <a:srgbClr val="FFFFFF"/>
          </a:solidFill>
          <a:ln w="9525">
            <a:noFill/>
            <a:miter lim="800000"/>
            <a:headEnd/>
            <a:tailEnd/>
          </a:ln>
        </p:spPr>
        <p:txBody>
          <a:bodyPr/>
          <a:lstStyle/>
          <a:p>
            <a:r>
              <a:rPr lang="es-ES" sz="1200" b="1" dirty="0">
                <a:latin typeface="Calibri" pitchFamily="34" charset="0"/>
                <a:cs typeface="Times New Roman" pitchFamily="18" charset="0"/>
              </a:rPr>
              <a:t>Autoevaluación CDU año anterior</a:t>
            </a:r>
            <a:endParaRPr lang="es-ES" sz="1200" dirty="0">
              <a:latin typeface="Calibri" pitchFamily="34" charset="0"/>
            </a:endParaRPr>
          </a:p>
        </p:txBody>
      </p:sp>
      <p:sp>
        <p:nvSpPr>
          <p:cNvPr id="28" name="Text Box 21"/>
          <p:cNvSpPr txBox="1">
            <a:spLocks noChangeArrowheads="1"/>
          </p:cNvSpPr>
          <p:nvPr/>
        </p:nvSpPr>
        <p:spPr bwMode="auto">
          <a:xfrm>
            <a:off x="1653863" y="4146204"/>
            <a:ext cx="1755490" cy="611188"/>
          </a:xfrm>
          <a:prstGeom prst="rect">
            <a:avLst/>
          </a:prstGeom>
          <a:solidFill>
            <a:srgbClr val="FFFFFF"/>
          </a:solidFill>
          <a:ln w="9525">
            <a:noFill/>
            <a:miter lim="800000"/>
            <a:headEnd/>
            <a:tailEnd/>
          </a:ln>
        </p:spPr>
        <p:txBody>
          <a:bodyPr/>
          <a:lstStyle/>
          <a:p>
            <a:r>
              <a:rPr lang="es-ES" sz="1200" b="1" dirty="0">
                <a:latin typeface="Calibri" pitchFamily="34" charset="0"/>
                <a:cs typeface="Times New Roman" pitchFamily="18" charset="0"/>
              </a:rPr>
              <a:t>Necesidades del Entorno</a:t>
            </a:r>
            <a:endParaRPr lang="es-ES" sz="1200" dirty="0">
              <a:latin typeface="Calibri" pitchFamily="34" charset="0"/>
            </a:endParaRPr>
          </a:p>
        </p:txBody>
      </p:sp>
      <p:sp>
        <p:nvSpPr>
          <p:cNvPr id="29" name="Line 19"/>
          <p:cNvSpPr>
            <a:spLocks noChangeShapeType="1"/>
          </p:cNvSpPr>
          <p:nvPr/>
        </p:nvSpPr>
        <p:spPr bwMode="auto">
          <a:xfrm>
            <a:off x="3087367" y="1409619"/>
            <a:ext cx="617537" cy="1119264"/>
          </a:xfrm>
          <a:prstGeom prst="line">
            <a:avLst/>
          </a:prstGeom>
          <a:noFill/>
          <a:ln w="9525">
            <a:solidFill>
              <a:srgbClr val="000000"/>
            </a:solidFill>
            <a:round/>
            <a:headEnd/>
            <a:tailEnd type="triangle" w="med" len="med"/>
          </a:ln>
        </p:spPr>
        <p:txBody>
          <a:bodyPr/>
          <a:lstStyle/>
          <a:p>
            <a:endParaRPr lang="es-CL"/>
          </a:p>
        </p:txBody>
      </p:sp>
      <p:sp>
        <p:nvSpPr>
          <p:cNvPr id="30" name="Line 18"/>
          <p:cNvSpPr>
            <a:spLocks noChangeShapeType="1"/>
          </p:cNvSpPr>
          <p:nvPr/>
        </p:nvSpPr>
        <p:spPr bwMode="auto">
          <a:xfrm>
            <a:off x="3274692" y="2427555"/>
            <a:ext cx="265113" cy="266003"/>
          </a:xfrm>
          <a:prstGeom prst="line">
            <a:avLst/>
          </a:prstGeom>
          <a:noFill/>
          <a:ln w="9525">
            <a:solidFill>
              <a:srgbClr val="000000"/>
            </a:solidFill>
            <a:round/>
            <a:headEnd/>
            <a:tailEnd type="triangle" w="med" len="med"/>
          </a:ln>
        </p:spPr>
        <p:txBody>
          <a:bodyPr/>
          <a:lstStyle/>
          <a:p>
            <a:endParaRPr lang="es-CL"/>
          </a:p>
        </p:txBody>
      </p:sp>
      <p:sp>
        <p:nvSpPr>
          <p:cNvPr id="31" name="Line 17"/>
          <p:cNvSpPr>
            <a:spLocks noChangeShapeType="1"/>
          </p:cNvSpPr>
          <p:nvPr/>
        </p:nvSpPr>
        <p:spPr bwMode="auto">
          <a:xfrm>
            <a:off x="3034979" y="3021559"/>
            <a:ext cx="239713" cy="4762"/>
          </a:xfrm>
          <a:prstGeom prst="line">
            <a:avLst/>
          </a:prstGeom>
          <a:noFill/>
          <a:ln w="9525">
            <a:solidFill>
              <a:srgbClr val="000000"/>
            </a:solidFill>
            <a:round/>
            <a:headEnd/>
            <a:tailEnd type="triangle" w="med" len="med"/>
          </a:ln>
        </p:spPr>
        <p:txBody>
          <a:bodyPr/>
          <a:lstStyle/>
          <a:p>
            <a:endParaRPr lang="es-CL"/>
          </a:p>
        </p:txBody>
      </p:sp>
      <p:sp>
        <p:nvSpPr>
          <p:cNvPr id="32" name="Line 16"/>
          <p:cNvSpPr>
            <a:spLocks noChangeShapeType="1"/>
          </p:cNvSpPr>
          <p:nvPr/>
        </p:nvSpPr>
        <p:spPr bwMode="auto">
          <a:xfrm flipV="1">
            <a:off x="2984179" y="3552043"/>
            <a:ext cx="470469" cy="229726"/>
          </a:xfrm>
          <a:prstGeom prst="line">
            <a:avLst/>
          </a:prstGeom>
          <a:noFill/>
          <a:ln w="9525">
            <a:solidFill>
              <a:srgbClr val="000000"/>
            </a:solidFill>
            <a:round/>
            <a:headEnd/>
            <a:tailEnd type="triangle" w="med" len="med"/>
          </a:ln>
        </p:spPr>
        <p:txBody>
          <a:bodyPr/>
          <a:lstStyle/>
          <a:p>
            <a:endParaRPr lang="es-CL"/>
          </a:p>
        </p:txBody>
      </p:sp>
      <p:sp>
        <p:nvSpPr>
          <p:cNvPr id="33" name="Line 15"/>
          <p:cNvSpPr>
            <a:spLocks noChangeShapeType="1"/>
          </p:cNvSpPr>
          <p:nvPr/>
        </p:nvSpPr>
        <p:spPr bwMode="auto">
          <a:xfrm flipV="1">
            <a:off x="3317823" y="3739584"/>
            <a:ext cx="320309" cy="455064"/>
          </a:xfrm>
          <a:prstGeom prst="line">
            <a:avLst/>
          </a:prstGeom>
          <a:noFill/>
          <a:ln w="9525">
            <a:solidFill>
              <a:srgbClr val="000000"/>
            </a:solidFill>
            <a:round/>
            <a:headEnd/>
            <a:tailEnd type="triangle" w="med" len="med"/>
          </a:ln>
        </p:spPr>
        <p:txBody>
          <a:bodyPr/>
          <a:lstStyle/>
          <a:p>
            <a:endParaRPr lang="es-CL"/>
          </a:p>
        </p:txBody>
      </p:sp>
      <p:sp>
        <p:nvSpPr>
          <p:cNvPr id="34" name="AutoShape 14"/>
          <p:cNvSpPr>
            <a:spLocks noChangeArrowheads="1"/>
          </p:cNvSpPr>
          <p:nvPr/>
        </p:nvSpPr>
        <p:spPr bwMode="auto">
          <a:xfrm>
            <a:off x="3898578" y="2300834"/>
            <a:ext cx="1030288" cy="292100"/>
          </a:xfrm>
          <a:prstGeom prst="curvedDownArrow">
            <a:avLst>
              <a:gd name="adj1" fmla="val 70544"/>
              <a:gd name="adj2" fmla="val 141087"/>
              <a:gd name="adj3" fmla="val 33333"/>
            </a:avLst>
          </a:prstGeom>
          <a:solidFill>
            <a:schemeClr val="accent3">
              <a:lumMod val="60000"/>
              <a:lumOff val="40000"/>
            </a:schemeClr>
          </a:solidFill>
          <a:ln w="9525">
            <a:noFill/>
            <a:miter lim="800000"/>
            <a:headEnd/>
            <a:tailEnd/>
          </a:ln>
        </p:spPr>
        <p:txBody>
          <a:bodyPr/>
          <a:lstStyle/>
          <a:p>
            <a:endParaRPr lang="es-CL" sz="3200">
              <a:latin typeface="Calibri" pitchFamily="34" charset="0"/>
            </a:endParaRPr>
          </a:p>
        </p:txBody>
      </p:sp>
      <p:sp>
        <p:nvSpPr>
          <p:cNvPr id="35" name="Line 13"/>
          <p:cNvSpPr>
            <a:spLocks noChangeShapeType="1"/>
          </p:cNvSpPr>
          <p:nvPr/>
        </p:nvSpPr>
        <p:spPr bwMode="auto">
          <a:xfrm>
            <a:off x="4979666" y="3021559"/>
            <a:ext cx="812800" cy="0"/>
          </a:xfrm>
          <a:prstGeom prst="line">
            <a:avLst/>
          </a:prstGeom>
          <a:noFill/>
          <a:ln w="9525">
            <a:solidFill>
              <a:srgbClr val="000000"/>
            </a:solidFill>
            <a:round/>
            <a:headEnd/>
            <a:tailEnd type="triangle" w="med" len="med"/>
          </a:ln>
        </p:spPr>
        <p:txBody>
          <a:bodyPr/>
          <a:lstStyle/>
          <a:p>
            <a:endParaRPr lang="es-CL"/>
          </a:p>
        </p:txBody>
      </p:sp>
      <p:sp>
        <p:nvSpPr>
          <p:cNvPr id="36" name="AutoShape 12"/>
          <p:cNvSpPr>
            <a:spLocks noChangeArrowheads="1"/>
          </p:cNvSpPr>
          <p:nvPr/>
        </p:nvSpPr>
        <p:spPr bwMode="auto">
          <a:xfrm>
            <a:off x="5781353" y="2337347"/>
            <a:ext cx="1127791" cy="1096963"/>
          </a:xfrm>
          <a:prstGeom prst="flowChartDocumen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r>
              <a:rPr lang="es-ES" sz="1200">
                <a:latin typeface="Calibri" pitchFamily="34" charset="0"/>
                <a:cs typeface="Times New Roman" pitchFamily="18" charset="0"/>
              </a:rPr>
              <a:t>Propuesta Compromiso de Desempeño Anual</a:t>
            </a:r>
            <a:endParaRPr lang="es-ES" sz="1200">
              <a:latin typeface="Calibri" pitchFamily="34" charset="0"/>
            </a:endParaRPr>
          </a:p>
        </p:txBody>
      </p:sp>
      <p:sp>
        <p:nvSpPr>
          <p:cNvPr id="37" name="Oval 11"/>
          <p:cNvSpPr>
            <a:spLocks noChangeArrowheads="1"/>
          </p:cNvSpPr>
          <p:nvPr/>
        </p:nvSpPr>
        <p:spPr bwMode="auto">
          <a:xfrm>
            <a:off x="5482903" y="4101060"/>
            <a:ext cx="1296988" cy="915987"/>
          </a:xfrm>
          <a:prstGeom prst="ellipse">
            <a:avLst/>
          </a:prstGeom>
          <a:solidFill>
            <a:srgbClr val="00B0F0"/>
          </a:solidFill>
          <a:ln>
            <a:solidFill>
              <a:srgbClr val="00B0F0"/>
            </a:solidFill>
            <a:headEnd/>
            <a:tailEnd/>
          </a:ln>
        </p:spPr>
        <p:style>
          <a:lnRef idx="2">
            <a:schemeClr val="accent1"/>
          </a:lnRef>
          <a:fillRef idx="1">
            <a:schemeClr val="lt1"/>
          </a:fillRef>
          <a:effectRef idx="0">
            <a:schemeClr val="accent1"/>
          </a:effectRef>
          <a:fontRef idx="minor">
            <a:schemeClr val="dk1"/>
          </a:fontRef>
        </p:style>
        <p:txBody>
          <a:bodyPr anchor="ctr">
            <a:flatTx/>
          </a:bodyPr>
          <a:lstStyle/>
          <a:p>
            <a:pPr algn="ctr"/>
            <a:r>
              <a:rPr lang="es-ES" sz="1200" b="1" dirty="0">
                <a:solidFill>
                  <a:srgbClr val="FFFFFF"/>
                </a:solidFill>
                <a:latin typeface="Calibri" pitchFamily="34" charset="0"/>
                <a:cs typeface="Times New Roman" pitchFamily="18" charset="0"/>
              </a:rPr>
              <a:t>Revisión del CDU</a:t>
            </a:r>
            <a:endParaRPr lang="es-ES" sz="1200" dirty="0">
              <a:latin typeface="Calibri" pitchFamily="34" charset="0"/>
            </a:endParaRPr>
          </a:p>
        </p:txBody>
      </p:sp>
      <p:sp>
        <p:nvSpPr>
          <p:cNvPr id="38" name="Line 10"/>
          <p:cNvSpPr>
            <a:spLocks noChangeShapeType="1"/>
          </p:cNvSpPr>
          <p:nvPr/>
        </p:nvSpPr>
        <p:spPr bwMode="auto">
          <a:xfrm flipH="1">
            <a:off x="6348091" y="3381922"/>
            <a:ext cx="0" cy="574675"/>
          </a:xfrm>
          <a:prstGeom prst="line">
            <a:avLst/>
          </a:prstGeom>
          <a:noFill/>
          <a:ln w="9525">
            <a:solidFill>
              <a:srgbClr val="000000"/>
            </a:solidFill>
            <a:round/>
            <a:headEnd/>
            <a:tailEnd type="triangle" w="med" len="med"/>
          </a:ln>
        </p:spPr>
        <p:txBody>
          <a:bodyPr/>
          <a:lstStyle/>
          <a:p>
            <a:endParaRPr lang="es-CL"/>
          </a:p>
        </p:txBody>
      </p:sp>
      <p:sp>
        <p:nvSpPr>
          <p:cNvPr id="39" name="AutoShape 9"/>
          <p:cNvSpPr>
            <a:spLocks noChangeArrowheads="1"/>
          </p:cNvSpPr>
          <p:nvPr/>
        </p:nvSpPr>
        <p:spPr bwMode="auto">
          <a:xfrm rot="12595745">
            <a:off x="3619760" y="4063557"/>
            <a:ext cx="1817398" cy="373652"/>
          </a:xfrm>
          <a:prstGeom prst="curvedDownArrow">
            <a:avLst>
              <a:gd name="adj1" fmla="val 84000"/>
              <a:gd name="adj2" fmla="val 168000"/>
              <a:gd name="adj3" fmla="val 53874"/>
            </a:avLst>
          </a:prstGeom>
          <a:solidFill>
            <a:schemeClr val="accent3">
              <a:lumMod val="60000"/>
              <a:lumOff val="40000"/>
            </a:schemeClr>
          </a:solidFill>
          <a:ln w="9525">
            <a:noFill/>
            <a:miter lim="800000"/>
            <a:headEnd/>
            <a:tailEnd/>
          </a:ln>
        </p:spPr>
        <p:txBody>
          <a:bodyPr rot="10800000"/>
          <a:lstStyle/>
          <a:p>
            <a:endParaRPr lang="es-CL" sz="3200">
              <a:latin typeface="Calibri" pitchFamily="34" charset="0"/>
            </a:endParaRPr>
          </a:p>
        </p:txBody>
      </p:sp>
      <p:sp>
        <p:nvSpPr>
          <p:cNvPr id="40" name="Line 8"/>
          <p:cNvSpPr>
            <a:spLocks noChangeShapeType="1"/>
          </p:cNvSpPr>
          <p:nvPr/>
        </p:nvSpPr>
        <p:spPr bwMode="auto">
          <a:xfrm>
            <a:off x="6924353" y="4496346"/>
            <a:ext cx="503238" cy="0"/>
          </a:xfrm>
          <a:prstGeom prst="line">
            <a:avLst/>
          </a:prstGeom>
          <a:noFill/>
          <a:ln w="9525">
            <a:solidFill>
              <a:srgbClr val="000000"/>
            </a:solidFill>
            <a:round/>
            <a:headEnd/>
            <a:tailEnd type="triangle" w="med" len="med"/>
          </a:ln>
        </p:spPr>
        <p:txBody>
          <a:bodyPr/>
          <a:lstStyle/>
          <a:p>
            <a:endParaRPr lang="es-CL"/>
          </a:p>
        </p:txBody>
      </p:sp>
      <p:sp>
        <p:nvSpPr>
          <p:cNvPr id="41" name="AutoShape 7"/>
          <p:cNvSpPr>
            <a:spLocks noChangeArrowheads="1"/>
          </p:cNvSpPr>
          <p:nvPr/>
        </p:nvSpPr>
        <p:spPr bwMode="auto">
          <a:xfrm>
            <a:off x="7545164" y="4146204"/>
            <a:ext cx="1173163" cy="915988"/>
          </a:xfrm>
          <a:prstGeom prst="flowChartDocumen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r>
              <a:rPr lang="es-ES" sz="1200" b="1" dirty="0">
                <a:latin typeface="Calibri" pitchFamily="34" charset="0"/>
                <a:cs typeface="Times New Roman" pitchFamily="18" charset="0"/>
              </a:rPr>
              <a:t>Compromiso de Desempeño Anual (Aprobado)</a:t>
            </a:r>
            <a:endParaRPr lang="es-ES" sz="1200" b="1" dirty="0">
              <a:latin typeface="Calibri" pitchFamily="34" charset="0"/>
            </a:endParaRPr>
          </a:p>
        </p:txBody>
      </p:sp>
      <p:sp>
        <p:nvSpPr>
          <p:cNvPr id="42" name="Line 4"/>
          <p:cNvSpPr>
            <a:spLocks noChangeShapeType="1"/>
          </p:cNvSpPr>
          <p:nvPr/>
        </p:nvSpPr>
        <p:spPr bwMode="auto">
          <a:xfrm flipV="1">
            <a:off x="8075291" y="3524797"/>
            <a:ext cx="0" cy="576263"/>
          </a:xfrm>
          <a:prstGeom prst="line">
            <a:avLst/>
          </a:prstGeom>
          <a:noFill/>
          <a:ln w="9525">
            <a:solidFill>
              <a:srgbClr val="000000"/>
            </a:solidFill>
            <a:round/>
            <a:headEnd/>
            <a:tailEnd type="triangle" w="med" len="med"/>
          </a:ln>
        </p:spPr>
        <p:txBody>
          <a:bodyPr/>
          <a:lstStyle/>
          <a:p>
            <a:endParaRPr lang="es-CL"/>
          </a:p>
        </p:txBody>
      </p:sp>
      <p:sp>
        <p:nvSpPr>
          <p:cNvPr id="43" name="Line 2"/>
          <p:cNvSpPr>
            <a:spLocks noChangeShapeType="1"/>
          </p:cNvSpPr>
          <p:nvPr/>
        </p:nvSpPr>
        <p:spPr bwMode="auto">
          <a:xfrm flipH="1" flipV="1">
            <a:off x="6888088" y="3056384"/>
            <a:ext cx="720080" cy="0"/>
          </a:xfrm>
          <a:prstGeom prst="line">
            <a:avLst/>
          </a:prstGeom>
          <a:noFill/>
          <a:ln w="9525">
            <a:solidFill>
              <a:srgbClr val="000000"/>
            </a:solidFill>
            <a:round/>
            <a:headEnd/>
            <a:tailEnd type="triangle" w="med" len="med"/>
          </a:ln>
        </p:spPr>
        <p:txBody>
          <a:bodyPr/>
          <a:lstStyle/>
          <a:p>
            <a:endParaRPr lang="es-CL"/>
          </a:p>
        </p:txBody>
      </p:sp>
      <p:sp>
        <p:nvSpPr>
          <p:cNvPr id="45" name="Oval 27"/>
          <p:cNvSpPr>
            <a:spLocks noChangeArrowheads="1"/>
          </p:cNvSpPr>
          <p:nvPr/>
        </p:nvSpPr>
        <p:spPr bwMode="auto">
          <a:xfrm>
            <a:off x="3465191" y="2768596"/>
            <a:ext cx="1512888" cy="915988"/>
          </a:xfrm>
          <a:prstGeom prst="ellipse">
            <a:avLst/>
          </a:prstGeom>
          <a:solidFill>
            <a:srgbClr val="00B0F0"/>
          </a:solidFill>
          <a:ln>
            <a:solidFill>
              <a:srgbClr val="00B0F0"/>
            </a:solidFill>
            <a:headEnd/>
            <a:tailEnd/>
          </a:ln>
        </p:spPr>
        <p:style>
          <a:lnRef idx="2">
            <a:schemeClr val="accent1"/>
          </a:lnRef>
          <a:fillRef idx="1">
            <a:schemeClr val="lt1"/>
          </a:fillRef>
          <a:effectRef idx="0">
            <a:schemeClr val="accent1"/>
          </a:effectRef>
          <a:fontRef idx="minor">
            <a:schemeClr val="dk1"/>
          </a:fontRef>
        </p:style>
        <p:txBody>
          <a:bodyPr anchor="ctr">
            <a:flatTx/>
          </a:bodyPr>
          <a:lstStyle/>
          <a:p>
            <a:pPr algn="ctr"/>
            <a:r>
              <a:rPr lang="es-ES" sz="1200" b="1" dirty="0">
                <a:solidFill>
                  <a:srgbClr val="FFFFFF"/>
                </a:solidFill>
                <a:latin typeface="Calibri" pitchFamily="34" charset="0"/>
                <a:cs typeface="Times New Roman" pitchFamily="18" charset="0"/>
              </a:rPr>
              <a:t>Planificación Anual</a:t>
            </a:r>
            <a:endParaRPr lang="es-ES" sz="1200" dirty="0">
              <a:latin typeface="Calibri" pitchFamily="34" charset="0"/>
            </a:endParaRPr>
          </a:p>
        </p:txBody>
      </p:sp>
      <p:sp>
        <p:nvSpPr>
          <p:cNvPr id="46" name="Text Box 26"/>
          <p:cNvSpPr txBox="1">
            <a:spLocks noChangeArrowheads="1"/>
          </p:cNvSpPr>
          <p:nvPr/>
        </p:nvSpPr>
        <p:spPr bwMode="auto">
          <a:xfrm>
            <a:off x="7643492" y="1292771"/>
            <a:ext cx="1462087" cy="431800"/>
          </a:xfrm>
          <a:prstGeom prst="rect">
            <a:avLst/>
          </a:prstGeom>
          <a:solidFill>
            <a:srgbClr val="FFFFFF"/>
          </a:solidFill>
          <a:ln w="9525">
            <a:noFill/>
            <a:miter lim="800000"/>
            <a:headEnd/>
            <a:tailEnd/>
          </a:ln>
        </p:spPr>
        <p:txBody>
          <a:bodyPr/>
          <a:lstStyle/>
          <a:p>
            <a:r>
              <a:rPr lang="es-ES" sz="1200" b="1" dirty="0">
                <a:latin typeface="Calibri" pitchFamily="34" charset="0"/>
                <a:cs typeface="Times New Roman" pitchFamily="18" charset="0"/>
              </a:rPr>
              <a:t>Presupuesto año anterior</a:t>
            </a:r>
            <a:endParaRPr lang="es-ES" sz="1200" dirty="0">
              <a:latin typeface="Calibri" pitchFamily="34" charset="0"/>
            </a:endParaRPr>
          </a:p>
        </p:txBody>
      </p:sp>
      <p:sp>
        <p:nvSpPr>
          <p:cNvPr id="47" name="Oval 11"/>
          <p:cNvSpPr>
            <a:spLocks noChangeArrowheads="1"/>
          </p:cNvSpPr>
          <p:nvPr/>
        </p:nvSpPr>
        <p:spPr bwMode="auto">
          <a:xfrm>
            <a:off x="7381652" y="2660303"/>
            <a:ext cx="1336675" cy="792162"/>
          </a:xfrm>
          <a:prstGeom prst="ellipse">
            <a:avLst/>
          </a:prstGeom>
          <a:solidFill>
            <a:srgbClr val="00B0F0"/>
          </a:solidFill>
          <a:ln>
            <a:solidFill>
              <a:srgbClr val="00B0F0"/>
            </a:solidFill>
            <a:headEnd/>
            <a:tailEnd/>
          </a:ln>
        </p:spPr>
        <p:style>
          <a:lnRef idx="2">
            <a:schemeClr val="accent1"/>
          </a:lnRef>
          <a:fillRef idx="1">
            <a:schemeClr val="lt1"/>
          </a:fillRef>
          <a:effectRef idx="0">
            <a:schemeClr val="accent1"/>
          </a:effectRef>
          <a:fontRef idx="minor">
            <a:schemeClr val="dk1"/>
          </a:fontRef>
        </p:style>
        <p:txBody>
          <a:bodyPr anchor="ctr">
            <a:flatTx/>
          </a:bodyPr>
          <a:lstStyle/>
          <a:p>
            <a:pPr algn="ctr"/>
            <a:r>
              <a:rPr lang="es-ES" sz="1200" b="1">
                <a:solidFill>
                  <a:srgbClr val="FFFFFF"/>
                </a:solidFill>
                <a:latin typeface="Calibri" pitchFamily="34" charset="0"/>
                <a:cs typeface="Times New Roman" pitchFamily="18" charset="0"/>
              </a:rPr>
              <a:t>Reunión de </a:t>
            </a:r>
          </a:p>
          <a:p>
            <a:pPr algn="ctr"/>
            <a:r>
              <a:rPr lang="es-ES" sz="1200" b="1">
                <a:solidFill>
                  <a:srgbClr val="FFFFFF"/>
                </a:solidFill>
                <a:latin typeface="Calibri" pitchFamily="34" charset="0"/>
                <a:cs typeface="Times New Roman" pitchFamily="18" charset="0"/>
              </a:rPr>
              <a:t>Gestión</a:t>
            </a:r>
            <a:endParaRPr lang="es-ES" sz="1200">
              <a:latin typeface="Calibri" pitchFamily="34" charset="0"/>
            </a:endParaRPr>
          </a:p>
        </p:txBody>
      </p:sp>
      <p:sp>
        <p:nvSpPr>
          <p:cNvPr id="48" name="Line 41"/>
          <p:cNvSpPr>
            <a:spLocks noChangeShapeType="1"/>
          </p:cNvSpPr>
          <p:nvPr/>
        </p:nvSpPr>
        <p:spPr bwMode="auto">
          <a:xfrm flipH="1">
            <a:off x="8148316" y="1797596"/>
            <a:ext cx="0" cy="647700"/>
          </a:xfrm>
          <a:prstGeom prst="line">
            <a:avLst/>
          </a:prstGeom>
          <a:noFill/>
          <a:ln w="9525">
            <a:solidFill>
              <a:schemeClr val="tx1"/>
            </a:solidFill>
            <a:round/>
            <a:headEnd/>
            <a:tailEnd type="triangle" w="med" len="med"/>
          </a:ln>
        </p:spPr>
        <p:txBody>
          <a:bodyPr/>
          <a:lstStyle/>
          <a:p>
            <a:endParaRPr lang="es-CL"/>
          </a:p>
        </p:txBody>
      </p:sp>
      <p:sp>
        <p:nvSpPr>
          <p:cNvPr id="49" name="Text Box 22"/>
          <p:cNvSpPr txBox="1">
            <a:spLocks noChangeArrowheads="1"/>
          </p:cNvSpPr>
          <p:nvPr/>
        </p:nvSpPr>
        <p:spPr bwMode="auto">
          <a:xfrm>
            <a:off x="8507091" y="1581696"/>
            <a:ext cx="1624012" cy="611188"/>
          </a:xfrm>
          <a:prstGeom prst="rect">
            <a:avLst/>
          </a:prstGeom>
          <a:solidFill>
            <a:srgbClr val="FFFFFF"/>
          </a:solidFill>
          <a:ln w="9525">
            <a:noFill/>
            <a:miter lim="800000"/>
            <a:headEnd/>
            <a:tailEnd/>
          </a:ln>
        </p:spPr>
        <p:txBody>
          <a:bodyPr/>
          <a:lstStyle/>
          <a:p>
            <a:r>
              <a:rPr lang="es-ES" sz="1200" b="1" dirty="0">
                <a:latin typeface="Calibri" pitchFamily="34" charset="0"/>
                <a:cs typeface="Times New Roman" pitchFamily="18" charset="0"/>
              </a:rPr>
              <a:t>Autoevaluación CDU año anterior</a:t>
            </a:r>
            <a:endParaRPr lang="es-ES" sz="1200" dirty="0">
              <a:latin typeface="Calibri" pitchFamily="34" charset="0"/>
            </a:endParaRPr>
          </a:p>
        </p:txBody>
      </p:sp>
      <p:sp>
        <p:nvSpPr>
          <p:cNvPr id="50" name="Line 43"/>
          <p:cNvSpPr>
            <a:spLocks noChangeShapeType="1"/>
          </p:cNvSpPr>
          <p:nvPr/>
        </p:nvSpPr>
        <p:spPr bwMode="auto">
          <a:xfrm flipH="1">
            <a:off x="8507092" y="2013496"/>
            <a:ext cx="433387" cy="503238"/>
          </a:xfrm>
          <a:prstGeom prst="line">
            <a:avLst/>
          </a:prstGeom>
          <a:noFill/>
          <a:ln w="9525">
            <a:solidFill>
              <a:schemeClr val="tx1"/>
            </a:solidFill>
            <a:round/>
            <a:headEnd/>
            <a:tailEnd type="triangle" w="med" len="med"/>
          </a:ln>
        </p:spPr>
        <p:txBody>
          <a:bodyPr/>
          <a:lstStyle/>
          <a:p>
            <a:endParaRPr lang="es-CL"/>
          </a:p>
        </p:txBody>
      </p:sp>
      <p:sp>
        <p:nvSpPr>
          <p:cNvPr id="51" name="AutoShape 7"/>
          <p:cNvSpPr>
            <a:spLocks noChangeArrowheads="1"/>
          </p:cNvSpPr>
          <p:nvPr/>
        </p:nvSpPr>
        <p:spPr bwMode="auto">
          <a:xfrm>
            <a:off x="9093992" y="2836900"/>
            <a:ext cx="1030288" cy="574675"/>
          </a:xfrm>
          <a:prstGeom prst="flowChartDocumen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r>
              <a:rPr lang="es-ES" sz="1200" dirty="0">
                <a:latin typeface="Calibri" pitchFamily="34" charset="0"/>
                <a:cs typeface="Times New Roman" pitchFamily="18" charset="0"/>
              </a:rPr>
              <a:t>Presupuesto Unidad</a:t>
            </a:r>
            <a:endParaRPr lang="es-ES" sz="1200" dirty="0">
              <a:latin typeface="Calibri" pitchFamily="34" charset="0"/>
            </a:endParaRPr>
          </a:p>
        </p:txBody>
      </p:sp>
      <p:sp>
        <p:nvSpPr>
          <p:cNvPr id="52" name="Line 45"/>
          <p:cNvSpPr>
            <a:spLocks noChangeShapeType="1"/>
          </p:cNvSpPr>
          <p:nvPr/>
        </p:nvSpPr>
        <p:spPr bwMode="auto">
          <a:xfrm>
            <a:off x="8718327" y="3092996"/>
            <a:ext cx="365027" cy="0"/>
          </a:xfrm>
          <a:prstGeom prst="line">
            <a:avLst/>
          </a:prstGeom>
          <a:noFill/>
          <a:ln w="9525">
            <a:solidFill>
              <a:schemeClr val="tx1"/>
            </a:solidFill>
            <a:round/>
            <a:headEnd/>
            <a:tailEnd type="triangle" w="med" len="med"/>
          </a:ln>
        </p:spPr>
        <p:txBody>
          <a:bodyPr/>
          <a:lstStyle/>
          <a:p>
            <a:endParaRPr lang="es-CL"/>
          </a:p>
        </p:txBody>
      </p:sp>
      <p:sp>
        <p:nvSpPr>
          <p:cNvPr id="53" name="AutoShape 47"/>
          <p:cNvSpPr>
            <a:spLocks noChangeArrowheads="1"/>
          </p:cNvSpPr>
          <p:nvPr/>
        </p:nvSpPr>
        <p:spPr bwMode="auto">
          <a:xfrm>
            <a:off x="3465192" y="5207147"/>
            <a:ext cx="360363" cy="360362"/>
          </a:xfrm>
          <a:prstGeom prst="upArrow">
            <a:avLst>
              <a:gd name="adj1" fmla="val 50000"/>
              <a:gd name="adj2" fmla="val 25000"/>
            </a:avLst>
          </a:prstGeom>
          <a:solidFill>
            <a:schemeClr val="accent1"/>
          </a:solidFill>
          <a:ln w="9525">
            <a:noFill/>
            <a:miter lim="800000"/>
            <a:headEnd/>
            <a:tailEnd/>
          </a:ln>
        </p:spPr>
        <p:txBody>
          <a:bodyPr wrap="none" anchor="ctr"/>
          <a:lstStyle/>
          <a:p>
            <a:endParaRPr lang="es-CL"/>
          </a:p>
        </p:txBody>
      </p:sp>
      <p:sp>
        <p:nvSpPr>
          <p:cNvPr id="54" name="AutoShape 48"/>
          <p:cNvSpPr>
            <a:spLocks noChangeArrowheads="1"/>
          </p:cNvSpPr>
          <p:nvPr/>
        </p:nvSpPr>
        <p:spPr bwMode="auto">
          <a:xfrm>
            <a:off x="5792466" y="5194777"/>
            <a:ext cx="360362" cy="360362"/>
          </a:xfrm>
          <a:prstGeom prst="upArrow">
            <a:avLst>
              <a:gd name="adj1" fmla="val 50000"/>
              <a:gd name="adj2" fmla="val 25000"/>
            </a:avLst>
          </a:prstGeom>
          <a:solidFill>
            <a:schemeClr val="accent1"/>
          </a:solidFill>
          <a:ln w="9525">
            <a:noFill/>
            <a:miter lim="800000"/>
            <a:headEnd/>
            <a:tailEnd/>
          </a:ln>
        </p:spPr>
        <p:txBody>
          <a:bodyPr wrap="none" anchor="ctr"/>
          <a:lstStyle/>
          <a:p>
            <a:endParaRPr lang="es-CL"/>
          </a:p>
        </p:txBody>
      </p:sp>
      <p:sp>
        <p:nvSpPr>
          <p:cNvPr id="55" name="AutoShape 49"/>
          <p:cNvSpPr>
            <a:spLocks noChangeArrowheads="1"/>
          </p:cNvSpPr>
          <p:nvPr/>
        </p:nvSpPr>
        <p:spPr bwMode="auto">
          <a:xfrm>
            <a:off x="7962579" y="5180349"/>
            <a:ext cx="360363" cy="360362"/>
          </a:xfrm>
          <a:prstGeom prst="upArrow">
            <a:avLst>
              <a:gd name="adj1" fmla="val 50000"/>
              <a:gd name="adj2" fmla="val 25000"/>
            </a:avLst>
          </a:prstGeom>
          <a:solidFill>
            <a:schemeClr val="accent1"/>
          </a:solidFill>
          <a:ln w="9525">
            <a:noFill/>
            <a:miter lim="800000"/>
            <a:headEnd/>
            <a:tailEnd/>
          </a:ln>
        </p:spPr>
        <p:txBody>
          <a:bodyPr wrap="none" anchor="ctr"/>
          <a:lstStyle/>
          <a:p>
            <a:endParaRPr lang="es-CL"/>
          </a:p>
        </p:txBody>
      </p:sp>
      <p:sp>
        <p:nvSpPr>
          <p:cNvPr id="62" name="1 Título"/>
          <p:cNvSpPr txBox="1">
            <a:spLocks/>
          </p:cNvSpPr>
          <p:nvPr/>
        </p:nvSpPr>
        <p:spPr>
          <a:xfrm>
            <a:off x="1886207" y="-27384"/>
            <a:ext cx="8229600" cy="87214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056">
              <a:lnSpc>
                <a:spcPct val="120000"/>
              </a:lnSpc>
              <a:tabLst>
                <a:tab pos="1371600" algn="l"/>
              </a:tabLst>
            </a:pPr>
            <a:r>
              <a:rPr lang="es-ES" sz="2400" b="1" dirty="0"/>
              <a:t>FORMULACIÓN CDU</a:t>
            </a:r>
          </a:p>
          <a:p>
            <a:pPr defTabSz="912056">
              <a:lnSpc>
                <a:spcPct val="120000"/>
              </a:lnSpc>
              <a:tabLst>
                <a:tab pos="1371600" algn="l"/>
              </a:tabLst>
            </a:pPr>
            <a:r>
              <a:rPr lang="es-ES" sz="2400" b="1" dirty="0">
                <a:solidFill>
                  <a:srgbClr val="C00000"/>
                </a:solidFill>
              </a:rPr>
              <a:t>Plan Estratégico Institucional</a:t>
            </a:r>
            <a:endParaRPr lang="es-CL" sz="2400" b="1" dirty="0">
              <a:solidFill>
                <a:srgbClr val="C00000"/>
              </a:solidFill>
            </a:endParaRPr>
          </a:p>
        </p:txBody>
      </p:sp>
      <p:pic>
        <p:nvPicPr>
          <p:cNvPr id="6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326" y="1"/>
            <a:ext cx="1953980" cy="135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500"/>
                                        <p:tgtEl>
                                          <p:spTgt spid="3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right)">
                                      <p:cBhvr>
                                        <p:cTn id="58" dur="500"/>
                                        <p:tgtEl>
                                          <p:spTgt spid="3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left)">
                                      <p:cBhvr>
                                        <p:cTn id="64" dur="500"/>
                                        <p:tgtEl>
                                          <p:spTgt spid="40"/>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down)">
                                      <p:cBhvr>
                                        <p:cTn id="71" dur="500"/>
                                        <p:tgtEl>
                                          <p:spTgt spid="42"/>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left)">
                                      <p:cBhvr>
                                        <p:cTn id="74" dur="500"/>
                                        <p:tgtEl>
                                          <p:spTgt spid="47"/>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right)">
                                      <p:cBhvr>
                                        <p:cTn id="77" dur="500"/>
                                        <p:tgtEl>
                                          <p:spTgt spid="43"/>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up)">
                                      <p:cBhvr>
                                        <p:cTn id="83" dur="500"/>
                                        <p:tgtEl>
                                          <p:spTgt spid="4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ipe(left)">
                                      <p:cBhvr>
                                        <p:cTn id="86" dur="500"/>
                                        <p:tgtEl>
                                          <p:spTgt spid="49"/>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up)">
                                      <p:cBhvr>
                                        <p:cTn id="89" dur="500"/>
                                        <p:tgtEl>
                                          <p:spTgt spid="5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left)">
                                      <p:cBhvr>
                                        <p:cTn id="92" dur="500"/>
                                        <p:tgtEl>
                                          <p:spTgt spid="52"/>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wipe(left)">
                                      <p:cBhvr>
                                        <p:cTn id="9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30734C9-6E5A-43DA-BB6E-796959ABAA1C}"/>
              </a:ext>
            </a:extLst>
          </p:cNvPr>
          <p:cNvSpPr>
            <a:spLocks noGrp="1"/>
          </p:cNvSpPr>
          <p:nvPr>
            <p:ph type="title"/>
          </p:nvPr>
        </p:nvSpPr>
        <p:spPr>
          <a:xfrm>
            <a:off x="1586800" y="165912"/>
            <a:ext cx="9018400" cy="670800"/>
          </a:xfrm>
        </p:spPr>
        <p:txBody>
          <a:bodyPr/>
          <a:lstStyle/>
          <a:p>
            <a:r>
              <a:rPr lang="es-CL" sz="2667" dirty="0">
                <a:solidFill>
                  <a:srgbClr val="002060"/>
                </a:solidFill>
                <a:effectLst>
                  <a:outerShdw blurRad="38100" dist="38100" dir="2700000" algn="tl">
                    <a:srgbClr val="000000">
                      <a:alpha val="43137"/>
                    </a:srgbClr>
                  </a:outerShdw>
                </a:effectLst>
              </a:rPr>
              <a:t>RANKING  UNIVERSITAS </a:t>
            </a:r>
            <a:r>
              <a:rPr lang="es-CL" sz="2667" dirty="0">
                <a:solidFill>
                  <a:srgbClr val="002060"/>
                </a:solidFill>
                <a:effectLst>
                  <a:outerShdw blurRad="38100" dist="38100" dir="2700000" algn="tl">
                    <a:srgbClr val="000000">
                      <a:alpha val="43137"/>
                    </a:srgbClr>
                  </a:outerShdw>
                </a:effectLst>
              </a:rPr>
              <a:t>(Diciembre 2017</a:t>
            </a:r>
            <a:r>
              <a:rPr lang="es-CL" sz="2667" dirty="0">
                <a:solidFill>
                  <a:srgbClr val="002060"/>
                </a:solidFill>
                <a:effectLst>
                  <a:outerShdw blurRad="38100" dist="38100" dir="2700000" algn="tl">
                    <a:srgbClr val="000000">
                      <a:alpha val="43137"/>
                    </a:srgbClr>
                  </a:outerShdw>
                </a:effectLst>
              </a:rPr>
              <a:t>)</a:t>
            </a:r>
          </a:p>
        </p:txBody>
      </p:sp>
      <p:pic>
        <p:nvPicPr>
          <p:cNvPr id="4" name="Imagen 3">
            <a:extLst>
              <a:ext uri="{FF2B5EF4-FFF2-40B4-BE49-F238E27FC236}">
                <a16:creationId xmlns:a16="http://schemas.microsoft.com/office/drawing/2014/main" xmlns="" id="{22D6434F-A20D-432F-BB55-F33DF1C71B4E}"/>
              </a:ext>
            </a:extLst>
          </p:cNvPr>
          <p:cNvPicPr>
            <a:picLocks noChangeAspect="1"/>
          </p:cNvPicPr>
          <p:nvPr/>
        </p:nvPicPr>
        <p:blipFill>
          <a:blip r:embed="rId3"/>
          <a:stretch>
            <a:fillRect/>
          </a:stretch>
        </p:blipFill>
        <p:spPr>
          <a:xfrm>
            <a:off x="2831637" y="1169788"/>
            <a:ext cx="11329259" cy="11140437"/>
          </a:xfrm>
          <a:prstGeom prst="rect">
            <a:avLst/>
          </a:prstGeom>
        </p:spPr>
      </p:pic>
      <p:sp>
        <p:nvSpPr>
          <p:cNvPr id="3" name="Elipse 2"/>
          <p:cNvSpPr/>
          <p:nvPr/>
        </p:nvSpPr>
        <p:spPr>
          <a:xfrm rot="18973465">
            <a:off x="5895125" y="2858591"/>
            <a:ext cx="672075" cy="1632181"/>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Tree>
    <p:extLst>
      <p:ext uri="{BB962C8B-B14F-4D97-AF65-F5344CB8AC3E}">
        <p14:creationId xmlns:p14="http://schemas.microsoft.com/office/powerpoint/2010/main" val="5928472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76"/>
        <p:cNvGrpSpPr/>
        <p:nvPr/>
      </p:nvGrpSpPr>
      <p:grpSpPr>
        <a:xfrm>
          <a:off x="0" y="0"/>
          <a:ext cx="0" cy="0"/>
          <a:chOff x="0" y="0"/>
          <a:chExt cx="0" cy="0"/>
        </a:xfrm>
      </p:grpSpPr>
      <p:grpSp>
        <p:nvGrpSpPr>
          <p:cNvPr id="5" name="Grupo 4"/>
          <p:cNvGrpSpPr/>
          <p:nvPr/>
        </p:nvGrpSpPr>
        <p:grpSpPr>
          <a:xfrm>
            <a:off x="0" y="-27384"/>
            <a:ext cx="5807968" cy="7077405"/>
            <a:chOff x="0" y="-27384"/>
            <a:chExt cx="5807968" cy="7077405"/>
          </a:xfrm>
        </p:grpSpPr>
        <p:sp>
          <p:nvSpPr>
            <p:cNvPr id="2" name="1 Rectángulo"/>
            <p:cNvSpPr/>
            <p:nvPr/>
          </p:nvSpPr>
          <p:spPr>
            <a:xfrm>
              <a:off x="0" y="-27384"/>
              <a:ext cx="5807968" cy="7077405"/>
            </a:xfrm>
            <a:prstGeom prst="rect">
              <a:avLst/>
            </a:prstGeom>
            <a:solidFill>
              <a:srgbClr val="44C7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solidFill>
                  <a:srgbClr val="002060"/>
                </a:solidFill>
              </a:endParaRPr>
            </a:p>
          </p:txBody>
        </p:sp>
        <p:sp>
          <p:nvSpPr>
            <p:cNvPr id="3" name="Shape 171"/>
            <p:cNvSpPr txBox="1">
              <a:spLocks/>
            </p:cNvSpPr>
            <p:nvPr/>
          </p:nvSpPr>
          <p:spPr>
            <a:xfrm>
              <a:off x="527239" y="475384"/>
              <a:ext cx="4657600" cy="670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L" sz="2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UNA UNIVERSIDAD COMPLEJA Y SUS DESAFÍOS </a:t>
              </a:r>
            </a:p>
          </p:txBody>
        </p:sp>
        <p:sp>
          <p:nvSpPr>
            <p:cNvPr id="4" name="Shape 172"/>
            <p:cNvSpPr txBox="1">
              <a:spLocks/>
            </p:cNvSpPr>
            <p:nvPr/>
          </p:nvSpPr>
          <p:spPr>
            <a:xfrm>
              <a:off x="527382" y="1628800"/>
              <a:ext cx="4634621" cy="416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CL" sz="2133" dirty="0">
                  <a:solidFill>
                    <a:srgbClr val="002060"/>
                  </a:solidFill>
                </a:rPr>
                <a:t>Los temas de gestión de la complejidad son los que motivan </a:t>
              </a:r>
              <a:r>
                <a:rPr lang="es-CL" sz="2133" dirty="0" smtClean="0">
                  <a:solidFill>
                    <a:srgbClr val="002060"/>
                  </a:solidFill>
                </a:rPr>
                <a:t>a las universidades a </a:t>
              </a:r>
              <a:r>
                <a:rPr lang="es-CL" sz="2133" dirty="0">
                  <a:solidFill>
                    <a:srgbClr val="002060"/>
                  </a:solidFill>
                </a:rPr>
                <a:t>buscar </a:t>
              </a:r>
              <a:r>
                <a:rPr lang="es-CL" sz="2133" dirty="0" smtClean="0">
                  <a:solidFill>
                    <a:srgbClr val="002060"/>
                  </a:solidFill>
                </a:rPr>
                <a:t>instrumentos </a:t>
              </a:r>
              <a:r>
                <a:rPr lang="es-CL" sz="2133" dirty="0">
                  <a:solidFill>
                    <a:srgbClr val="002060"/>
                  </a:solidFill>
                </a:rPr>
                <a:t>que hagan posible establecer nuevos equilibrios y nuevos estilos de trabajo.</a:t>
              </a:r>
            </a:p>
            <a:p>
              <a:pPr algn="just"/>
              <a:endParaRPr lang="es-CL" sz="2133" dirty="0">
                <a:solidFill>
                  <a:srgbClr val="002060"/>
                </a:solidFill>
              </a:endParaRPr>
            </a:p>
            <a:p>
              <a:pPr algn="just"/>
              <a:r>
                <a:rPr lang="es-CL" sz="2133" dirty="0" smtClean="0">
                  <a:solidFill>
                    <a:srgbClr val="002060"/>
                  </a:solidFill>
                </a:rPr>
                <a:t>Qué es Complejidad?:</a:t>
              </a:r>
            </a:p>
            <a:p>
              <a:pPr algn="just"/>
              <a:endParaRPr lang="es-CL" sz="2133" dirty="0">
                <a:solidFill>
                  <a:srgbClr val="002060"/>
                </a:solidFill>
              </a:endParaRPr>
            </a:p>
            <a:p>
              <a:pPr marL="342900" indent="-342900" algn="just">
                <a:buFont typeface="Arial" panose="020B0604020202020204" pitchFamily="34" charset="0"/>
                <a:buChar char="•"/>
              </a:pPr>
              <a:r>
                <a:rPr lang="es-CL" sz="2133" dirty="0" smtClean="0">
                  <a:solidFill>
                    <a:srgbClr val="002060"/>
                  </a:solidFill>
                </a:rPr>
                <a:t>Más investigación</a:t>
              </a:r>
            </a:p>
            <a:p>
              <a:pPr marL="342900" indent="-342900" algn="just">
                <a:buFont typeface="Arial" panose="020B0604020202020204" pitchFamily="34" charset="0"/>
                <a:buChar char="•"/>
              </a:pPr>
              <a:r>
                <a:rPr lang="es-CL" sz="2133" dirty="0" smtClean="0">
                  <a:solidFill>
                    <a:srgbClr val="002060"/>
                  </a:solidFill>
                </a:rPr>
                <a:t>Más doctorados</a:t>
              </a:r>
            </a:p>
            <a:p>
              <a:pPr marL="342900" indent="-342900" algn="just">
                <a:buFont typeface="Arial" panose="020B0604020202020204" pitchFamily="34" charset="0"/>
                <a:buChar char="•"/>
              </a:pPr>
              <a:r>
                <a:rPr lang="es-CL" sz="2133" dirty="0" smtClean="0">
                  <a:solidFill>
                    <a:srgbClr val="002060"/>
                  </a:solidFill>
                </a:rPr>
                <a:t>Un pregrado innovador</a:t>
              </a:r>
            </a:p>
            <a:p>
              <a:pPr marL="342900" indent="-342900" algn="just">
                <a:buFont typeface="Arial" panose="020B0604020202020204" pitchFamily="34" charset="0"/>
                <a:buChar char="•"/>
              </a:pPr>
              <a:r>
                <a:rPr lang="es-CL" sz="2133" dirty="0" smtClean="0">
                  <a:solidFill>
                    <a:srgbClr val="002060"/>
                  </a:solidFill>
                </a:rPr>
                <a:t>Más internacionalización</a:t>
              </a:r>
            </a:p>
            <a:p>
              <a:pPr marL="342900" indent="-342900" algn="just">
                <a:buFont typeface="Arial" panose="020B0604020202020204" pitchFamily="34" charset="0"/>
                <a:buChar char="•"/>
              </a:pPr>
              <a:r>
                <a:rPr lang="es-CL" sz="2133" dirty="0" smtClean="0">
                  <a:solidFill>
                    <a:srgbClr val="002060"/>
                  </a:solidFill>
                </a:rPr>
                <a:t>Una gestión </a:t>
              </a:r>
              <a:r>
                <a:rPr lang="es-CL" sz="2133" dirty="0">
                  <a:solidFill>
                    <a:srgbClr val="002060"/>
                  </a:solidFill>
                </a:rPr>
                <a:t>moderna (ERP). </a:t>
              </a:r>
            </a:p>
          </p:txBody>
        </p:sp>
      </p:grpSp>
    </p:spTree>
    <p:extLst>
      <p:ext uri="{BB962C8B-B14F-4D97-AF65-F5344CB8AC3E}">
        <p14:creationId xmlns:p14="http://schemas.microsoft.com/office/powerpoint/2010/main" val="2300496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586800" y="68626"/>
            <a:ext cx="9018400" cy="1200133"/>
          </a:xfrm>
          <a:prstGeom prst="rect">
            <a:avLst/>
          </a:prstGeom>
          <a:solidFill>
            <a:schemeClr val="bg1">
              <a:alpha val="82000"/>
            </a:schemeClr>
          </a:solidFill>
        </p:spPr>
        <p:txBody>
          <a:bodyPr spcFirstLastPara="1" vert="horz" wrap="square" lIns="121900" tIns="121900" rIns="121900" bIns="121900" rtlCol="0" anchor="t" anchorCtr="0">
            <a:noAutofit/>
          </a:bodyPr>
          <a:lstStyle/>
          <a:p>
            <a:pPr>
              <a:spcBef>
                <a:spcPts val="0"/>
              </a:spcBef>
            </a:pPr>
            <a:r>
              <a:rPr lang="en" sz="3200" b="1" dirty="0">
                <a:solidFill>
                  <a:srgbClr val="002060"/>
                </a:solidFill>
                <a:latin typeface="Arial" panose="020B0604020202020204" pitchFamily="34" charset="0"/>
                <a:cs typeface="Arial" panose="020B0604020202020204" pitchFamily="34" charset="0"/>
              </a:rPr>
              <a:t>LAS NUEVAS DEMANDAS QUE ESTABLECE LA COMPLEJIDAD ALCANZADA</a:t>
            </a:r>
            <a:endParaRPr sz="3200" b="1" dirty="0">
              <a:solidFill>
                <a:srgbClr val="002060"/>
              </a:solidFill>
              <a:latin typeface="Arial" panose="020B0604020202020204" pitchFamily="34" charset="0"/>
              <a:cs typeface="Arial" panose="020B0604020202020204" pitchFamily="34" charset="0"/>
            </a:endParaRPr>
          </a:p>
        </p:txBody>
      </p:sp>
      <p:sp>
        <p:nvSpPr>
          <p:cNvPr id="318" name="Shape 318"/>
          <p:cNvSpPr txBox="1"/>
          <p:nvPr/>
        </p:nvSpPr>
        <p:spPr>
          <a:xfrm>
            <a:off x="3599400" y="1675300"/>
            <a:ext cx="4993200" cy="1037600"/>
          </a:xfrm>
          <a:prstGeom prst="rect">
            <a:avLst/>
          </a:prstGeom>
          <a:solidFill>
            <a:srgbClr val="44C7FF"/>
          </a:solidFill>
          <a:ln w="114300" cap="rnd" cmpd="sng">
            <a:noFill/>
            <a:prstDash val="solid"/>
            <a:miter lim="8000"/>
            <a:headEnd type="none" w="sm" len="sm"/>
            <a:tailEnd type="none" w="sm" len="sm"/>
          </a:ln>
        </p:spPr>
        <p:txBody>
          <a:bodyPr spcFirstLastPara="1" wrap="square" lIns="121900" tIns="121900" rIns="121900" bIns="121900" anchor="ctr" anchorCtr="0">
            <a:noAutofit/>
          </a:bodyPr>
          <a:lstStyle/>
          <a:p>
            <a:pPr algn="ctr"/>
            <a:r>
              <a:rPr lang="es-CL" sz="2667" b="1" dirty="0">
                <a:solidFill>
                  <a:srgbClr val="002060"/>
                </a:solidFill>
                <a:ea typeface="Muli"/>
                <a:cs typeface="Muli"/>
                <a:sym typeface="Muli"/>
              </a:rPr>
              <a:t>Un pregrado robusto y distintivo</a:t>
            </a:r>
            <a:endParaRPr sz="2667" b="1" dirty="0">
              <a:solidFill>
                <a:srgbClr val="002060"/>
              </a:solidFill>
              <a:ea typeface="Muli"/>
              <a:cs typeface="Muli"/>
              <a:sym typeface="Muli"/>
            </a:endParaRPr>
          </a:p>
        </p:txBody>
      </p:sp>
      <p:sp>
        <p:nvSpPr>
          <p:cNvPr id="319" name="Shape 319"/>
          <p:cNvSpPr txBox="1"/>
          <p:nvPr/>
        </p:nvSpPr>
        <p:spPr>
          <a:xfrm>
            <a:off x="3599400" y="3505184"/>
            <a:ext cx="4993200" cy="1037600"/>
          </a:xfrm>
          <a:prstGeom prst="rect">
            <a:avLst/>
          </a:prstGeom>
          <a:solidFill>
            <a:srgbClr val="0070C0"/>
          </a:solidFill>
          <a:ln w="114300" cap="rnd" cmpd="sng">
            <a:noFill/>
            <a:prstDash val="solid"/>
            <a:miter lim="8000"/>
            <a:headEnd type="none" w="sm" len="sm"/>
            <a:tailEnd type="none" w="sm" len="sm"/>
          </a:ln>
        </p:spPr>
        <p:txBody>
          <a:bodyPr spcFirstLastPara="1" wrap="square" lIns="121900" tIns="121900" rIns="121900" bIns="121900" anchor="ctr" anchorCtr="0">
            <a:noAutofit/>
          </a:bodyPr>
          <a:lstStyle/>
          <a:p>
            <a:pPr lvl="0" algn="ctr"/>
            <a:r>
              <a:rPr lang="es-ES" sz="2133" b="1" dirty="0">
                <a:solidFill>
                  <a:schemeClr val="bg1"/>
                </a:solidFill>
                <a:ea typeface="Muli"/>
                <a:cs typeface="Muli"/>
                <a:sym typeface="Muli"/>
              </a:rPr>
              <a:t>Avanzar en la consolidación del Postgrado, la Investigación y la Innovación (</a:t>
            </a:r>
            <a:r>
              <a:rPr lang="es-ES" sz="2133" b="1" dirty="0" err="1">
                <a:solidFill>
                  <a:schemeClr val="bg1"/>
                </a:solidFill>
                <a:ea typeface="Muli"/>
                <a:cs typeface="Muli"/>
                <a:sym typeface="Muli"/>
              </a:rPr>
              <a:t>I+D+i</a:t>
            </a:r>
            <a:r>
              <a:rPr lang="es-ES" sz="2133" b="1" dirty="0">
                <a:solidFill>
                  <a:schemeClr val="bg1"/>
                </a:solidFill>
                <a:ea typeface="Muli"/>
                <a:cs typeface="Muli"/>
                <a:sym typeface="Muli"/>
              </a:rPr>
              <a:t>)</a:t>
            </a:r>
            <a:endParaRPr sz="2133" b="1" dirty="0">
              <a:solidFill>
                <a:schemeClr val="bg1"/>
              </a:solidFill>
              <a:ea typeface="Muli"/>
              <a:cs typeface="Muli"/>
              <a:sym typeface="Muli"/>
            </a:endParaRPr>
          </a:p>
        </p:txBody>
      </p:sp>
      <p:sp>
        <p:nvSpPr>
          <p:cNvPr id="320" name="Shape 320"/>
          <p:cNvSpPr txBox="1"/>
          <p:nvPr/>
        </p:nvSpPr>
        <p:spPr>
          <a:xfrm>
            <a:off x="3599400" y="5335067"/>
            <a:ext cx="4993200" cy="1037600"/>
          </a:xfrm>
          <a:prstGeom prst="rect">
            <a:avLst/>
          </a:prstGeom>
          <a:solidFill>
            <a:srgbClr val="002060"/>
          </a:solidFill>
          <a:ln w="114300" cap="rnd" cmpd="sng">
            <a:noFill/>
            <a:prstDash val="solid"/>
            <a:miter lim="8000"/>
            <a:headEnd type="none" w="sm" len="sm"/>
            <a:tailEnd type="none" w="sm" len="sm"/>
          </a:ln>
        </p:spPr>
        <p:txBody>
          <a:bodyPr spcFirstLastPara="1" wrap="square" lIns="121900" tIns="121900" rIns="121900" bIns="121900" anchor="ctr" anchorCtr="0">
            <a:noAutofit/>
          </a:bodyPr>
          <a:lstStyle/>
          <a:p>
            <a:pPr algn="ctr"/>
            <a:r>
              <a:rPr lang="en" sz="2667" b="1" dirty="0">
                <a:solidFill>
                  <a:schemeClr val="bg1"/>
                </a:solidFill>
                <a:ea typeface="Muli"/>
                <a:cs typeface="Muli"/>
                <a:sym typeface="Muli"/>
              </a:rPr>
              <a:t>Internacionalización transversal</a:t>
            </a:r>
            <a:endParaRPr sz="2667" b="1" dirty="0">
              <a:solidFill>
                <a:schemeClr val="bg1"/>
              </a:solidFill>
              <a:ea typeface="Muli"/>
              <a:cs typeface="Muli"/>
              <a:sym typeface="Muli"/>
            </a:endParaRPr>
          </a:p>
        </p:txBody>
      </p:sp>
    </p:spTree>
    <p:extLst>
      <p:ext uri="{BB962C8B-B14F-4D97-AF65-F5344CB8AC3E}">
        <p14:creationId xmlns:p14="http://schemas.microsoft.com/office/powerpoint/2010/main" val="25234885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
                                        </p:tgtEl>
                                        <p:attrNameLst>
                                          <p:attrName>style.visibility</p:attrName>
                                        </p:attrNameLst>
                                      </p:cBhvr>
                                      <p:to>
                                        <p:strVal val="visible"/>
                                      </p:to>
                                    </p:set>
                                    <p:anim calcmode="lin" valueType="num">
                                      <p:cBhvr additive="base">
                                        <p:cTn id="7" dur="500" fill="hold"/>
                                        <p:tgtEl>
                                          <p:spTgt spid="317"/>
                                        </p:tgtEl>
                                        <p:attrNameLst>
                                          <p:attrName>ppt_x</p:attrName>
                                        </p:attrNameLst>
                                      </p:cBhvr>
                                      <p:tavLst>
                                        <p:tav tm="0">
                                          <p:val>
                                            <p:strVal val="#ppt_x"/>
                                          </p:val>
                                        </p:tav>
                                        <p:tav tm="100000">
                                          <p:val>
                                            <p:strVal val="#ppt_x"/>
                                          </p:val>
                                        </p:tav>
                                      </p:tavLst>
                                    </p:anim>
                                    <p:anim calcmode="lin" valueType="num">
                                      <p:cBhvr additive="base">
                                        <p:cTn id="8" dur="500" fill="hold"/>
                                        <p:tgtEl>
                                          <p:spTgt spid="3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8"/>
                                        </p:tgtEl>
                                        <p:attrNameLst>
                                          <p:attrName>style.visibility</p:attrName>
                                        </p:attrNameLst>
                                      </p:cBhvr>
                                      <p:to>
                                        <p:strVal val="visible"/>
                                      </p:to>
                                    </p:set>
                                    <p:anim calcmode="lin" valueType="num">
                                      <p:cBhvr additive="base">
                                        <p:cTn id="13" dur="500" fill="hold"/>
                                        <p:tgtEl>
                                          <p:spTgt spid="318"/>
                                        </p:tgtEl>
                                        <p:attrNameLst>
                                          <p:attrName>ppt_x</p:attrName>
                                        </p:attrNameLst>
                                      </p:cBhvr>
                                      <p:tavLst>
                                        <p:tav tm="0">
                                          <p:val>
                                            <p:strVal val="#ppt_x"/>
                                          </p:val>
                                        </p:tav>
                                        <p:tav tm="100000">
                                          <p:val>
                                            <p:strVal val="#ppt_x"/>
                                          </p:val>
                                        </p:tav>
                                      </p:tavLst>
                                    </p:anim>
                                    <p:anim calcmode="lin" valueType="num">
                                      <p:cBhvr additive="base">
                                        <p:cTn id="14" dur="500" fill="hold"/>
                                        <p:tgtEl>
                                          <p:spTgt spid="3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9"/>
                                        </p:tgtEl>
                                        <p:attrNameLst>
                                          <p:attrName>style.visibility</p:attrName>
                                        </p:attrNameLst>
                                      </p:cBhvr>
                                      <p:to>
                                        <p:strVal val="visible"/>
                                      </p:to>
                                    </p:set>
                                    <p:anim calcmode="lin" valueType="num">
                                      <p:cBhvr additive="base">
                                        <p:cTn id="19" dur="500" fill="hold"/>
                                        <p:tgtEl>
                                          <p:spTgt spid="319"/>
                                        </p:tgtEl>
                                        <p:attrNameLst>
                                          <p:attrName>ppt_x</p:attrName>
                                        </p:attrNameLst>
                                      </p:cBhvr>
                                      <p:tavLst>
                                        <p:tav tm="0">
                                          <p:val>
                                            <p:strVal val="#ppt_x"/>
                                          </p:val>
                                        </p:tav>
                                        <p:tav tm="100000">
                                          <p:val>
                                            <p:strVal val="#ppt_x"/>
                                          </p:val>
                                        </p:tav>
                                      </p:tavLst>
                                    </p:anim>
                                    <p:anim calcmode="lin" valueType="num">
                                      <p:cBhvr additive="base">
                                        <p:cTn id="20" dur="500" fill="hold"/>
                                        <p:tgtEl>
                                          <p:spTgt spid="3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0"/>
                                        </p:tgtEl>
                                        <p:attrNameLst>
                                          <p:attrName>style.visibility</p:attrName>
                                        </p:attrNameLst>
                                      </p:cBhvr>
                                      <p:to>
                                        <p:strVal val="visible"/>
                                      </p:to>
                                    </p:set>
                                    <p:anim calcmode="lin" valueType="num">
                                      <p:cBhvr additive="base">
                                        <p:cTn id="25" dur="500" fill="hold"/>
                                        <p:tgtEl>
                                          <p:spTgt spid="320"/>
                                        </p:tgtEl>
                                        <p:attrNameLst>
                                          <p:attrName>ppt_x</p:attrName>
                                        </p:attrNameLst>
                                      </p:cBhvr>
                                      <p:tavLst>
                                        <p:tav tm="0">
                                          <p:val>
                                            <p:strVal val="#ppt_x"/>
                                          </p:val>
                                        </p:tav>
                                        <p:tav tm="100000">
                                          <p:val>
                                            <p:strVal val="#ppt_x"/>
                                          </p:val>
                                        </p:tav>
                                      </p:tavLst>
                                    </p:anim>
                                    <p:anim calcmode="lin" valueType="num">
                                      <p:cBhvr additive="base">
                                        <p:cTn id="26" dur="500" fill="hold"/>
                                        <p:tgtEl>
                                          <p:spTgt spid="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animBg="1"/>
      <p:bldP spid="318" grpId="0" animBg="1"/>
      <p:bldP spid="319" grpId="0" animBg="1"/>
      <p:bldP spid="3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586800" y="68627"/>
            <a:ext cx="9018400" cy="1184676"/>
          </a:xfrm>
          <a:prstGeom prst="rect">
            <a:avLst/>
          </a:prstGeom>
          <a:solidFill>
            <a:schemeClr val="bg1">
              <a:alpha val="67000"/>
            </a:schemeClr>
          </a:solidFill>
        </p:spPr>
        <p:txBody>
          <a:bodyPr spcFirstLastPara="1" vert="horz" wrap="square" lIns="121900" tIns="121900" rIns="121900" bIns="121900" rtlCol="0" anchor="t" anchorCtr="0">
            <a:noAutofit/>
          </a:bodyPr>
          <a:lstStyle/>
          <a:p>
            <a:pPr>
              <a:spcBef>
                <a:spcPts val="0"/>
              </a:spcBef>
            </a:pPr>
            <a:r>
              <a:rPr lang="en" sz="3200" b="1" dirty="0">
                <a:solidFill>
                  <a:srgbClr val="002060"/>
                </a:solidFill>
                <a:latin typeface="Arial" panose="020B0604020202020204" pitchFamily="34" charset="0"/>
                <a:cs typeface="Arial" panose="020B0604020202020204" pitchFamily="34" charset="0"/>
              </a:rPr>
              <a:t>LOS REQUERIMIENTOS </a:t>
            </a:r>
            <a:r>
              <a:rPr lang="en" sz="3200" b="1" dirty="0" smtClean="0">
                <a:solidFill>
                  <a:srgbClr val="002060"/>
                </a:solidFill>
                <a:latin typeface="Arial" panose="020B0604020202020204" pitchFamily="34" charset="0"/>
                <a:cs typeface="Arial" panose="020B0604020202020204" pitchFamily="34" charset="0"/>
              </a:rPr>
              <a:t>FORMATIVOS PARA UNA UNIVERSIDAD </a:t>
            </a:r>
            <a:r>
              <a:rPr lang="en" sz="3200" b="1" dirty="0" smtClean="0">
                <a:solidFill>
                  <a:srgbClr val="002060"/>
                </a:solidFill>
                <a:latin typeface="Arial" panose="020B0604020202020204" pitchFamily="34" charset="0"/>
                <a:cs typeface="Arial" panose="020B0604020202020204" pitchFamily="34" charset="0"/>
              </a:rPr>
              <a:t>COMPLEJA</a:t>
            </a:r>
            <a:r>
              <a:rPr lang="en" sz="3200" b="1" dirty="0" smtClean="0">
                <a:solidFill>
                  <a:srgbClr val="002060"/>
                </a:solidFill>
                <a:latin typeface="Arial" panose="020B0604020202020204" pitchFamily="34" charset="0"/>
                <a:cs typeface="Arial" panose="020B0604020202020204" pitchFamily="34" charset="0"/>
              </a:rPr>
              <a:t>:</a:t>
            </a:r>
            <a:endParaRPr sz="3200" b="1" dirty="0">
              <a:solidFill>
                <a:srgbClr val="002060"/>
              </a:solidFill>
              <a:latin typeface="Arial" panose="020B0604020202020204" pitchFamily="34" charset="0"/>
              <a:cs typeface="Arial" panose="020B0604020202020204" pitchFamily="34" charset="0"/>
            </a:endParaRPr>
          </a:p>
        </p:txBody>
      </p:sp>
      <p:sp>
        <p:nvSpPr>
          <p:cNvPr id="14" name="Shape 415"/>
          <p:cNvSpPr/>
          <p:nvPr/>
        </p:nvSpPr>
        <p:spPr>
          <a:xfrm>
            <a:off x="335360" y="1604798"/>
            <a:ext cx="6348389" cy="494229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 name="Shape 417"/>
          <p:cNvSpPr/>
          <p:nvPr/>
        </p:nvSpPr>
        <p:spPr>
          <a:xfrm>
            <a:off x="622832" y="1892829"/>
            <a:ext cx="5826000" cy="3696400"/>
          </a:xfrm>
          <a:prstGeom prst="rect">
            <a:avLst/>
          </a:prstGeom>
          <a:solidFill>
            <a:srgbClr val="000714">
              <a:alpha val="25380"/>
            </a:srgbClr>
          </a:solidFill>
          <a:ln w="19050"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algn="ctr"/>
            <a:endParaRPr lang="en" sz="2400" b="1" dirty="0">
              <a:solidFill>
                <a:srgbClr val="FFFFFF"/>
              </a:solidFill>
              <a:ea typeface="Muli"/>
              <a:cs typeface="Muli"/>
              <a:sym typeface="Muli"/>
            </a:endParaRPr>
          </a:p>
          <a:p>
            <a:pPr algn="ctr"/>
            <a:endParaRPr lang="en" sz="2400" b="1" dirty="0">
              <a:solidFill>
                <a:srgbClr val="FFFFFF"/>
              </a:solidFill>
              <a:ea typeface="Muli"/>
              <a:cs typeface="Muli"/>
              <a:sym typeface="Muli"/>
            </a:endParaRPr>
          </a:p>
          <a:p>
            <a:pPr algn="ctr"/>
            <a:endParaRPr lang="en" sz="2400" b="1" dirty="0">
              <a:solidFill>
                <a:srgbClr val="FFFFFF"/>
              </a:solidFill>
              <a:ea typeface="Muli"/>
              <a:cs typeface="Muli"/>
              <a:sym typeface="Muli"/>
            </a:endParaRPr>
          </a:p>
          <a:p>
            <a:pPr algn="ctr"/>
            <a:endParaRPr lang="en" sz="2400" b="1" dirty="0">
              <a:solidFill>
                <a:srgbClr val="FFFFFF"/>
              </a:solidFill>
              <a:ea typeface="Muli"/>
              <a:cs typeface="Muli"/>
              <a:sym typeface="Muli"/>
            </a:endParaRPr>
          </a:p>
          <a:p>
            <a:pPr algn="ctr"/>
            <a:endParaRPr lang="en" sz="2400" b="1" dirty="0">
              <a:solidFill>
                <a:srgbClr val="FFFFFF"/>
              </a:solidFill>
              <a:ea typeface="Muli"/>
              <a:cs typeface="Muli"/>
              <a:sym typeface="Muli"/>
            </a:endParaRPr>
          </a:p>
          <a:p>
            <a:pPr algn="ctr"/>
            <a:endParaRPr lang="en" sz="2400" b="1" dirty="0">
              <a:solidFill>
                <a:srgbClr val="FFFFFF"/>
              </a:solidFill>
              <a:ea typeface="Muli"/>
              <a:cs typeface="Muli"/>
              <a:sym typeface="Muli"/>
            </a:endParaRPr>
          </a:p>
          <a:p>
            <a:pPr algn="ctr"/>
            <a:endParaRPr lang="en" sz="2400" b="1" dirty="0">
              <a:solidFill>
                <a:srgbClr val="FFFFFF"/>
              </a:solidFill>
              <a:ea typeface="Muli"/>
              <a:cs typeface="Muli"/>
              <a:sym typeface="Muli"/>
            </a:endParaRPr>
          </a:p>
          <a:p>
            <a:pPr lvl="0" algn="ctr"/>
            <a:endParaRPr lang="en" sz="2400" b="1" dirty="0">
              <a:solidFill>
                <a:srgbClr val="FFFFFF"/>
              </a:solidFill>
              <a:ea typeface="Muli"/>
              <a:cs typeface="Muli"/>
              <a:sym typeface="Muli"/>
            </a:endParaRPr>
          </a:p>
        </p:txBody>
      </p:sp>
      <p:grpSp>
        <p:nvGrpSpPr>
          <p:cNvPr id="16" name="Shape 660"/>
          <p:cNvGrpSpPr/>
          <p:nvPr/>
        </p:nvGrpSpPr>
        <p:grpSpPr>
          <a:xfrm>
            <a:off x="3247515" y="3953331"/>
            <a:ext cx="524080" cy="524080"/>
            <a:chOff x="5941025" y="3634400"/>
            <a:chExt cx="467650" cy="467650"/>
          </a:xfrm>
        </p:grpSpPr>
        <p:sp>
          <p:nvSpPr>
            <p:cNvPr id="17" name="Shape 661"/>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 name="Shape 662"/>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 name="Shape 663"/>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 name="Shape 664"/>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 name="Shape 665"/>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 name="Shape 666"/>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3" name="Shape 577"/>
          <p:cNvGrpSpPr/>
          <p:nvPr/>
        </p:nvGrpSpPr>
        <p:grpSpPr>
          <a:xfrm>
            <a:off x="2909825" y="2180862"/>
            <a:ext cx="227916" cy="569103"/>
            <a:chOff x="3384375" y="2267500"/>
            <a:chExt cx="203375" cy="507825"/>
          </a:xfrm>
        </p:grpSpPr>
        <p:sp>
          <p:nvSpPr>
            <p:cNvPr id="24" name="Shape 578"/>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 name="Shape 579"/>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6" name="Shape 580"/>
          <p:cNvGrpSpPr/>
          <p:nvPr/>
        </p:nvGrpSpPr>
        <p:grpSpPr>
          <a:xfrm>
            <a:off x="3750719" y="2320049"/>
            <a:ext cx="186983" cy="424452"/>
            <a:chOff x="4747025" y="2332025"/>
            <a:chExt cx="166850" cy="378750"/>
          </a:xfrm>
        </p:grpSpPr>
        <p:sp>
          <p:nvSpPr>
            <p:cNvPr id="27" name="Shape 581"/>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 name="Shape 582"/>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29" name="Shape 583"/>
          <p:cNvGrpSpPr/>
          <p:nvPr/>
        </p:nvGrpSpPr>
        <p:grpSpPr>
          <a:xfrm>
            <a:off x="3362949" y="2180862"/>
            <a:ext cx="193791" cy="563639"/>
            <a:chOff x="4071800" y="2269925"/>
            <a:chExt cx="172925" cy="502950"/>
          </a:xfrm>
        </p:grpSpPr>
        <p:sp>
          <p:nvSpPr>
            <p:cNvPr id="30" name="Shape 584"/>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 name="Shape 585"/>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 name="CuadroTexto 1"/>
          <p:cNvSpPr txBox="1"/>
          <p:nvPr/>
        </p:nvSpPr>
        <p:spPr>
          <a:xfrm>
            <a:off x="1343472" y="2990151"/>
            <a:ext cx="4224469" cy="420564"/>
          </a:xfrm>
          <a:prstGeom prst="rect">
            <a:avLst/>
          </a:prstGeom>
          <a:noFill/>
        </p:spPr>
        <p:txBody>
          <a:bodyPr wrap="square" rtlCol="0">
            <a:spAutoFit/>
          </a:bodyPr>
          <a:lstStyle/>
          <a:p>
            <a:pPr algn="ctr"/>
            <a:r>
              <a:rPr lang="es-CL" sz="2133" b="1" dirty="0">
                <a:solidFill>
                  <a:schemeClr val="bg1"/>
                </a:solidFill>
              </a:rPr>
              <a:t>INCLUSIÓN Y RETENCIÓN</a:t>
            </a:r>
            <a:endParaRPr lang="es-ES" sz="2400" b="1" dirty="0">
              <a:solidFill>
                <a:schemeClr val="bg1"/>
              </a:solidFill>
            </a:endParaRPr>
          </a:p>
        </p:txBody>
      </p:sp>
      <p:sp>
        <p:nvSpPr>
          <p:cNvPr id="32" name="CuadroTexto 31"/>
          <p:cNvSpPr txBox="1"/>
          <p:nvPr/>
        </p:nvSpPr>
        <p:spPr>
          <a:xfrm>
            <a:off x="1391478" y="4623944"/>
            <a:ext cx="4224469" cy="748795"/>
          </a:xfrm>
          <a:prstGeom prst="rect">
            <a:avLst/>
          </a:prstGeom>
          <a:noFill/>
        </p:spPr>
        <p:txBody>
          <a:bodyPr wrap="square" rtlCol="0">
            <a:spAutoFit/>
          </a:bodyPr>
          <a:lstStyle/>
          <a:p>
            <a:pPr algn="ctr"/>
            <a:r>
              <a:rPr lang="es-CL" sz="2133" b="1" dirty="0">
                <a:solidFill>
                  <a:schemeClr val="bg1"/>
                </a:solidFill>
              </a:rPr>
              <a:t>FORMACIÓN PROFESIONAL DE </a:t>
            </a:r>
            <a:r>
              <a:rPr lang="es-CL" sz="2133" b="1" dirty="0" smtClean="0">
                <a:solidFill>
                  <a:schemeClr val="bg1"/>
                </a:solidFill>
              </a:rPr>
              <a:t>CALIDAD Y GLOBAL</a:t>
            </a:r>
            <a:endParaRPr lang="es-ES" sz="2400" b="1" dirty="0">
              <a:solidFill>
                <a:schemeClr val="bg1"/>
              </a:solidFill>
            </a:endParaRPr>
          </a:p>
        </p:txBody>
      </p:sp>
    </p:spTree>
    <p:extLst>
      <p:ext uri="{BB962C8B-B14F-4D97-AF65-F5344CB8AC3E}">
        <p14:creationId xmlns:p14="http://schemas.microsoft.com/office/powerpoint/2010/main" val="23095351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90"/>
                                          </p:val>
                                        </p:tav>
                                        <p:tav tm="100000">
                                          <p:val>
                                            <p:fltVal val="0"/>
                                          </p:val>
                                        </p:tav>
                                      </p:tavLst>
                                    </p:anim>
                                    <p:animEffect transition="in" filter="fade">
                                      <p:cBhvr>
                                        <p:cTn id="16" dur="1000"/>
                                        <p:tgtEl>
                                          <p:spTgt spid="29"/>
                                        </p:tgtEl>
                                      </p:cBhvr>
                                    </p:animEffect>
                                  </p:childTnLst>
                                </p:cTn>
                              </p:par>
                              <p:par>
                                <p:cTn id="17" presetID="3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1000" fill="hold"/>
                                        <p:tgtEl>
                                          <p:spTgt spid="32"/>
                                        </p:tgtEl>
                                        <p:attrNameLst>
                                          <p:attrName>ppt_w</p:attrName>
                                        </p:attrNameLst>
                                      </p:cBhvr>
                                      <p:tavLst>
                                        <p:tav tm="0">
                                          <p:val>
                                            <p:fltVal val="0"/>
                                          </p:val>
                                        </p:tav>
                                        <p:tav tm="100000">
                                          <p:val>
                                            <p:strVal val="#ppt_w"/>
                                          </p:val>
                                        </p:tav>
                                      </p:tavLst>
                                    </p:anim>
                                    <p:anim calcmode="lin" valueType="num">
                                      <p:cBhvr>
                                        <p:cTn id="40" dur="1000" fill="hold"/>
                                        <p:tgtEl>
                                          <p:spTgt spid="32"/>
                                        </p:tgtEl>
                                        <p:attrNameLst>
                                          <p:attrName>ppt_h</p:attrName>
                                        </p:attrNameLst>
                                      </p:cBhvr>
                                      <p:tavLst>
                                        <p:tav tm="0">
                                          <p:val>
                                            <p:fltVal val="0"/>
                                          </p:val>
                                        </p:tav>
                                        <p:tav tm="100000">
                                          <p:val>
                                            <p:strVal val="#ppt_h"/>
                                          </p:val>
                                        </p:tav>
                                      </p:tavLst>
                                    </p:anim>
                                    <p:anim calcmode="lin" valueType="num">
                                      <p:cBhvr>
                                        <p:cTn id="41" dur="1000" fill="hold"/>
                                        <p:tgtEl>
                                          <p:spTgt spid="32"/>
                                        </p:tgtEl>
                                        <p:attrNameLst>
                                          <p:attrName>style.rotation</p:attrName>
                                        </p:attrNameLst>
                                      </p:cBhvr>
                                      <p:tavLst>
                                        <p:tav tm="0">
                                          <p:val>
                                            <p:fltVal val="90"/>
                                          </p:val>
                                        </p:tav>
                                        <p:tav tm="100000">
                                          <p:val>
                                            <p:fltVal val="0"/>
                                          </p:val>
                                        </p:tav>
                                      </p:tavLst>
                                    </p:anim>
                                    <p:animEffect transition="in" filter="fade">
                                      <p:cBhvr>
                                        <p:cTn id="4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Shape 122"/>
        <p:cNvGrpSpPr/>
        <p:nvPr/>
      </p:nvGrpSpPr>
      <p:grpSpPr>
        <a:xfrm>
          <a:off x="0" y="0"/>
          <a:ext cx="0" cy="0"/>
          <a:chOff x="0" y="0"/>
          <a:chExt cx="0" cy="0"/>
        </a:xfrm>
      </p:grpSpPr>
      <p:sp>
        <p:nvSpPr>
          <p:cNvPr id="124" name="Shape 124"/>
          <p:cNvSpPr txBox="1">
            <a:spLocks noGrp="1"/>
          </p:cNvSpPr>
          <p:nvPr>
            <p:ph type="title"/>
          </p:nvPr>
        </p:nvSpPr>
        <p:spPr>
          <a:xfrm>
            <a:off x="4064000" y="2287176"/>
            <a:ext cx="4064000" cy="2726000"/>
          </a:xfrm>
          <a:prstGeom prst="rect">
            <a:avLst/>
          </a:prstGeom>
        </p:spPr>
        <p:txBody>
          <a:bodyPr spcFirstLastPara="1" vert="horz" wrap="square" lIns="121900" tIns="121900" rIns="121900" bIns="121900" rtlCol="0" anchor="b" anchorCtr="0">
            <a:noAutofit/>
          </a:bodyPr>
          <a:lstStyle/>
          <a:p>
            <a:pPr lvl="0"/>
            <a:r>
              <a:rPr lang="en"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UN POCO DE HISTORIA</a:t>
            </a:r>
            <a:br>
              <a:rPr lang="en"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UNIVERSIDAD DE TALCA</a:t>
            </a:r>
            <a:endParaRPr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4567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upo 5"/>
          <p:cNvGrpSpPr/>
          <p:nvPr/>
        </p:nvGrpSpPr>
        <p:grpSpPr>
          <a:xfrm>
            <a:off x="1343472" y="379403"/>
            <a:ext cx="9649072" cy="6493821"/>
            <a:chOff x="1343472" y="379403"/>
            <a:chExt cx="9649072" cy="6493821"/>
          </a:xfrm>
        </p:grpSpPr>
        <p:sp>
          <p:nvSpPr>
            <p:cNvPr id="4" name="Rectángulo 3"/>
            <p:cNvSpPr/>
            <p:nvPr/>
          </p:nvSpPr>
          <p:spPr>
            <a:xfrm>
              <a:off x="1343472" y="379403"/>
              <a:ext cx="9649072" cy="647859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Pentágono"/>
            <p:cNvSpPr/>
            <p:nvPr/>
          </p:nvSpPr>
          <p:spPr>
            <a:xfrm rot="10800000">
              <a:off x="1631680" y="3429002"/>
              <a:ext cx="1260000" cy="216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50 Rectángulo"/>
            <p:cNvSpPr/>
            <p:nvPr/>
          </p:nvSpPr>
          <p:spPr>
            <a:xfrm>
              <a:off x="2906454" y="3429002"/>
              <a:ext cx="1260000" cy="2160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51 Rectángulo"/>
            <p:cNvSpPr/>
            <p:nvPr/>
          </p:nvSpPr>
          <p:spPr>
            <a:xfrm>
              <a:off x="4187296" y="3429002"/>
              <a:ext cx="1260000" cy="216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52 Rectángulo"/>
            <p:cNvSpPr/>
            <p:nvPr/>
          </p:nvSpPr>
          <p:spPr>
            <a:xfrm>
              <a:off x="5465684" y="3429984"/>
              <a:ext cx="1260000" cy="216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5" name="4 Conector recto"/>
            <p:cNvCxnSpPr/>
            <p:nvPr/>
          </p:nvCxnSpPr>
          <p:spPr>
            <a:xfrm flipV="1">
              <a:off x="2760267" y="2361826"/>
              <a:ext cx="854573" cy="106171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a:off x="3299019" y="2370703"/>
              <a:ext cx="31582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56 Elipse"/>
            <p:cNvSpPr/>
            <p:nvPr/>
          </p:nvSpPr>
          <p:spPr>
            <a:xfrm>
              <a:off x="2634726" y="3442339"/>
              <a:ext cx="1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Hexagon 38"/>
            <p:cNvSpPr/>
            <p:nvPr/>
          </p:nvSpPr>
          <p:spPr>
            <a:xfrm rot="5400000">
              <a:off x="1161791" y="859728"/>
              <a:ext cx="2592289" cy="1682165"/>
            </a:xfrm>
            <a:prstGeom prst="hexagon">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4200"/>
              <a:endParaRPr lang="en-US" sz="2206">
                <a:solidFill>
                  <a:srgbClr val="FFFFFF"/>
                </a:solidFill>
                <a:latin typeface="+mj-lt"/>
              </a:endParaRPr>
            </a:p>
          </p:txBody>
        </p:sp>
        <p:grpSp>
          <p:nvGrpSpPr>
            <p:cNvPr id="59" name="Group 7"/>
            <p:cNvGrpSpPr/>
            <p:nvPr/>
          </p:nvGrpSpPr>
          <p:grpSpPr>
            <a:xfrm>
              <a:off x="1656617" y="896710"/>
              <a:ext cx="341620" cy="300042"/>
              <a:chOff x="3752850" y="1782763"/>
              <a:chExt cx="2552700" cy="2317751"/>
            </a:xfrm>
            <a:solidFill>
              <a:schemeClr val="bg1"/>
            </a:solidFill>
          </p:grpSpPr>
          <p:sp>
            <p:nvSpPr>
              <p:cNvPr id="60" name="Rectangle 47"/>
              <p:cNvSpPr>
                <a:spLocks noChangeArrowheads="1"/>
              </p:cNvSpPr>
              <p:nvPr/>
            </p:nvSpPr>
            <p:spPr bwMode="auto">
              <a:xfrm>
                <a:off x="408940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1" name="Rectangle 48"/>
              <p:cNvSpPr>
                <a:spLocks noChangeArrowheads="1"/>
              </p:cNvSpPr>
              <p:nvPr/>
            </p:nvSpPr>
            <p:spPr bwMode="auto">
              <a:xfrm>
                <a:off x="462915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2" name="Rectangle 49"/>
              <p:cNvSpPr>
                <a:spLocks noChangeArrowheads="1"/>
              </p:cNvSpPr>
              <p:nvPr/>
            </p:nvSpPr>
            <p:spPr bwMode="auto">
              <a:xfrm>
                <a:off x="517048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3" name="Rectangle 50"/>
              <p:cNvSpPr>
                <a:spLocks noChangeArrowheads="1"/>
              </p:cNvSpPr>
              <p:nvPr/>
            </p:nvSpPr>
            <p:spPr bwMode="auto">
              <a:xfrm>
                <a:off x="571023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4" name="Freeform 51"/>
              <p:cNvSpPr>
                <a:spLocks/>
              </p:cNvSpPr>
              <p:nvPr/>
            </p:nvSpPr>
            <p:spPr bwMode="auto">
              <a:xfrm>
                <a:off x="3865563" y="1782763"/>
                <a:ext cx="2406650" cy="427038"/>
              </a:xfrm>
              <a:custGeom>
                <a:avLst/>
                <a:gdLst>
                  <a:gd name="T0" fmla="*/ 1516 w 1516"/>
                  <a:gd name="T1" fmla="*/ 163 h 269"/>
                  <a:gd name="T2" fmla="*/ 758 w 1516"/>
                  <a:gd name="T3" fmla="*/ 0 h 269"/>
                  <a:gd name="T4" fmla="*/ 0 w 1516"/>
                  <a:gd name="T5" fmla="*/ 163 h 269"/>
                  <a:gd name="T6" fmla="*/ 0 w 1516"/>
                  <a:gd name="T7" fmla="*/ 269 h 269"/>
                  <a:gd name="T8" fmla="*/ 1516 w 1516"/>
                  <a:gd name="T9" fmla="*/ 269 h 269"/>
                  <a:gd name="T10" fmla="*/ 1516 w 1516"/>
                  <a:gd name="T11" fmla="*/ 163 h 269"/>
                </a:gdLst>
                <a:ahLst/>
                <a:cxnLst>
                  <a:cxn ang="0">
                    <a:pos x="T0" y="T1"/>
                  </a:cxn>
                  <a:cxn ang="0">
                    <a:pos x="T2" y="T3"/>
                  </a:cxn>
                  <a:cxn ang="0">
                    <a:pos x="T4" y="T5"/>
                  </a:cxn>
                  <a:cxn ang="0">
                    <a:pos x="T6" y="T7"/>
                  </a:cxn>
                  <a:cxn ang="0">
                    <a:pos x="T8" y="T9"/>
                  </a:cxn>
                  <a:cxn ang="0">
                    <a:pos x="T10" y="T11"/>
                  </a:cxn>
                </a:cxnLst>
                <a:rect l="0" t="0" r="r" b="b"/>
                <a:pathLst>
                  <a:path w="1516" h="269">
                    <a:moveTo>
                      <a:pt x="1516" y="163"/>
                    </a:moveTo>
                    <a:lnTo>
                      <a:pt x="758" y="0"/>
                    </a:lnTo>
                    <a:lnTo>
                      <a:pt x="0" y="163"/>
                    </a:lnTo>
                    <a:lnTo>
                      <a:pt x="0" y="269"/>
                    </a:lnTo>
                    <a:lnTo>
                      <a:pt x="1516" y="269"/>
                    </a:lnTo>
                    <a:lnTo>
                      <a:pt x="1516"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5" name="Rectangle 52"/>
              <p:cNvSpPr>
                <a:spLocks noChangeArrowheads="1"/>
              </p:cNvSpPr>
              <p:nvPr/>
            </p:nvSpPr>
            <p:spPr bwMode="auto">
              <a:xfrm>
                <a:off x="3943350" y="3605213"/>
                <a:ext cx="2171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6" name="Rectangle 53"/>
              <p:cNvSpPr>
                <a:spLocks noChangeArrowheads="1"/>
              </p:cNvSpPr>
              <p:nvPr/>
            </p:nvSpPr>
            <p:spPr bwMode="auto">
              <a:xfrm>
                <a:off x="3752850" y="3943351"/>
                <a:ext cx="2552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sp>
          <p:nvSpPr>
            <p:cNvPr id="67" name="TextBox 15"/>
            <p:cNvSpPr txBox="1"/>
            <p:nvPr/>
          </p:nvSpPr>
          <p:spPr>
            <a:xfrm>
              <a:off x="1909675" y="671366"/>
              <a:ext cx="642603" cy="400110"/>
            </a:xfrm>
            <a:prstGeom prst="rect">
              <a:avLst/>
            </a:prstGeom>
            <a:noFill/>
          </p:spPr>
          <p:txBody>
            <a:bodyPr wrap="square" rtlCol="0">
              <a:spAutoFit/>
            </a:bodyPr>
            <a:lstStyle/>
            <a:p>
              <a:pPr algn="ctr"/>
              <a:r>
                <a:rPr lang="en-US" sz="2000" dirty="0">
                  <a:solidFill>
                    <a:schemeClr val="bg1"/>
                  </a:solidFill>
                  <a:latin typeface="+mj-lt"/>
                </a:rPr>
                <a:t>26</a:t>
              </a:r>
            </a:p>
          </p:txBody>
        </p:sp>
        <p:sp>
          <p:nvSpPr>
            <p:cNvPr id="68" name="TextBox 16"/>
            <p:cNvSpPr txBox="1"/>
            <p:nvPr/>
          </p:nvSpPr>
          <p:spPr>
            <a:xfrm>
              <a:off x="2008032" y="961581"/>
              <a:ext cx="1299865"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pregrado</a:t>
              </a:r>
              <a:endParaRPr lang="en-US" sz="900" dirty="0">
                <a:solidFill>
                  <a:schemeClr val="bg1"/>
                </a:solidFill>
                <a:latin typeface="+mj-lt"/>
              </a:endParaRPr>
            </a:p>
          </p:txBody>
        </p:sp>
        <p:sp>
          <p:nvSpPr>
            <p:cNvPr id="69" name="TextBox 17"/>
            <p:cNvSpPr txBox="1"/>
            <p:nvPr/>
          </p:nvSpPr>
          <p:spPr>
            <a:xfrm>
              <a:off x="2021282" y="2304834"/>
              <a:ext cx="1322126" cy="523220"/>
            </a:xfrm>
            <a:prstGeom prst="rect">
              <a:avLst/>
            </a:prstGeom>
            <a:noFill/>
          </p:spPr>
          <p:txBody>
            <a:bodyPr wrap="square" rtlCol="0">
              <a:spAutoFit/>
            </a:bodyPr>
            <a:lstStyle/>
            <a:p>
              <a:pPr>
                <a:defRPr/>
              </a:pPr>
              <a:r>
                <a:rPr lang="es-ES" sz="1000" kern="0" cap="all" dirty="0" err="1">
                  <a:solidFill>
                    <a:schemeClr val="bg1"/>
                  </a:solidFill>
                  <a:latin typeface="Arial"/>
                  <a:cs typeface="Arial"/>
                </a:rPr>
                <a:t>PPTo</a:t>
              </a:r>
              <a:r>
                <a:rPr lang="es-ES" sz="1000" kern="0" cap="all" dirty="0">
                  <a:solidFill>
                    <a:schemeClr val="bg1"/>
                  </a:solidFill>
                  <a:latin typeface="Arial"/>
                  <a:cs typeface="Arial"/>
                </a:rPr>
                <a:t>. </a:t>
              </a:r>
              <a:r>
                <a:rPr lang="es-ES" sz="1400" kern="0" cap="all" dirty="0" smtClean="0">
                  <a:solidFill>
                    <a:schemeClr val="bg1"/>
                  </a:solidFill>
                  <a:latin typeface="Arial"/>
                  <a:cs typeface="Arial"/>
                </a:rPr>
                <a:t>MM US</a:t>
              </a:r>
              <a:r>
                <a:rPr lang="es-ES" sz="1400" kern="0" cap="all" dirty="0">
                  <a:solidFill>
                    <a:schemeClr val="bg1"/>
                  </a:solidFill>
                  <a:latin typeface="Arial"/>
                  <a:cs typeface="Arial"/>
                </a:rPr>
                <a:t>$ 6,2 </a:t>
              </a:r>
            </a:p>
          </p:txBody>
        </p:sp>
        <p:sp>
          <p:nvSpPr>
            <p:cNvPr id="78" name="TextBox 27"/>
            <p:cNvSpPr txBox="1"/>
            <p:nvPr/>
          </p:nvSpPr>
          <p:spPr>
            <a:xfrm>
              <a:off x="2009798" y="1610371"/>
              <a:ext cx="1306977" cy="415498"/>
            </a:xfrm>
            <a:prstGeom prst="rect">
              <a:avLst/>
            </a:prstGeom>
            <a:noFill/>
          </p:spPr>
          <p:txBody>
            <a:bodyPr wrap="square" rtlCol="0">
              <a:spAutoFit/>
            </a:bodyPr>
            <a:lstStyle/>
            <a:p>
              <a:pPr>
                <a:defRPr/>
              </a:pPr>
              <a:r>
                <a:rPr lang="es-ES" sz="1000" kern="0" dirty="0">
                  <a:solidFill>
                    <a:schemeClr val="bg1"/>
                  </a:solidFill>
                  <a:latin typeface="+mj-lt"/>
                  <a:cs typeface="Arial"/>
                </a:rPr>
                <a:t>La cantidad total de matriculados</a:t>
              </a:r>
              <a:endParaRPr lang="en-US" sz="1000" kern="0" dirty="0">
                <a:solidFill>
                  <a:schemeClr val="bg1"/>
                </a:solidFill>
                <a:latin typeface="+mj-lt"/>
                <a:cs typeface="Arial"/>
              </a:endParaRPr>
            </a:p>
          </p:txBody>
        </p:sp>
        <p:sp>
          <p:nvSpPr>
            <p:cNvPr id="79" name="TextBox 28"/>
            <p:cNvSpPr txBox="1"/>
            <p:nvPr/>
          </p:nvSpPr>
          <p:spPr>
            <a:xfrm>
              <a:off x="1997288" y="1916729"/>
              <a:ext cx="1362409" cy="338554"/>
            </a:xfrm>
            <a:prstGeom prst="rect">
              <a:avLst/>
            </a:prstGeom>
            <a:noFill/>
          </p:spPr>
          <p:txBody>
            <a:bodyPr wrap="square" rtlCol="0">
              <a:spAutoFit/>
            </a:bodyPr>
            <a:lstStyle/>
            <a:p>
              <a:r>
                <a:rPr lang="en-US" sz="1600" dirty="0">
                  <a:solidFill>
                    <a:schemeClr val="bg1"/>
                  </a:solidFill>
                  <a:latin typeface="+mj-lt"/>
                </a:rPr>
                <a:t>3.700</a:t>
              </a:r>
            </a:p>
          </p:txBody>
        </p:sp>
        <p:grpSp>
          <p:nvGrpSpPr>
            <p:cNvPr id="80" name="Group 33"/>
            <p:cNvGrpSpPr/>
            <p:nvPr/>
          </p:nvGrpSpPr>
          <p:grpSpPr>
            <a:xfrm>
              <a:off x="1675506" y="1716155"/>
              <a:ext cx="331248" cy="287843"/>
              <a:chOff x="5519738" y="476250"/>
              <a:chExt cx="3036887" cy="2373313"/>
            </a:xfrm>
            <a:solidFill>
              <a:schemeClr val="bg1"/>
            </a:solidFill>
          </p:grpSpPr>
          <p:sp>
            <p:nvSpPr>
              <p:cNvPr id="81" name="Freeform 24"/>
              <p:cNvSpPr>
                <a:spLocks/>
              </p:cNvSpPr>
              <p:nvPr/>
            </p:nvSpPr>
            <p:spPr bwMode="auto">
              <a:xfrm>
                <a:off x="5519738" y="476250"/>
                <a:ext cx="3036887" cy="1450975"/>
              </a:xfrm>
              <a:custGeom>
                <a:avLst/>
                <a:gdLst>
                  <a:gd name="T0" fmla="*/ 1913 w 1913"/>
                  <a:gd name="T1" fmla="*/ 453 h 914"/>
                  <a:gd name="T2" fmla="*/ 956 w 1913"/>
                  <a:gd name="T3" fmla="*/ 0 h 914"/>
                  <a:gd name="T4" fmla="*/ 0 w 1913"/>
                  <a:gd name="T5" fmla="*/ 453 h 914"/>
                  <a:gd name="T6" fmla="*/ 956 w 1913"/>
                  <a:gd name="T7" fmla="*/ 914 h 914"/>
                  <a:gd name="T8" fmla="*/ 1913 w 1913"/>
                  <a:gd name="T9" fmla="*/ 453 h 914"/>
                </a:gdLst>
                <a:ahLst/>
                <a:cxnLst>
                  <a:cxn ang="0">
                    <a:pos x="T0" y="T1"/>
                  </a:cxn>
                  <a:cxn ang="0">
                    <a:pos x="T2" y="T3"/>
                  </a:cxn>
                  <a:cxn ang="0">
                    <a:pos x="T4" y="T5"/>
                  </a:cxn>
                  <a:cxn ang="0">
                    <a:pos x="T6" y="T7"/>
                  </a:cxn>
                  <a:cxn ang="0">
                    <a:pos x="T8" y="T9"/>
                  </a:cxn>
                </a:cxnLst>
                <a:rect l="0" t="0" r="r" b="b"/>
                <a:pathLst>
                  <a:path w="1913" h="914">
                    <a:moveTo>
                      <a:pt x="1913" y="453"/>
                    </a:moveTo>
                    <a:lnTo>
                      <a:pt x="956" y="0"/>
                    </a:lnTo>
                    <a:lnTo>
                      <a:pt x="0" y="453"/>
                    </a:lnTo>
                    <a:lnTo>
                      <a:pt x="956" y="914"/>
                    </a:lnTo>
                    <a:lnTo>
                      <a:pt x="1913" y="453"/>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2" name="Freeform 25"/>
              <p:cNvSpPr>
                <a:spLocks/>
              </p:cNvSpPr>
              <p:nvPr/>
            </p:nvSpPr>
            <p:spPr bwMode="auto">
              <a:xfrm>
                <a:off x="6172200" y="1646238"/>
                <a:ext cx="1776412" cy="1203325"/>
              </a:xfrm>
              <a:custGeom>
                <a:avLst/>
                <a:gdLst>
                  <a:gd name="T0" fmla="*/ 0 w 158"/>
                  <a:gd name="T1" fmla="*/ 0 h 107"/>
                  <a:gd name="T2" fmla="*/ 0 w 158"/>
                  <a:gd name="T3" fmla="*/ 66 h 107"/>
                  <a:gd name="T4" fmla="*/ 0 w 158"/>
                  <a:gd name="T5" fmla="*/ 66 h 107"/>
                  <a:gd name="T6" fmla="*/ 0 w 158"/>
                  <a:gd name="T7" fmla="*/ 68 h 107"/>
                  <a:gd name="T8" fmla="*/ 79 w 158"/>
                  <a:gd name="T9" fmla="*/ 107 h 107"/>
                  <a:gd name="T10" fmla="*/ 158 w 158"/>
                  <a:gd name="T11" fmla="*/ 68 h 107"/>
                  <a:gd name="T12" fmla="*/ 157 w 158"/>
                  <a:gd name="T13" fmla="*/ 66 h 107"/>
                  <a:gd name="T14" fmla="*/ 158 w 158"/>
                  <a:gd name="T15" fmla="*/ 66 h 107"/>
                  <a:gd name="T16" fmla="*/ 158 w 158"/>
                  <a:gd name="T17" fmla="*/ 0 h 107"/>
                  <a:gd name="T18" fmla="*/ 79 w 158"/>
                  <a:gd name="T19" fmla="*/ 38 h 107"/>
                  <a:gd name="T20" fmla="*/ 0 w 158"/>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07">
                    <a:moveTo>
                      <a:pt x="0" y="0"/>
                    </a:moveTo>
                    <a:cubicBezTo>
                      <a:pt x="0" y="66"/>
                      <a:pt x="0" y="66"/>
                      <a:pt x="0" y="66"/>
                    </a:cubicBezTo>
                    <a:cubicBezTo>
                      <a:pt x="0" y="66"/>
                      <a:pt x="0" y="66"/>
                      <a:pt x="0" y="66"/>
                    </a:cubicBezTo>
                    <a:cubicBezTo>
                      <a:pt x="0" y="67"/>
                      <a:pt x="0" y="67"/>
                      <a:pt x="0" y="68"/>
                    </a:cubicBezTo>
                    <a:cubicBezTo>
                      <a:pt x="0" y="85"/>
                      <a:pt x="35" y="107"/>
                      <a:pt x="79" y="107"/>
                    </a:cubicBezTo>
                    <a:cubicBezTo>
                      <a:pt x="122" y="107"/>
                      <a:pt x="158" y="85"/>
                      <a:pt x="158" y="68"/>
                    </a:cubicBezTo>
                    <a:cubicBezTo>
                      <a:pt x="158" y="67"/>
                      <a:pt x="157" y="67"/>
                      <a:pt x="157" y="66"/>
                    </a:cubicBezTo>
                    <a:cubicBezTo>
                      <a:pt x="158" y="66"/>
                      <a:pt x="158" y="66"/>
                      <a:pt x="158" y="66"/>
                    </a:cubicBezTo>
                    <a:cubicBezTo>
                      <a:pt x="158" y="0"/>
                      <a:pt x="158" y="0"/>
                      <a:pt x="158" y="0"/>
                    </a:cubicBezTo>
                    <a:cubicBezTo>
                      <a:pt x="79" y="38"/>
                      <a:pt x="79" y="38"/>
                      <a:pt x="79" y="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3" name="Freeform 26"/>
              <p:cNvSpPr>
                <a:spLocks/>
              </p:cNvSpPr>
              <p:nvPr/>
            </p:nvSpPr>
            <p:spPr bwMode="auto">
              <a:xfrm>
                <a:off x="5767388" y="1489075"/>
                <a:ext cx="292100" cy="1360488"/>
              </a:xfrm>
              <a:custGeom>
                <a:avLst/>
                <a:gdLst>
                  <a:gd name="T0" fmla="*/ 26 w 26"/>
                  <a:gd name="T1" fmla="*/ 47 h 121"/>
                  <a:gd name="T2" fmla="*/ 15 w 26"/>
                  <a:gd name="T3" fmla="*/ 34 h 121"/>
                  <a:gd name="T4" fmla="*/ 15 w 26"/>
                  <a:gd name="T5" fmla="*/ 3 h 121"/>
                  <a:gd name="T6" fmla="*/ 7 w 26"/>
                  <a:gd name="T7" fmla="*/ 0 h 121"/>
                  <a:gd name="T8" fmla="*/ 7 w 26"/>
                  <a:gd name="T9" fmla="*/ 36 h 121"/>
                  <a:gd name="T10" fmla="*/ 0 w 26"/>
                  <a:gd name="T11" fmla="*/ 47 h 121"/>
                  <a:gd name="T12" fmla="*/ 10 w 26"/>
                  <a:gd name="T13" fmla="*/ 59 h 121"/>
                  <a:gd name="T14" fmla="*/ 1 w 26"/>
                  <a:gd name="T15" fmla="*/ 105 h 121"/>
                  <a:gd name="T16" fmla="*/ 1 w 26"/>
                  <a:gd name="T17" fmla="*/ 121 h 121"/>
                  <a:gd name="T18" fmla="*/ 25 w 26"/>
                  <a:gd name="T19" fmla="*/ 121 h 121"/>
                  <a:gd name="T20" fmla="*/ 26 w 26"/>
                  <a:gd name="T21" fmla="*/ 105 h 121"/>
                  <a:gd name="T22" fmla="*/ 17 w 26"/>
                  <a:gd name="T23" fmla="*/ 59 h 121"/>
                  <a:gd name="T24" fmla="*/ 26 w 26"/>
                  <a:gd name="T2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1">
                    <a:moveTo>
                      <a:pt x="26" y="47"/>
                    </a:moveTo>
                    <a:cubicBezTo>
                      <a:pt x="26" y="41"/>
                      <a:pt x="21" y="35"/>
                      <a:pt x="15" y="34"/>
                    </a:cubicBezTo>
                    <a:cubicBezTo>
                      <a:pt x="15" y="3"/>
                      <a:pt x="15" y="3"/>
                      <a:pt x="15" y="3"/>
                    </a:cubicBezTo>
                    <a:cubicBezTo>
                      <a:pt x="7" y="0"/>
                      <a:pt x="7" y="0"/>
                      <a:pt x="7" y="0"/>
                    </a:cubicBezTo>
                    <a:cubicBezTo>
                      <a:pt x="7" y="36"/>
                      <a:pt x="7" y="36"/>
                      <a:pt x="7" y="36"/>
                    </a:cubicBezTo>
                    <a:cubicBezTo>
                      <a:pt x="3" y="38"/>
                      <a:pt x="0" y="42"/>
                      <a:pt x="0" y="47"/>
                    </a:cubicBezTo>
                    <a:cubicBezTo>
                      <a:pt x="0" y="53"/>
                      <a:pt x="4" y="58"/>
                      <a:pt x="10" y="59"/>
                    </a:cubicBezTo>
                    <a:cubicBezTo>
                      <a:pt x="5" y="65"/>
                      <a:pt x="1" y="83"/>
                      <a:pt x="1" y="105"/>
                    </a:cubicBezTo>
                    <a:cubicBezTo>
                      <a:pt x="1" y="111"/>
                      <a:pt x="1" y="116"/>
                      <a:pt x="1" y="121"/>
                    </a:cubicBezTo>
                    <a:cubicBezTo>
                      <a:pt x="25" y="121"/>
                      <a:pt x="25" y="121"/>
                      <a:pt x="25" y="121"/>
                    </a:cubicBezTo>
                    <a:cubicBezTo>
                      <a:pt x="25" y="116"/>
                      <a:pt x="26" y="111"/>
                      <a:pt x="26" y="105"/>
                    </a:cubicBezTo>
                    <a:cubicBezTo>
                      <a:pt x="26" y="83"/>
                      <a:pt x="22" y="65"/>
                      <a:pt x="17" y="59"/>
                    </a:cubicBezTo>
                    <a:cubicBezTo>
                      <a:pt x="22" y="58"/>
                      <a:pt x="26" y="53"/>
                      <a:pt x="2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sp>
          <p:nvSpPr>
            <p:cNvPr id="84" name="83 CuadroTexto"/>
            <p:cNvSpPr txBox="1"/>
            <p:nvPr/>
          </p:nvSpPr>
          <p:spPr>
            <a:xfrm>
              <a:off x="1841717" y="3555259"/>
              <a:ext cx="837484" cy="461665"/>
            </a:xfrm>
            <a:prstGeom prst="rect">
              <a:avLst/>
            </a:prstGeom>
            <a:noFill/>
          </p:spPr>
          <p:txBody>
            <a:bodyPr wrap="square" rtlCol="0">
              <a:spAutoFit/>
            </a:bodyPr>
            <a:lstStyle/>
            <a:p>
              <a:pPr algn="ctr"/>
              <a:r>
                <a:rPr lang="es-CL" sz="2400" b="1" dirty="0">
                  <a:solidFill>
                    <a:schemeClr val="accent1"/>
                  </a:solidFill>
                </a:rPr>
                <a:t>1981</a:t>
              </a:r>
            </a:p>
          </p:txBody>
        </p:sp>
        <p:grpSp>
          <p:nvGrpSpPr>
            <p:cNvPr id="85" name="Group 15"/>
            <p:cNvGrpSpPr/>
            <p:nvPr/>
          </p:nvGrpSpPr>
          <p:grpSpPr>
            <a:xfrm>
              <a:off x="1678017" y="2353154"/>
              <a:ext cx="328738" cy="225879"/>
              <a:chOff x="3033929" y="908051"/>
              <a:chExt cx="1879600" cy="1020800"/>
            </a:xfrm>
            <a:solidFill>
              <a:schemeClr val="bg1"/>
            </a:solidFill>
          </p:grpSpPr>
          <p:grpSp>
            <p:nvGrpSpPr>
              <p:cNvPr id="86" name="Group 5"/>
              <p:cNvGrpSpPr>
                <a:grpSpLocks noChangeAspect="1"/>
              </p:cNvGrpSpPr>
              <p:nvPr/>
            </p:nvGrpSpPr>
            <p:grpSpPr bwMode="auto">
              <a:xfrm>
                <a:off x="3033929" y="908051"/>
                <a:ext cx="1879600" cy="900113"/>
                <a:chOff x="1882" y="572"/>
                <a:chExt cx="1184" cy="567"/>
              </a:xfrm>
              <a:grpFill/>
            </p:grpSpPr>
            <p:sp>
              <p:nvSpPr>
                <p:cNvPr id="89" name="Freeform 6"/>
                <p:cNvSpPr>
                  <a:spLocks/>
                </p:cNvSpPr>
                <p:nvPr/>
              </p:nvSpPr>
              <p:spPr bwMode="auto">
                <a:xfrm>
                  <a:off x="1882" y="572"/>
                  <a:ext cx="1014" cy="531"/>
                </a:xfrm>
                <a:custGeom>
                  <a:avLst/>
                  <a:gdLst>
                    <a:gd name="T0" fmla="*/ 674 w 1014"/>
                    <a:gd name="T1" fmla="*/ 496 h 531"/>
                    <a:gd name="T2" fmla="*/ 71 w 1014"/>
                    <a:gd name="T3" fmla="*/ 496 h 531"/>
                    <a:gd name="T4" fmla="*/ 71 w 1014"/>
                    <a:gd name="T5" fmla="*/ 42 h 531"/>
                    <a:gd name="T6" fmla="*/ 943 w 1014"/>
                    <a:gd name="T7" fmla="*/ 42 h 531"/>
                    <a:gd name="T8" fmla="*/ 943 w 1014"/>
                    <a:gd name="T9" fmla="*/ 241 h 531"/>
                    <a:gd name="T10" fmla="*/ 1014 w 1014"/>
                    <a:gd name="T11" fmla="*/ 241 h 531"/>
                    <a:gd name="T12" fmla="*/ 1014 w 1014"/>
                    <a:gd name="T13" fmla="*/ 0 h 531"/>
                    <a:gd name="T14" fmla="*/ 0 w 1014"/>
                    <a:gd name="T15" fmla="*/ 0 h 531"/>
                    <a:gd name="T16" fmla="*/ 0 w 1014"/>
                    <a:gd name="T17" fmla="*/ 531 h 531"/>
                    <a:gd name="T18" fmla="*/ 674 w 1014"/>
                    <a:gd name="T19" fmla="*/ 531 h 531"/>
                    <a:gd name="T20" fmla="*/ 674 w 1014"/>
                    <a:gd name="T21" fmla="*/ 49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531">
                      <a:moveTo>
                        <a:pt x="674" y="496"/>
                      </a:moveTo>
                      <a:lnTo>
                        <a:pt x="71" y="496"/>
                      </a:lnTo>
                      <a:lnTo>
                        <a:pt x="71" y="42"/>
                      </a:lnTo>
                      <a:lnTo>
                        <a:pt x="943" y="42"/>
                      </a:lnTo>
                      <a:lnTo>
                        <a:pt x="943" y="241"/>
                      </a:lnTo>
                      <a:lnTo>
                        <a:pt x="1014" y="241"/>
                      </a:lnTo>
                      <a:lnTo>
                        <a:pt x="1014" y="0"/>
                      </a:lnTo>
                      <a:lnTo>
                        <a:pt x="0" y="0"/>
                      </a:lnTo>
                      <a:lnTo>
                        <a:pt x="0" y="531"/>
                      </a:lnTo>
                      <a:lnTo>
                        <a:pt x="674" y="531"/>
                      </a:lnTo>
                      <a:lnTo>
                        <a:pt x="674"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90" name="Freeform 7"/>
                <p:cNvSpPr>
                  <a:spLocks/>
                </p:cNvSpPr>
                <p:nvPr/>
              </p:nvSpPr>
              <p:spPr bwMode="auto">
                <a:xfrm>
                  <a:off x="1988" y="657"/>
                  <a:ext cx="107" cy="106"/>
                </a:xfrm>
                <a:custGeom>
                  <a:avLst/>
                  <a:gdLst>
                    <a:gd name="T0" fmla="*/ 0 w 107"/>
                    <a:gd name="T1" fmla="*/ 106 h 106"/>
                    <a:gd name="T2" fmla="*/ 0 w 107"/>
                    <a:gd name="T3" fmla="*/ 0 h 106"/>
                    <a:gd name="T4" fmla="*/ 107 w 107"/>
                    <a:gd name="T5" fmla="*/ 0 h 106"/>
                    <a:gd name="T6" fmla="*/ 0 w 107"/>
                    <a:gd name="T7" fmla="*/ 106 h 106"/>
                  </a:gdLst>
                  <a:ahLst/>
                  <a:cxnLst>
                    <a:cxn ang="0">
                      <a:pos x="T0" y="T1"/>
                    </a:cxn>
                    <a:cxn ang="0">
                      <a:pos x="T2" y="T3"/>
                    </a:cxn>
                    <a:cxn ang="0">
                      <a:pos x="T4" y="T5"/>
                    </a:cxn>
                    <a:cxn ang="0">
                      <a:pos x="T6" y="T7"/>
                    </a:cxn>
                  </a:cxnLst>
                  <a:rect l="0" t="0" r="r" b="b"/>
                  <a:pathLst>
                    <a:path w="107" h="106">
                      <a:moveTo>
                        <a:pt x="0" y="106"/>
                      </a:moveTo>
                      <a:lnTo>
                        <a:pt x="0" y="0"/>
                      </a:lnTo>
                      <a:lnTo>
                        <a:pt x="107" y="0"/>
                      </a:ln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91" name="Freeform 8"/>
                <p:cNvSpPr>
                  <a:spLocks/>
                </p:cNvSpPr>
                <p:nvPr/>
              </p:nvSpPr>
              <p:spPr bwMode="auto">
                <a:xfrm>
                  <a:off x="2676" y="657"/>
                  <a:ext cx="99" cy="106"/>
                </a:xfrm>
                <a:custGeom>
                  <a:avLst/>
                  <a:gdLst>
                    <a:gd name="T0" fmla="*/ 99 w 99"/>
                    <a:gd name="T1" fmla="*/ 106 h 106"/>
                    <a:gd name="T2" fmla="*/ 0 w 99"/>
                    <a:gd name="T3" fmla="*/ 0 h 106"/>
                    <a:gd name="T4" fmla="*/ 99 w 99"/>
                    <a:gd name="T5" fmla="*/ 0 h 106"/>
                    <a:gd name="T6" fmla="*/ 99 w 99"/>
                    <a:gd name="T7" fmla="*/ 106 h 106"/>
                  </a:gdLst>
                  <a:ahLst/>
                  <a:cxnLst>
                    <a:cxn ang="0">
                      <a:pos x="T0" y="T1"/>
                    </a:cxn>
                    <a:cxn ang="0">
                      <a:pos x="T2" y="T3"/>
                    </a:cxn>
                    <a:cxn ang="0">
                      <a:pos x="T4" y="T5"/>
                    </a:cxn>
                    <a:cxn ang="0">
                      <a:pos x="T6" y="T7"/>
                    </a:cxn>
                  </a:cxnLst>
                  <a:rect l="0" t="0" r="r" b="b"/>
                  <a:pathLst>
                    <a:path w="99" h="106">
                      <a:moveTo>
                        <a:pt x="99" y="106"/>
                      </a:moveTo>
                      <a:lnTo>
                        <a:pt x="0" y="0"/>
                      </a:lnTo>
                      <a:lnTo>
                        <a:pt x="99" y="0"/>
                      </a:lnTo>
                      <a:lnTo>
                        <a:pt x="9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92" name="Freeform 9"/>
                <p:cNvSpPr>
                  <a:spLocks/>
                </p:cNvSpPr>
                <p:nvPr/>
              </p:nvSpPr>
              <p:spPr bwMode="auto">
                <a:xfrm>
                  <a:off x="1988" y="919"/>
                  <a:ext cx="107" cy="99"/>
                </a:xfrm>
                <a:custGeom>
                  <a:avLst/>
                  <a:gdLst>
                    <a:gd name="T0" fmla="*/ 107 w 107"/>
                    <a:gd name="T1" fmla="*/ 99 h 99"/>
                    <a:gd name="T2" fmla="*/ 0 w 107"/>
                    <a:gd name="T3" fmla="*/ 99 h 99"/>
                    <a:gd name="T4" fmla="*/ 0 w 107"/>
                    <a:gd name="T5" fmla="*/ 0 h 99"/>
                    <a:gd name="T6" fmla="*/ 107 w 107"/>
                    <a:gd name="T7" fmla="*/ 99 h 99"/>
                  </a:gdLst>
                  <a:ahLst/>
                  <a:cxnLst>
                    <a:cxn ang="0">
                      <a:pos x="T0" y="T1"/>
                    </a:cxn>
                    <a:cxn ang="0">
                      <a:pos x="T2" y="T3"/>
                    </a:cxn>
                    <a:cxn ang="0">
                      <a:pos x="T4" y="T5"/>
                    </a:cxn>
                    <a:cxn ang="0">
                      <a:pos x="T6" y="T7"/>
                    </a:cxn>
                  </a:cxnLst>
                  <a:rect l="0" t="0" r="r" b="b"/>
                  <a:pathLst>
                    <a:path w="107" h="99">
                      <a:moveTo>
                        <a:pt x="107" y="99"/>
                      </a:moveTo>
                      <a:lnTo>
                        <a:pt x="0" y="99"/>
                      </a:lnTo>
                      <a:lnTo>
                        <a:pt x="0" y="0"/>
                      </a:lnTo>
                      <a:lnTo>
                        <a:pt x="107"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93" name="Oval 12"/>
                <p:cNvSpPr>
                  <a:spLocks noChangeArrowheads="1"/>
                </p:cNvSpPr>
                <p:nvPr/>
              </p:nvSpPr>
              <p:spPr bwMode="auto">
                <a:xfrm>
                  <a:off x="2059"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94" name="Oval 13"/>
                <p:cNvSpPr>
                  <a:spLocks noChangeArrowheads="1"/>
                </p:cNvSpPr>
                <p:nvPr/>
              </p:nvSpPr>
              <p:spPr bwMode="auto">
                <a:xfrm>
                  <a:off x="2605"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95" name="Rectangle 14"/>
                <p:cNvSpPr>
                  <a:spLocks noChangeArrowheads="1"/>
                </p:cNvSpPr>
                <p:nvPr/>
              </p:nvSpPr>
              <p:spPr bwMode="auto">
                <a:xfrm>
                  <a:off x="2775" y="848"/>
                  <a:ext cx="291"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96" name="Freeform 15"/>
                <p:cNvSpPr>
                  <a:spLocks/>
                </p:cNvSpPr>
                <p:nvPr/>
              </p:nvSpPr>
              <p:spPr bwMode="auto">
                <a:xfrm>
                  <a:off x="2853" y="955"/>
                  <a:ext cx="213" cy="71"/>
                </a:xfrm>
                <a:custGeom>
                  <a:avLst/>
                  <a:gdLst>
                    <a:gd name="T0" fmla="*/ 7 w 30"/>
                    <a:gd name="T1" fmla="*/ 10 h 10"/>
                    <a:gd name="T2" fmla="*/ 30 w 30"/>
                    <a:gd name="T3" fmla="*/ 10 h 10"/>
                    <a:gd name="T4" fmla="*/ 30 w 30"/>
                    <a:gd name="T5" fmla="*/ 0 h 10"/>
                    <a:gd name="T6" fmla="*/ 0 w 30"/>
                    <a:gd name="T7" fmla="*/ 0 h 10"/>
                    <a:gd name="T8" fmla="*/ 7 w 30"/>
                    <a:gd name="T9" fmla="*/ 10 h 10"/>
                  </a:gdLst>
                  <a:ahLst/>
                  <a:cxnLst>
                    <a:cxn ang="0">
                      <a:pos x="T0" y="T1"/>
                    </a:cxn>
                    <a:cxn ang="0">
                      <a:pos x="T2" y="T3"/>
                    </a:cxn>
                    <a:cxn ang="0">
                      <a:pos x="T4" y="T5"/>
                    </a:cxn>
                    <a:cxn ang="0">
                      <a:pos x="T6" y="T7"/>
                    </a:cxn>
                    <a:cxn ang="0">
                      <a:pos x="T8" y="T9"/>
                    </a:cxn>
                  </a:cxnLst>
                  <a:rect l="0" t="0" r="r" b="b"/>
                  <a:pathLst>
                    <a:path w="30" h="10">
                      <a:moveTo>
                        <a:pt x="7" y="10"/>
                      </a:moveTo>
                      <a:cubicBezTo>
                        <a:pt x="30" y="10"/>
                        <a:pt x="30" y="10"/>
                        <a:pt x="30" y="10"/>
                      </a:cubicBezTo>
                      <a:cubicBezTo>
                        <a:pt x="30" y="0"/>
                        <a:pt x="30" y="0"/>
                        <a:pt x="30" y="0"/>
                      </a:cubicBezTo>
                      <a:cubicBezTo>
                        <a:pt x="0" y="0"/>
                        <a:pt x="0" y="0"/>
                        <a:pt x="0" y="0"/>
                      </a:cubicBezTo>
                      <a:cubicBezTo>
                        <a:pt x="3" y="3"/>
                        <a:pt x="6" y="6"/>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97" name="Freeform 16"/>
                <p:cNvSpPr>
                  <a:spLocks/>
                </p:cNvSpPr>
                <p:nvPr/>
              </p:nvSpPr>
              <p:spPr bwMode="auto">
                <a:xfrm>
                  <a:off x="2910" y="1068"/>
                  <a:ext cx="156" cy="71"/>
                </a:xfrm>
                <a:custGeom>
                  <a:avLst/>
                  <a:gdLst>
                    <a:gd name="T0" fmla="*/ 0 w 22"/>
                    <a:gd name="T1" fmla="*/ 10 h 10"/>
                    <a:gd name="T2" fmla="*/ 22 w 22"/>
                    <a:gd name="T3" fmla="*/ 10 h 10"/>
                    <a:gd name="T4" fmla="*/ 22 w 22"/>
                    <a:gd name="T5" fmla="*/ 0 h 10"/>
                    <a:gd name="T6" fmla="*/ 1 w 22"/>
                    <a:gd name="T7" fmla="*/ 0 h 10"/>
                    <a:gd name="T8" fmla="*/ 1 w 22"/>
                    <a:gd name="T9" fmla="*/ 3 h 10"/>
                    <a:gd name="T10" fmla="*/ 0 w 22"/>
                    <a:gd name="T11" fmla="*/ 10 h 10"/>
                  </a:gdLst>
                  <a:ahLst/>
                  <a:cxnLst>
                    <a:cxn ang="0">
                      <a:pos x="T0" y="T1"/>
                    </a:cxn>
                    <a:cxn ang="0">
                      <a:pos x="T2" y="T3"/>
                    </a:cxn>
                    <a:cxn ang="0">
                      <a:pos x="T4" y="T5"/>
                    </a:cxn>
                    <a:cxn ang="0">
                      <a:pos x="T6" y="T7"/>
                    </a:cxn>
                    <a:cxn ang="0">
                      <a:pos x="T8" y="T9"/>
                    </a:cxn>
                    <a:cxn ang="0">
                      <a:pos x="T10" y="T11"/>
                    </a:cxn>
                  </a:cxnLst>
                  <a:rect l="0" t="0" r="r" b="b"/>
                  <a:pathLst>
                    <a:path w="22" h="10">
                      <a:moveTo>
                        <a:pt x="0" y="10"/>
                      </a:moveTo>
                      <a:cubicBezTo>
                        <a:pt x="22" y="10"/>
                        <a:pt x="22" y="10"/>
                        <a:pt x="22" y="10"/>
                      </a:cubicBezTo>
                      <a:cubicBezTo>
                        <a:pt x="22" y="0"/>
                        <a:pt x="22" y="0"/>
                        <a:pt x="22" y="0"/>
                      </a:cubicBezTo>
                      <a:cubicBezTo>
                        <a:pt x="1" y="0"/>
                        <a:pt x="1" y="0"/>
                        <a:pt x="1" y="0"/>
                      </a:cubicBezTo>
                      <a:cubicBezTo>
                        <a:pt x="1" y="1"/>
                        <a:pt x="1" y="2"/>
                        <a:pt x="1" y="3"/>
                      </a:cubicBezTo>
                      <a:cubicBezTo>
                        <a:pt x="1" y="6"/>
                        <a:pt x="1"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grpSp>
          <p:sp>
            <p:nvSpPr>
              <p:cNvPr id="87" name="Oval 17"/>
              <p:cNvSpPr/>
              <p:nvPr/>
            </p:nvSpPr>
            <p:spPr>
              <a:xfrm>
                <a:off x="3601320" y="1071418"/>
                <a:ext cx="538632" cy="529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1" dirty="0">
                  <a:latin typeface="+mj-lt"/>
                  <a:cs typeface="Arial"/>
                </a:endParaRPr>
              </a:p>
            </p:txBody>
          </p:sp>
          <p:sp>
            <p:nvSpPr>
              <p:cNvPr id="88" name="Oval 18"/>
              <p:cNvSpPr/>
              <p:nvPr/>
            </p:nvSpPr>
            <p:spPr>
              <a:xfrm>
                <a:off x="4181692" y="1533455"/>
                <a:ext cx="402074" cy="395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7">
                  <a:latin typeface="+mj-lt"/>
                </a:endParaRPr>
              </a:p>
            </p:txBody>
          </p:sp>
        </p:grpSp>
        <p:sp>
          <p:nvSpPr>
            <p:cNvPr id="144" name="143 CuadroTexto"/>
            <p:cNvSpPr txBox="1"/>
            <p:nvPr/>
          </p:nvSpPr>
          <p:spPr>
            <a:xfrm>
              <a:off x="3111430" y="3024004"/>
              <a:ext cx="837484" cy="461665"/>
            </a:xfrm>
            <a:prstGeom prst="rect">
              <a:avLst/>
            </a:prstGeom>
            <a:noFill/>
          </p:spPr>
          <p:txBody>
            <a:bodyPr wrap="square" rtlCol="0">
              <a:spAutoFit/>
            </a:bodyPr>
            <a:lstStyle/>
            <a:p>
              <a:pPr algn="ctr"/>
              <a:r>
                <a:rPr lang="es-CL" sz="2400" b="1" dirty="0">
                  <a:solidFill>
                    <a:schemeClr val="accent6"/>
                  </a:solidFill>
                </a:rPr>
                <a:t>1995</a:t>
              </a:r>
            </a:p>
          </p:txBody>
        </p:sp>
        <p:sp>
          <p:nvSpPr>
            <p:cNvPr id="145" name="144 Elipse"/>
            <p:cNvSpPr/>
            <p:nvPr/>
          </p:nvSpPr>
          <p:spPr>
            <a:xfrm>
              <a:off x="3439128" y="3441552"/>
              <a:ext cx="1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46" name="145 Conector recto"/>
            <p:cNvCxnSpPr>
              <a:endCxn id="145" idx="3"/>
            </p:cNvCxnSpPr>
            <p:nvPr/>
          </p:nvCxnSpPr>
          <p:spPr>
            <a:xfrm flipV="1">
              <a:off x="2321498" y="3595192"/>
              <a:ext cx="1143990" cy="108575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8" name="147 Conector recto"/>
            <p:cNvCxnSpPr/>
            <p:nvPr/>
          </p:nvCxnSpPr>
          <p:spPr>
            <a:xfrm>
              <a:off x="2321498" y="4684406"/>
              <a:ext cx="390126" cy="1172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82" name="181 CuadroTexto"/>
            <p:cNvSpPr txBox="1"/>
            <p:nvPr/>
          </p:nvSpPr>
          <p:spPr>
            <a:xfrm>
              <a:off x="4400994" y="3555260"/>
              <a:ext cx="837484" cy="461665"/>
            </a:xfrm>
            <a:prstGeom prst="rect">
              <a:avLst/>
            </a:prstGeom>
            <a:noFill/>
          </p:spPr>
          <p:txBody>
            <a:bodyPr wrap="square" rtlCol="0">
              <a:spAutoFit/>
            </a:bodyPr>
            <a:lstStyle/>
            <a:p>
              <a:pPr algn="ctr"/>
              <a:r>
                <a:rPr lang="es-CL" sz="2400" b="1" dirty="0">
                  <a:solidFill>
                    <a:schemeClr val="accent2"/>
                  </a:solidFill>
                </a:rPr>
                <a:t>2000</a:t>
              </a:r>
            </a:p>
          </p:txBody>
        </p:sp>
        <p:sp>
          <p:nvSpPr>
            <p:cNvPr id="183" name="182 CuadroTexto"/>
            <p:cNvSpPr txBox="1"/>
            <p:nvPr/>
          </p:nvSpPr>
          <p:spPr>
            <a:xfrm>
              <a:off x="5682721" y="3038476"/>
              <a:ext cx="837484" cy="461665"/>
            </a:xfrm>
            <a:prstGeom prst="rect">
              <a:avLst/>
            </a:prstGeom>
            <a:noFill/>
          </p:spPr>
          <p:txBody>
            <a:bodyPr wrap="square" rtlCol="0">
              <a:spAutoFit/>
            </a:bodyPr>
            <a:lstStyle/>
            <a:p>
              <a:pPr algn="ctr"/>
              <a:r>
                <a:rPr lang="es-CL" sz="2400" b="1" dirty="0">
                  <a:solidFill>
                    <a:srgbClr val="00B050"/>
                  </a:solidFill>
                </a:rPr>
                <a:t>2005</a:t>
              </a:r>
            </a:p>
          </p:txBody>
        </p:sp>
        <p:sp>
          <p:nvSpPr>
            <p:cNvPr id="184" name="183 Rectángulo"/>
            <p:cNvSpPr/>
            <p:nvPr/>
          </p:nvSpPr>
          <p:spPr>
            <a:xfrm>
              <a:off x="6744072" y="3430734"/>
              <a:ext cx="1260000" cy="2160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5" name="184 CuadroTexto"/>
            <p:cNvSpPr txBox="1"/>
            <p:nvPr/>
          </p:nvSpPr>
          <p:spPr>
            <a:xfrm>
              <a:off x="6959112" y="3554760"/>
              <a:ext cx="837484" cy="461665"/>
            </a:xfrm>
            <a:prstGeom prst="rect">
              <a:avLst/>
            </a:prstGeom>
            <a:noFill/>
          </p:spPr>
          <p:txBody>
            <a:bodyPr wrap="square" rtlCol="0">
              <a:spAutoFit/>
            </a:bodyPr>
            <a:lstStyle/>
            <a:p>
              <a:pPr algn="ctr"/>
              <a:r>
                <a:rPr lang="es-CL" sz="2400" b="1" dirty="0">
                  <a:solidFill>
                    <a:srgbClr val="00B0F0"/>
                  </a:solidFill>
                </a:rPr>
                <a:t>2010</a:t>
              </a:r>
            </a:p>
          </p:txBody>
        </p:sp>
        <p:sp>
          <p:nvSpPr>
            <p:cNvPr id="253" name="252 Elipse"/>
            <p:cNvSpPr/>
            <p:nvPr/>
          </p:nvSpPr>
          <p:spPr>
            <a:xfrm>
              <a:off x="4732277" y="3441552"/>
              <a:ext cx="1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53" name="452 Elipse"/>
            <p:cNvSpPr/>
            <p:nvPr/>
          </p:nvSpPr>
          <p:spPr>
            <a:xfrm>
              <a:off x="6008898" y="3442339"/>
              <a:ext cx="1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6" name="485 Elipse"/>
            <p:cNvSpPr/>
            <p:nvPr/>
          </p:nvSpPr>
          <p:spPr>
            <a:xfrm>
              <a:off x="7284072" y="3442339"/>
              <a:ext cx="1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9" name="518 Rectángulo"/>
            <p:cNvSpPr/>
            <p:nvPr/>
          </p:nvSpPr>
          <p:spPr>
            <a:xfrm>
              <a:off x="8021828" y="3423540"/>
              <a:ext cx="1260000" cy="216024"/>
            </a:xfrm>
            <a:prstGeom prst="rect">
              <a:avLst/>
            </a:prstGeom>
            <a:solidFill>
              <a:srgbClr val="C0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0" name="519 CuadroTexto"/>
            <p:cNvSpPr txBox="1"/>
            <p:nvPr/>
          </p:nvSpPr>
          <p:spPr>
            <a:xfrm>
              <a:off x="8236868" y="3033274"/>
              <a:ext cx="837484" cy="461665"/>
            </a:xfrm>
            <a:prstGeom prst="rect">
              <a:avLst/>
            </a:prstGeom>
            <a:noFill/>
          </p:spPr>
          <p:txBody>
            <a:bodyPr wrap="square" rtlCol="0">
              <a:spAutoFit/>
            </a:bodyPr>
            <a:lstStyle/>
            <a:p>
              <a:pPr algn="ctr"/>
              <a:r>
                <a:rPr lang="es-CL" sz="2400" b="1" dirty="0">
                  <a:solidFill>
                    <a:srgbClr val="C0BC00"/>
                  </a:solidFill>
                </a:rPr>
                <a:t>2015</a:t>
              </a:r>
            </a:p>
          </p:txBody>
        </p:sp>
        <p:sp>
          <p:nvSpPr>
            <p:cNvPr id="521" name="520 Elipse"/>
            <p:cNvSpPr/>
            <p:nvPr/>
          </p:nvSpPr>
          <p:spPr>
            <a:xfrm>
              <a:off x="8561828" y="3435145"/>
              <a:ext cx="1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6" name="555 CuadroTexto"/>
            <p:cNvSpPr txBox="1"/>
            <p:nvPr/>
          </p:nvSpPr>
          <p:spPr>
            <a:xfrm>
              <a:off x="9525398" y="3561904"/>
              <a:ext cx="837484" cy="461665"/>
            </a:xfrm>
            <a:prstGeom prst="rect">
              <a:avLst/>
            </a:prstGeom>
            <a:noFill/>
          </p:spPr>
          <p:txBody>
            <a:bodyPr wrap="square" rtlCol="0">
              <a:spAutoFit/>
            </a:bodyPr>
            <a:lstStyle/>
            <a:p>
              <a:pPr algn="ctr"/>
              <a:r>
                <a:rPr lang="es-CL" sz="2400" b="1" dirty="0">
                  <a:solidFill>
                    <a:srgbClr val="0000FF"/>
                  </a:solidFill>
                </a:rPr>
                <a:t>2017</a:t>
              </a:r>
            </a:p>
          </p:txBody>
        </p:sp>
        <p:sp>
          <p:nvSpPr>
            <p:cNvPr id="595" name="594 Pentágono"/>
            <p:cNvSpPr/>
            <p:nvPr/>
          </p:nvSpPr>
          <p:spPr>
            <a:xfrm>
              <a:off x="9307469" y="3423540"/>
              <a:ext cx="1260000" cy="216000"/>
            </a:xfrm>
            <a:prstGeom prst="homePlate">
              <a:avLst/>
            </a:prstGeom>
            <a:solidFill>
              <a:srgbClr val="373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7" name="556 Elipse"/>
            <p:cNvSpPr/>
            <p:nvPr/>
          </p:nvSpPr>
          <p:spPr>
            <a:xfrm>
              <a:off x="9587896" y="3439118"/>
              <a:ext cx="1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600" name="599 Conector recto"/>
            <p:cNvCxnSpPr/>
            <p:nvPr/>
          </p:nvCxnSpPr>
          <p:spPr>
            <a:xfrm flipV="1">
              <a:off x="4912277" y="2373432"/>
              <a:ext cx="1057060" cy="111223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1" name="600 Conector recto"/>
            <p:cNvCxnSpPr/>
            <p:nvPr/>
          </p:nvCxnSpPr>
          <p:spPr>
            <a:xfrm>
              <a:off x="5644639" y="2382308"/>
              <a:ext cx="3158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2" name="601 Conector recto"/>
            <p:cNvCxnSpPr>
              <a:stCxn id="184" idx="0"/>
            </p:cNvCxnSpPr>
            <p:nvPr/>
          </p:nvCxnSpPr>
          <p:spPr>
            <a:xfrm flipV="1">
              <a:off x="7374073" y="2382310"/>
              <a:ext cx="1132191" cy="104842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3" name="602 Conector recto"/>
            <p:cNvCxnSpPr/>
            <p:nvPr/>
          </p:nvCxnSpPr>
          <p:spPr>
            <a:xfrm>
              <a:off x="8190443" y="2367333"/>
              <a:ext cx="31582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4" name="603 Conector recto"/>
            <p:cNvCxnSpPr/>
            <p:nvPr/>
          </p:nvCxnSpPr>
          <p:spPr>
            <a:xfrm flipV="1">
              <a:off x="4848966" y="3561903"/>
              <a:ext cx="1143990" cy="107861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5" name="604 Conector recto"/>
            <p:cNvCxnSpPr/>
            <p:nvPr/>
          </p:nvCxnSpPr>
          <p:spPr>
            <a:xfrm>
              <a:off x="4848966" y="4643974"/>
              <a:ext cx="389512"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0" name="609 Conector recto"/>
            <p:cNvCxnSpPr>
              <a:endCxn id="521" idx="3"/>
            </p:cNvCxnSpPr>
            <p:nvPr/>
          </p:nvCxnSpPr>
          <p:spPr>
            <a:xfrm flipV="1">
              <a:off x="7399620" y="3588786"/>
              <a:ext cx="1188568" cy="1063909"/>
            </a:xfrm>
            <a:prstGeom prst="line">
              <a:avLst/>
            </a:prstGeom>
            <a:ln w="28575">
              <a:solidFill>
                <a:srgbClr val="C0BC00"/>
              </a:solidFill>
            </a:ln>
          </p:spPr>
          <p:style>
            <a:lnRef idx="1">
              <a:schemeClr val="accent1"/>
            </a:lnRef>
            <a:fillRef idx="0">
              <a:schemeClr val="accent1"/>
            </a:fillRef>
            <a:effectRef idx="0">
              <a:schemeClr val="accent1"/>
            </a:effectRef>
            <a:fontRef idx="minor">
              <a:schemeClr val="tx1"/>
            </a:fontRef>
          </p:style>
        </p:cxnSp>
        <p:cxnSp>
          <p:nvCxnSpPr>
            <p:cNvPr id="611" name="610 Conector recto"/>
            <p:cNvCxnSpPr/>
            <p:nvPr/>
          </p:nvCxnSpPr>
          <p:spPr>
            <a:xfrm>
              <a:off x="7399620" y="4656150"/>
              <a:ext cx="389512" cy="1"/>
            </a:xfrm>
            <a:prstGeom prst="line">
              <a:avLst/>
            </a:prstGeom>
            <a:ln w="28575">
              <a:solidFill>
                <a:srgbClr val="C0BC00"/>
              </a:solidFill>
            </a:ln>
          </p:spPr>
          <p:style>
            <a:lnRef idx="1">
              <a:schemeClr val="accent1"/>
            </a:lnRef>
            <a:fillRef idx="0">
              <a:schemeClr val="accent1"/>
            </a:fillRef>
            <a:effectRef idx="0">
              <a:schemeClr val="accent1"/>
            </a:effectRef>
            <a:fontRef idx="minor">
              <a:schemeClr val="tx1"/>
            </a:fontRef>
          </p:style>
        </p:cxnSp>
        <p:cxnSp>
          <p:nvCxnSpPr>
            <p:cNvPr id="614" name="613 Conector recto"/>
            <p:cNvCxnSpPr/>
            <p:nvPr/>
          </p:nvCxnSpPr>
          <p:spPr>
            <a:xfrm flipV="1">
              <a:off x="9749207" y="2391605"/>
              <a:ext cx="854573" cy="106171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5" name="614 Conector recto"/>
            <p:cNvCxnSpPr/>
            <p:nvPr/>
          </p:nvCxnSpPr>
          <p:spPr>
            <a:xfrm>
              <a:off x="10423995" y="2391186"/>
              <a:ext cx="179785" cy="929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625" name="624 CuadroTexto"/>
            <p:cNvSpPr txBox="1"/>
            <p:nvPr/>
          </p:nvSpPr>
          <p:spPr>
            <a:xfrm>
              <a:off x="7957149" y="6657780"/>
              <a:ext cx="2733665" cy="215444"/>
            </a:xfrm>
            <a:prstGeom prst="rect">
              <a:avLst/>
            </a:prstGeom>
            <a:noFill/>
          </p:spPr>
          <p:txBody>
            <a:bodyPr wrap="square" rtlCol="0">
              <a:spAutoFit/>
            </a:bodyPr>
            <a:lstStyle/>
            <a:p>
              <a:r>
                <a:rPr lang="es-CL" sz="800" dirty="0"/>
                <a:t>Nota: PPTTO se expresa en US$ del año y el millones.</a:t>
              </a:r>
            </a:p>
          </p:txBody>
        </p:sp>
        <p:sp>
          <p:nvSpPr>
            <p:cNvPr id="630" name="Hexagon 38"/>
            <p:cNvSpPr/>
            <p:nvPr/>
          </p:nvSpPr>
          <p:spPr>
            <a:xfrm rot="5400000">
              <a:off x="3517310" y="869766"/>
              <a:ext cx="2592289" cy="1682165"/>
            </a:xfrm>
            <a:prstGeom prst="hexagon">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4200"/>
              <a:endParaRPr lang="en-US" sz="2206">
                <a:solidFill>
                  <a:srgbClr val="FFFFFF"/>
                </a:solidFill>
                <a:latin typeface="+mj-lt"/>
              </a:endParaRPr>
            </a:p>
          </p:txBody>
        </p:sp>
        <p:grpSp>
          <p:nvGrpSpPr>
            <p:cNvPr id="631" name="Group 7"/>
            <p:cNvGrpSpPr/>
            <p:nvPr/>
          </p:nvGrpSpPr>
          <p:grpSpPr>
            <a:xfrm>
              <a:off x="4012136" y="1040726"/>
              <a:ext cx="341620" cy="300042"/>
              <a:chOff x="3752850" y="1782763"/>
              <a:chExt cx="2552700" cy="2317751"/>
            </a:xfrm>
            <a:solidFill>
              <a:schemeClr val="bg1"/>
            </a:solidFill>
          </p:grpSpPr>
          <p:sp>
            <p:nvSpPr>
              <p:cNvPr id="632" name="Rectangle 47"/>
              <p:cNvSpPr>
                <a:spLocks noChangeArrowheads="1"/>
              </p:cNvSpPr>
              <p:nvPr/>
            </p:nvSpPr>
            <p:spPr bwMode="auto">
              <a:xfrm>
                <a:off x="408940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33" name="Rectangle 48"/>
              <p:cNvSpPr>
                <a:spLocks noChangeArrowheads="1"/>
              </p:cNvSpPr>
              <p:nvPr/>
            </p:nvSpPr>
            <p:spPr bwMode="auto">
              <a:xfrm>
                <a:off x="462915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34" name="Rectangle 49"/>
              <p:cNvSpPr>
                <a:spLocks noChangeArrowheads="1"/>
              </p:cNvSpPr>
              <p:nvPr/>
            </p:nvSpPr>
            <p:spPr bwMode="auto">
              <a:xfrm>
                <a:off x="517048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35" name="Rectangle 50"/>
              <p:cNvSpPr>
                <a:spLocks noChangeArrowheads="1"/>
              </p:cNvSpPr>
              <p:nvPr/>
            </p:nvSpPr>
            <p:spPr bwMode="auto">
              <a:xfrm>
                <a:off x="571023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36" name="Freeform 51"/>
              <p:cNvSpPr>
                <a:spLocks/>
              </p:cNvSpPr>
              <p:nvPr/>
            </p:nvSpPr>
            <p:spPr bwMode="auto">
              <a:xfrm>
                <a:off x="3865563" y="1782763"/>
                <a:ext cx="2406650" cy="427038"/>
              </a:xfrm>
              <a:custGeom>
                <a:avLst/>
                <a:gdLst>
                  <a:gd name="T0" fmla="*/ 1516 w 1516"/>
                  <a:gd name="T1" fmla="*/ 163 h 269"/>
                  <a:gd name="T2" fmla="*/ 758 w 1516"/>
                  <a:gd name="T3" fmla="*/ 0 h 269"/>
                  <a:gd name="T4" fmla="*/ 0 w 1516"/>
                  <a:gd name="T5" fmla="*/ 163 h 269"/>
                  <a:gd name="T6" fmla="*/ 0 w 1516"/>
                  <a:gd name="T7" fmla="*/ 269 h 269"/>
                  <a:gd name="T8" fmla="*/ 1516 w 1516"/>
                  <a:gd name="T9" fmla="*/ 269 h 269"/>
                  <a:gd name="T10" fmla="*/ 1516 w 1516"/>
                  <a:gd name="T11" fmla="*/ 163 h 269"/>
                </a:gdLst>
                <a:ahLst/>
                <a:cxnLst>
                  <a:cxn ang="0">
                    <a:pos x="T0" y="T1"/>
                  </a:cxn>
                  <a:cxn ang="0">
                    <a:pos x="T2" y="T3"/>
                  </a:cxn>
                  <a:cxn ang="0">
                    <a:pos x="T4" y="T5"/>
                  </a:cxn>
                  <a:cxn ang="0">
                    <a:pos x="T6" y="T7"/>
                  </a:cxn>
                  <a:cxn ang="0">
                    <a:pos x="T8" y="T9"/>
                  </a:cxn>
                  <a:cxn ang="0">
                    <a:pos x="T10" y="T11"/>
                  </a:cxn>
                </a:cxnLst>
                <a:rect l="0" t="0" r="r" b="b"/>
                <a:pathLst>
                  <a:path w="1516" h="269">
                    <a:moveTo>
                      <a:pt x="1516" y="163"/>
                    </a:moveTo>
                    <a:lnTo>
                      <a:pt x="758" y="0"/>
                    </a:lnTo>
                    <a:lnTo>
                      <a:pt x="0" y="163"/>
                    </a:lnTo>
                    <a:lnTo>
                      <a:pt x="0" y="269"/>
                    </a:lnTo>
                    <a:lnTo>
                      <a:pt x="1516" y="269"/>
                    </a:lnTo>
                    <a:lnTo>
                      <a:pt x="1516"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37" name="Rectangle 52"/>
              <p:cNvSpPr>
                <a:spLocks noChangeArrowheads="1"/>
              </p:cNvSpPr>
              <p:nvPr/>
            </p:nvSpPr>
            <p:spPr bwMode="auto">
              <a:xfrm>
                <a:off x="3943350" y="3605213"/>
                <a:ext cx="2171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38" name="Rectangle 53"/>
              <p:cNvSpPr>
                <a:spLocks noChangeArrowheads="1"/>
              </p:cNvSpPr>
              <p:nvPr/>
            </p:nvSpPr>
            <p:spPr bwMode="auto">
              <a:xfrm>
                <a:off x="3752850" y="3943351"/>
                <a:ext cx="2552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sp>
          <p:nvSpPr>
            <p:cNvPr id="639" name="TextBox 15"/>
            <p:cNvSpPr txBox="1"/>
            <p:nvPr/>
          </p:nvSpPr>
          <p:spPr>
            <a:xfrm>
              <a:off x="4265194" y="681404"/>
              <a:ext cx="642603" cy="400110"/>
            </a:xfrm>
            <a:prstGeom prst="rect">
              <a:avLst/>
            </a:prstGeom>
            <a:noFill/>
          </p:spPr>
          <p:txBody>
            <a:bodyPr wrap="square" rtlCol="0">
              <a:spAutoFit/>
            </a:bodyPr>
            <a:lstStyle/>
            <a:p>
              <a:pPr algn="ctr"/>
              <a:r>
                <a:rPr lang="en-US" sz="2000" dirty="0">
                  <a:solidFill>
                    <a:schemeClr val="bg1"/>
                  </a:solidFill>
                  <a:latin typeface="+mj-lt"/>
                </a:rPr>
                <a:t>11</a:t>
              </a:r>
            </a:p>
          </p:txBody>
        </p:sp>
        <p:sp>
          <p:nvSpPr>
            <p:cNvPr id="640" name="TextBox 16"/>
            <p:cNvSpPr txBox="1"/>
            <p:nvPr/>
          </p:nvSpPr>
          <p:spPr>
            <a:xfrm>
              <a:off x="4363551" y="971619"/>
              <a:ext cx="1299865"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pregrado</a:t>
              </a:r>
              <a:endParaRPr lang="en-US" sz="900" dirty="0">
                <a:solidFill>
                  <a:schemeClr val="bg1"/>
                </a:solidFill>
                <a:latin typeface="+mj-lt"/>
              </a:endParaRPr>
            </a:p>
          </p:txBody>
        </p:sp>
        <p:sp>
          <p:nvSpPr>
            <p:cNvPr id="641" name="TextBox 17"/>
            <p:cNvSpPr txBox="1"/>
            <p:nvPr/>
          </p:nvSpPr>
          <p:spPr>
            <a:xfrm>
              <a:off x="4376801" y="2317585"/>
              <a:ext cx="1395770" cy="523220"/>
            </a:xfrm>
            <a:prstGeom prst="rect">
              <a:avLst/>
            </a:prstGeom>
            <a:noFill/>
          </p:spPr>
          <p:txBody>
            <a:bodyPr wrap="square" rtlCol="0">
              <a:spAutoFit/>
            </a:bodyPr>
            <a:lstStyle/>
            <a:p>
              <a:pPr>
                <a:defRPr/>
              </a:pPr>
              <a:r>
                <a:rPr lang="es-ES" sz="1000" kern="0" cap="all" dirty="0" err="1">
                  <a:solidFill>
                    <a:schemeClr val="bg1"/>
                  </a:solidFill>
                  <a:latin typeface="Arial"/>
                  <a:cs typeface="Arial"/>
                </a:rPr>
                <a:t>PPTo</a:t>
              </a:r>
              <a:r>
                <a:rPr lang="es-ES" sz="1000" kern="0" cap="all" dirty="0">
                  <a:solidFill>
                    <a:schemeClr val="bg1"/>
                  </a:solidFill>
                  <a:latin typeface="Arial"/>
                  <a:cs typeface="Arial"/>
                </a:rPr>
                <a:t>. </a:t>
              </a:r>
              <a:r>
                <a:rPr lang="es-ES" sz="1400" kern="0" cap="all" dirty="0" smtClean="0">
                  <a:solidFill>
                    <a:schemeClr val="bg1"/>
                  </a:solidFill>
                  <a:latin typeface="Arial"/>
                  <a:cs typeface="Arial"/>
                </a:rPr>
                <a:t>MM US</a:t>
              </a:r>
              <a:r>
                <a:rPr lang="es-ES" sz="1400" kern="0" cap="all" dirty="0">
                  <a:solidFill>
                    <a:schemeClr val="bg1"/>
                  </a:solidFill>
                  <a:latin typeface="Arial"/>
                  <a:cs typeface="Arial"/>
                </a:rPr>
                <a:t>$ 21,8 </a:t>
              </a:r>
            </a:p>
          </p:txBody>
        </p:sp>
        <p:sp>
          <p:nvSpPr>
            <p:cNvPr id="642" name="TextBox 27"/>
            <p:cNvSpPr txBox="1"/>
            <p:nvPr/>
          </p:nvSpPr>
          <p:spPr>
            <a:xfrm>
              <a:off x="4365317" y="1703968"/>
              <a:ext cx="1306977" cy="415498"/>
            </a:xfrm>
            <a:prstGeom prst="rect">
              <a:avLst/>
            </a:prstGeom>
            <a:noFill/>
          </p:spPr>
          <p:txBody>
            <a:bodyPr wrap="square" rtlCol="0">
              <a:spAutoFit/>
            </a:bodyPr>
            <a:lstStyle/>
            <a:p>
              <a:pPr>
                <a:defRPr/>
              </a:pPr>
              <a:r>
                <a:rPr lang="es-ES" sz="1000" kern="0" dirty="0">
                  <a:solidFill>
                    <a:schemeClr val="bg1"/>
                  </a:solidFill>
                  <a:latin typeface="+mj-lt"/>
                  <a:cs typeface="Arial"/>
                </a:rPr>
                <a:t>La cantidad total de matriculados</a:t>
              </a:r>
              <a:endParaRPr lang="en-US" sz="1000" kern="0" dirty="0">
                <a:solidFill>
                  <a:schemeClr val="bg1"/>
                </a:solidFill>
                <a:latin typeface="+mj-lt"/>
                <a:cs typeface="Arial"/>
              </a:endParaRPr>
            </a:p>
          </p:txBody>
        </p:sp>
        <p:sp>
          <p:nvSpPr>
            <p:cNvPr id="643" name="TextBox 28"/>
            <p:cNvSpPr txBox="1"/>
            <p:nvPr/>
          </p:nvSpPr>
          <p:spPr>
            <a:xfrm>
              <a:off x="4352807" y="2010326"/>
              <a:ext cx="1362409" cy="338554"/>
            </a:xfrm>
            <a:prstGeom prst="rect">
              <a:avLst/>
            </a:prstGeom>
            <a:noFill/>
          </p:spPr>
          <p:txBody>
            <a:bodyPr wrap="square" rtlCol="0">
              <a:spAutoFit/>
            </a:bodyPr>
            <a:lstStyle/>
            <a:p>
              <a:r>
                <a:rPr lang="en-US" sz="1600" dirty="0">
                  <a:solidFill>
                    <a:schemeClr val="bg1"/>
                  </a:solidFill>
                  <a:latin typeface="+mj-lt"/>
                </a:rPr>
                <a:t>4.538 / 109</a:t>
              </a:r>
            </a:p>
          </p:txBody>
        </p:sp>
        <p:grpSp>
          <p:nvGrpSpPr>
            <p:cNvPr id="644" name="Group 33"/>
            <p:cNvGrpSpPr/>
            <p:nvPr/>
          </p:nvGrpSpPr>
          <p:grpSpPr>
            <a:xfrm>
              <a:off x="4031025" y="1809752"/>
              <a:ext cx="331248" cy="287843"/>
              <a:chOff x="5519738" y="476250"/>
              <a:chExt cx="3036887" cy="2373313"/>
            </a:xfrm>
            <a:solidFill>
              <a:schemeClr val="bg1"/>
            </a:solidFill>
          </p:grpSpPr>
          <p:sp>
            <p:nvSpPr>
              <p:cNvPr id="645" name="Freeform 24"/>
              <p:cNvSpPr>
                <a:spLocks/>
              </p:cNvSpPr>
              <p:nvPr/>
            </p:nvSpPr>
            <p:spPr bwMode="auto">
              <a:xfrm>
                <a:off x="5519738" y="476250"/>
                <a:ext cx="3036887" cy="1450975"/>
              </a:xfrm>
              <a:custGeom>
                <a:avLst/>
                <a:gdLst>
                  <a:gd name="T0" fmla="*/ 1913 w 1913"/>
                  <a:gd name="T1" fmla="*/ 453 h 914"/>
                  <a:gd name="T2" fmla="*/ 956 w 1913"/>
                  <a:gd name="T3" fmla="*/ 0 h 914"/>
                  <a:gd name="T4" fmla="*/ 0 w 1913"/>
                  <a:gd name="T5" fmla="*/ 453 h 914"/>
                  <a:gd name="T6" fmla="*/ 956 w 1913"/>
                  <a:gd name="T7" fmla="*/ 914 h 914"/>
                  <a:gd name="T8" fmla="*/ 1913 w 1913"/>
                  <a:gd name="T9" fmla="*/ 453 h 914"/>
                </a:gdLst>
                <a:ahLst/>
                <a:cxnLst>
                  <a:cxn ang="0">
                    <a:pos x="T0" y="T1"/>
                  </a:cxn>
                  <a:cxn ang="0">
                    <a:pos x="T2" y="T3"/>
                  </a:cxn>
                  <a:cxn ang="0">
                    <a:pos x="T4" y="T5"/>
                  </a:cxn>
                  <a:cxn ang="0">
                    <a:pos x="T6" y="T7"/>
                  </a:cxn>
                  <a:cxn ang="0">
                    <a:pos x="T8" y="T9"/>
                  </a:cxn>
                </a:cxnLst>
                <a:rect l="0" t="0" r="r" b="b"/>
                <a:pathLst>
                  <a:path w="1913" h="914">
                    <a:moveTo>
                      <a:pt x="1913" y="453"/>
                    </a:moveTo>
                    <a:lnTo>
                      <a:pt x="956" y="0"/>
                    </a:lnTo>
                    <a:lnTo>
                      <a:pt x="0" y="453"/>
                    </a:lnTo>
                    <a:lnTo>
                      <a:pt x="956" y="914"/>
                    </a:lnTo>
                    <a:lnTo>
                      <a:pt x="1913" y="453"/>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46" name="Freeform 25"/>
              <p:cNvSpPr>
                <a:spLocks/>
              </p:cNvSpPr>
              <p:nvPr/>
            </p:nvSpPr>
            <p:spPr bwMode="auto">
              <a:xfrm>
                <a:off x="6172200" y="1646238"/>
                <a:ext cx="1776412" cy="1203325"/>
              </a:xfrm>
              <a:custGeom>
                <a:avLst/>
                <a:gdLst>
                  <a:gd name="T0" fmla="*/ 0 w 158"/>
                  <a:gd name="T1" fmla="*/ 0 h 107"/>
                  <a:gd name="T2" fmla="*/ 0 w 158"/>
                  <a:gd name="T3" fmla="*/ 66 h 107"/>
                  <a:gd name="T4" fmla="*/ 0 w 158"/>
                  <a:gd name="T5" fmla="*/ 66 h 107"/>
                  <a:gd name="T6" fmla="*/ 0 w 158"/>
                  <a:gd name="T7" fmla="*/ 68 h 107"/>
                  <a:gd name="T8" fmla="*/ 79 w 158"/>
                  <a:gd name="T9" fmla="*/ 107 h 107"/>
                  <a:gd name="T10" fmla="*/ 158 w 158"/>
                  <a:gd name="T11" fmla="*/ 68 h 107"/>
                  <a:gd name="T12" fmla="*/ 157 w 158"/>
                  <a:gd name="T13" fmla="*/ 66 h 107"/>
                  <a:gd name="T14" fmla="*/ 158 w 158"/>
                  <a:gd name="T15" fmla="*/ 66 h 107"/>
                  <a:gd name="T16" fmla="*/ 158 w 158"/>
                  <a:gd name="T17" fmla="*/ 0 h 107"/>
                  <a:gd name="T18" fmla="*/ 79 w 158"/>
                  <a:gd name="T19" fmla="*/ 38 h 107"/>
                  <a:gd name="T20" fmla="*/ 0 w 158"/>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07">
                    <a:moveTo>
                      <a:pt x="0" y="0"/>
                    </a:moveTo>
                    <a:cubicBezTo>
                      <a:pt x="0" y="66"/>
                      <a:pt x="0" y="66"/>
                      <a:pt x="0" y="66"/>
                    </a:cubicBezTo>
                    <a:cubicBezTo>
                      <a:pt x="0" y="66"/>
                      <a:pt x="0" y="66"/>
                      <a:pt x="0" y="66"/>
                    </a:cubicBezTo>
                    <a:cubicBezTo>
                      <a:pt x="0" y="67"/>
                      <a:pt x="0" y="67"/>
                      <a:pt x="0" y="68"/>
                    </a:cubicBezTo>
                    <a:cubicBezTo>
                      <a:pt x="0" y="85"/>
                      <a:pt x="35" y="107"/>
                      <a:pt x="79" y="107"/>
                    </a:cubicBezTo>
                    <a:cubicBezTo>
                      <a:pt x="122" y="107"/>
                      <a:pt x="158" y="85"/>
                      <a:pt x="158" y="68"/>
                    </a:cubicBezTo>
                    <a:cubicBezTo>
                      <a:pt x="158" y="67"/>
                      <a:pt x="157" y="67"/>
                      <a:pt x="157" y="66"/>
                    </a:cubicBezTo>
                    <a:cubicBezTo>
                      <a:pt x="158" y="66"/>
                      <a:pt x="158" y="66"/>
                      <a:pt x="158" y="66"/>
                    </a:cubicBezTo>
                    <a:cubicBezTo>
                      <a:pt x="158" y="0"/>
                      <a:pt x="158" y="0"/>
                      <a:pt x="158" y="0"/>
                    </a:cubicBezTo>
                    <a:cubicBezTo>
                      <a:pt x="79" y="38"/>
                      <a:pt x="79" y="38"/>
                      <a:pt x="79" y="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47" name="Freeform 26"/>
              <p:cNvSpPr>
                <a:spLocks/>
              </p:cNvSpPr>
              <p:nvPr/>
            </p:nvSpPr>
            <p:spPr bwMode="auto">
              <a:xfrm>
                <a:off x="5767388" y="1489075"/>
                <a:ext cx="292100" cy="1360488"/>
              </a:xfrm>
              <a:custGeom>
                <a:avLst/>
                <a:gdLst>
                  <a:gd name="T0" fmla="*/ 26 w 26"/>
                  <a:gd name="T1" fmla="*/ 47 h 121"/>
                  <a:gd name="T2" fmla="*/ 15 w 26"/>
                  <a:gd name="T3" fmla="*/ 34 h 121"/>
                  <a:gd name="T4" fmla="*/ 15 w 26"/>
                  <a:gd name="T5" fmla="*/ 3 h 121"/>
                  <a:gd name="T6" fmla="*/ 7 w 26"/>
                  <a:gd name="T7" fmla="*/ 0 h 121"/>
                  <a:gd name="T8" fmla="*/ 7 w 26"/>
                  <a:gd name="T9" fmla="*/ 36 h 121"/>
                  <a:gd name="T10" fmla="*/ 0 w 26"/>
                  <a:gd name="T11" fmla="*/ 47 h 121"/>
                  <a:gd name="T12" fmla="*/ 10 w 26"/>
                  <a:gd name="T13" fmla="*/ 59 h 121"/>
                  <a:gd name="T14" fmla="*/ 1 w 26"/>
                  <a:gd name="T15" fmla="*/ 105 h 121"/>
                  <a:gd name="T16" fmla="*/ 1 w 26"/>
                  <a:gd name="T17" fmla="*/ 121 h 121"/>
                  <a:gd name="T18" fmla="*/ 25 w 26"/>
                  <a:gd name="T19" fmla="*/ 121 h 121"/>
                  <a:gd name="T20" fmla="*/ 26 w 26"/>
                  <a:gd name="T21" fmla="*/ 105 h 121"/>
                  <a:gd name="T22" fmla="*/ 17 w 26"/>
                  <a:gd name="T23" fmla="*/ 59 h 121"/>
                  <a:gd name="T24" fmla="*/ 26 w 26"/>
                  <a:gd name="T2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1">
                    <a:moveTo>
                      <a:pt x="26" y="47"/>
                    </a:moveTo>
                    <a:cubicBezTo>
                      <a:pt x="26" y="41"/>
                      <a:pt x="21" y="35"/>
                      <a:pt x="15" y="34"/>
                    </a:cubicBezTo>
                    <a:cubicBezTo>
                      <a:pt x="15" y="3"/>
                      <a:pt x="15" y="3"/>
                      <a:pt x="15" y="3"/>
                    </a:cubicBezTo>
                    <a:cubicBezTo>
                      <a:pt x="7" y="0"/>
                      <a:pt x="7" y="0"/>
                      <a:pt x="7" y="0"/>
                    </a:cubicBezTo>
                    <a:cubicBezTo>
                      <a:pt x="7" y="36"/>
                      <a:pt x="7" y="36"/>
                      <a:pt x="7" y="36"/>
                    </a:cubicBezTo>
                    <a:cubicBezTo>
                      <a:pt x="3" y="38"/>
                      <a:pt x="0" y="42"/>
                      <a:pt x="0" y="47"/>
                    </a:cubicBezTo>
                    <a:cubicBezTo>
                      <a:pt x="0" y="53"/>
                      <a:pt x="4" y="58"/>
                      <a:pt x="10" y="59"/>
                    </a:cubicBezTo>
                    <a:cubicBezTo>
                      <a:pt x="5" y="65"/>
                      <a:pt x="1" y="83"/>
                      <a:pt x="1" y="105"/>
                    </a:cubicBezTo>
                    <a:cubicBezTo>
                      <a:pt x="1" y="111"/>
                      <a:pt x="1" y="116"/>
                      <a:pt x="1" y="121"/>
                    </a:cubicBezTo>
                    <a:cubicBezTo>
                      <a:pt x="25" y="121"/>
                      <a:pt x="25" y="121"/>
                      <a:pt x="25" y="121"/>
                    </a:cubicBezTo>
                    <a:cubicBezTo>
                      <a:pt x="25" y="116"/>
                      <a:pt x="26" y="111"/>
                      <a:pt x="26" y="105"/>
                    </a:cubicBezTo>
                    <a:cubicBezTo>
                      <a:pt x="26" y="83"/>
                      <a:pt x="22" y="65"/>
                      <a:pt x="17" y="59"/>
                    </a:cubicBezTo>
                    <a:cubicBezTo>
                      <a:pt x="22" y="58"/>
                      <a:pt x="26" y="53"/>
                      <a:pt x="2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grpSp>
          <p:nvGrpSpPr>
            <p:cNvPr id="648" name="Group 15"/>
            <p:cNvGrpSpPr/>
            <p:nvPr/>
          </p:nvGrpSpPr>
          <p:grpSpPr>
            <a:xfrm>
              <a:off x="4033536" y="2384182"/>
              <a:ext cx="328738" cy="225879"/>
              <a:chOff x="3033929" y="908051"/>
              <a:chExt cx="1879600" cy="1020800"/>
            </a:xfrm>
            <a:solidFill>
              <a:schemeClr val="bg1"/>
            </a:solidFill>
          </p:grpSpPr>
          <p:grpSp>
            <p:nvGrpSpPr>
              <p:cNvPr id="649" name="Group 5"/>
              <p:cNvGrpSpPr>
                <a:grpSpLocks noChangeAspect="1"/>
              </p:cNvGrpSpPr>
              <p:nvPr/>
            </p:nvGrpSpPr>
            <p:grpSpPr bwMode="auto">
              <a:xfrm>
                <a:off x="3033929" y="908051"/>
                <a:ext cx="1879600" cy="900113"/>
                <a:chOff x="1882" y="572"/>
                <a:chExt cx="1184" cy="567"/>
              </a:xfrm>
              <a:grpFill/>
            </p:grpSpPr>
            <p:sp>
              <p:nvSpPr>
                <p:cNvPr id="652" name="Freeform 6"/>
                <p:cNvSpPr>
                  <a:spLocks/>
                </p:cNvSpPr>
                <p:nvPr/>
              </p:nvSpPr>
              <p:spPr bwMode="auto">
                <a:xfrm>
                  <a:off x="1882" y="572"/>
                  <a:ext cx="1014" cy="531"/>
                </a:xfrm>
                <a:custGeom>
                  <a:avLst/>
                  <a:gdLst>
                    <a:gd name="T0" fmla="*/ 674 w 1014"/>
                    <a:gd name="T1" fmla="*/ 496 h 531"/>
                    <a:gd name="T2" fmla="*/ 71 w 1014"/>
                    <a:gd name="T3" fmla="*/ 496 h 531"/>
                    <a:gd name="T4" fmla="*/ 71 w 1014"/>
                    <a:gd name="T5" fmla="*/ 42 h 531"/>
                    <a:gd name="T6" fmla="*/ 943 w 1014"/>
                    <a:gd name="T7" fmla="*/ 42 h 531"/>
                    <a:gd name="T8" fmla="*/ 943 w 1014"/>
                    <a:gd name="T9" fmla="*/ 241 h 531"/>
                    <a:gd name="T10" fmla="*/ 1014 w 1014"/>
                    <a:gd name="T11" fmla="*/ 241 h 531"/>
                    <a:gd name="T12" fmla="*/ 1014 w 1014"/>
                    <a:gd name="T13" fmla="*/ 0 h 531"/>
                    <a:gd name="T14" fmla="*/ 0 w 1014"/>
                    <a:gd name="T15" fmla="*/ 0 h 531"/>
                    <a:gd name="T16" fmla="*/ 0 w 1014"/>
                    <a:gd name="T17" fmla="*/ 531 h 531"/>
                    <a:gd name="T18" fmla="*/ 674 w 1014"/>
                    <a:gd name="T19" fmla="*/ 531 h 531"/>
                    <a:gd name="T20" fmla="*/ 674 w 1014"/>
                    <a:gd name="T21" fmla="*/ 49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531">
                      <a:moveTo>
                        <a:pt x="674" y="496"/>
                      </a:moveTo>
                      <a:lnTo>
                        <a:pt x="71" y="496"/>
                      </a:lnTo>
                      <a:lnTo>
                        <a:pt x="71" y="42"/>
                      </a:lnTo>
                      <a:lnTo>
                        <a:pt x="943" y="42"/>
                      </a:lnTo>
                      <a:lnTo>
                        <a:pt x="943" y="241"/>
                      </a:lnTo>
                      <a:lnTo>
                        <a:pt x="1014" y="241"/>
                      </a:lnTo>
                      <a:lnTo>
                        <a:pt x="1014" y="0"/>
                      </a:lnTo>
                      <a:lnTo>
                        <a:pt x="0" y="0"/>
                      </a:lnTo>
                      <a:lnTo>
                        <a:pt x="0" y="531"/>
                      </a:lnTo>
                      <a:lnTo>
                        <a:pt x="674" y="531"/>
                      </a:lnTo>
                      <a:lnTo>
                        <a:pt x="674"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653" name="Freeform 7"/>
                <p:cNvSpPr>
                  <a:spLocks/>
                </p:cNvSpPr>
                <p:nvPr/>
              </p:nvSpPr>
              <p:spPr bwMode="auto">
                <a:xfrm>
                  <a:off x="1988" y="657"/>
                  <a:ext cx="107" cy="106"/>
                </a:xfrm>
                <a:custGeom>
                  <a:avLst/>
                  <a:gdLst>
                    <a:gd name="T0" fmla="*/ 0 w 107"/>
                    <a:gd name="T1" fmla="*/ 106 h 106"/>
                    <a:gd name="T2" fmla="*/ 0 w 107"/>
                    <a:gd name="T3" fmla="*/ 0 h 106"/>
                    <a:gd name="T4" fmla="*/ 107 w 107"/>
                    <a:gd name="T5" fmla="*/ 0 h 106"/>
                    <a:gd name="T6" fmla="*/ 0 w 107"/>
                    <a:gd name="T7" fmla="*/ 106 h 106"/>
                  </a:gdLst>
                  <a:ahLst/>
                  <a:cxnLst>
                    <a:cxn ang="0">
                      <a:pos x="T0" y="T1"/>
                    </a:cxn>
                    <a:cxn ang="0">
                      <a:pos x="T2" y="T3"/>
                    </a:cxn>
                    <a:cxn ang="0">
                      <a:pos x="T4" y="T5"/>
                    </a:cxn>
                    <a:cxn ang="0">
                      <a:pos x="T6" y="T7"/>
                    </a:cxn>
                  </a:cxnLst>
                  <a:rect l="0" t="0" r="r" b="b"/>
                  <a:pathLst>
                    <a:path w="107" h="106">
                      <a:moveTo>
                        <a:pt x="0" y="106"/>
                      </a:moveTo>
                      <a:lnTo>
                        <a:pt x="0" y="0"/>
                      </a:lnTo>
                      <a:lnTo>
                        <a:pt x="107" y="0"/>
                      </a:ln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654" name="Freeform 8"/>
                <p:cNvSpPr>
                  <a:spLocks/>
                </p:cNvSpPr>
                <p:nvPr/>
              </p:nvSpPr>
              <p:spPr bwMode="auto">
                <a:xfrm>
                  <a:off x="2676" y="657"/>
                  <a:ext cx="99" cy="106"/>
                </a:xfrm>
                <a:custGeom>
                  <a:avLst/>
                  <a:gdLst>
                    <a:gd name="T0" fmla="*/ 99 w 99"/>
                    <a:gd name="T1" fmla="*/ 106 h 106"/>
                    <a:gd name="T2" fmla="*/ 0 w 99"/>
                    <a:gd name="T3" fmla="*/ 0 h 106"/>
                    <a:gd name="T4" fmla="*/ 99 w 99"/>
                    <a:gd name="T5" fmla="*/ 0 h 106"/>
                    <a:gd name="T6" fmla="*/ 99 w 99"/>
                    <a:gd name="T7" fmla="*/ 106 h 106"/>
                  </a:gdLst>
                  <a:ahLst/>
                  <a:cxnLst>
                    <a:cxn ang="0">
                      <a:pos x="T0" y="T1"/>
                    </a:cxn>
                    <a:cxn ang="0">
                      <a:pos x="T2" y="T3"/>
                    </a:cxn>
                    <a:cxn ang="0">
                      <a:pos x="T4" y="T5"/>
                    </a:cxn>
                    <a:cxn ang="0">
                      <a:pos x="T6" y="T7"/>
                    </a:cxn>
                  </a:cxnLst>
                  <a:rect l="0" t="0" r="r" b="b"/>
                  <a:pathLst>
                    <a:path w="99" h="106">
                      <a:moveTo>
                        <a:pt x="99" y="106"/>
                      </a:moveTo>
                      <a:lnTo>
                        <a:pt x="0" y="0"/>
                      </a:lnTo>
                      <a:lnTo>
                        <a:pt x="99" y="0"/>
                      </a:lnTo>
                      <a:lnTo>
                        <a:pt x="9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655" name="Freeform 9"/>
                <p:cNvSpPr>
                  <a:spLocks/>
                </p:cNvSpPr>
                <p:nvPr/>
              </p:nvSpPr>
              <p:spPr bwMode="auto">
                <a:xfrm>
                  <a:off x="1988" y="919"/>
                  <a:ext cx="107" cy="99"/>
                </a:xfrm>
                <a:custGeom>
                  <a:avLst/>
                  <a:gdLst>
                    <a:gd name="T0" fmla="*/ 107 w 107"/>
                    <a:gd name="T1" fmla="*/ 99 h 99"/>
                    <a:gd name="T2" fmla="*/ 0 w 107"/>
                    <a:gd name="T3" fmla="*/ 99 h 99"/>
                    <a:gd name="T4" fmla="*/ 0 w 107"/>
                    <a:gd name="T5" fmla="*/ 0 h 99"/>
                    <a:gd name="T6" fmla="*/ 107 w 107"/>
                    <a:gd name="T7" fmla="*/ 99 h 99"/>
                  </a:gdLst>
                  <a:ahLst/>
                  <a:cxnLst>
                    <a:cxn ang="0">
                      <a:pos x="T0" y="T1"/>
                    </a:cxn>
                    <a:cxn ang="0">
                      <a:pos x="T2" y="T3"/>
                    </a:cxn>
                    <a:cxn ang="0">
                      <a:pos x="T4" y="T5"/>
                    </a:cxn>
                    <a:cxn ang="0">
                      <a:pos x="T6" y="T7"/>
                    </a:cxn>
                  </a:cxnLst>
                  <a:rect l="0" t="0" r="r" b="b"/>
                  <a:pathLst>
                    <a:path w="107" h="99">
                      <a:moveTo>
                        <a:pt x="107" y="99"/>
                      </a:moveTo>
                      <a:lnTo>
                        <a:pt x="0" y="99"/>
                      </a:lnTo>
                      <a:lnTo>
                        <a:pt x="0" y="0"/>
                      </a:lnTo>
                      <a:lnTo>
                        <a:pt x="107"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656" name="Oval 12"/>
                <p:cNvSpPr>
                  <a:spLocks noChangeArrowheads="1"/>
                </p:cNvSpPr>
                <p:nvPr/>
              </p:nvSpPr>
              <p:spPr bwMode="auto">
                <a:xfrm>
                  <a:off x="2059"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657" name="Oval 13"/>
                <p:cNvSpPr>
                  <a:spLocks noChangeArrowheads="1"/>
                </p:cNvSpPr>
                <p:nvPr/>
              </p:nvSpPr>
              <p:spPr bwMode="auto">
                <a:xfrm>
                  <a:off x="2605"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658" name="Rectangle 14"/>
                <p:cNvSpPr>
                  <a:spLocks noChangeArrowheads="1"/>
                </p:cNvSpPr>
                <p:nvPr/>
              </p:nvSpPr>
              <p:spPr bwMode="auto">
                <a:xfrm>
                  <a:off x="2775" y="848"/>
                  <a:ext cx="291"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659" name="Freeform 15"/>
                <p:cNvSpPr>
                  <a:spLocks/>
                </p:cNvSpPr>
                <p:nvPr/>
              </p:nvSpPr>
              <p:spPr bwMode="auto">
                <a:xfrm>
                  <a:off x="2853" y="955"/>
                  <a:ext cx="213" cy="71"/>
                </a:xfrm>
                <a:custGeom>
                  <a:avLst/>
                  <a:gdLst>
                    <a:gd name="T0" fmla="*/ 7 w 30"/>
                    <a:gd name="T1" fmla="*/ 10 h 10"/>
                    <a:gd name="T2" fmla="*/ 30 w 30"/>
                    <a:gd name="T3" fmla="*/ 10 h 10"/>
                    <a:gd name="T4" fmla="*/ 30 w 30"/>
                    <a:gd name="T5" fmla="*/ 0 h 10"/>
                    <a:gd name="T6" fmla="*/ 0 w 30"/>
                    <a:gd name="T7" fmla="*/ 0 h 10"/>
                    <a:gd name="T8" fmla="*/ 7 w 30"/>
                    <a:gd name="T9" fmla="*/ 10 h 10"/>
                  </a:gdLst>
                  <a:ahLst/>
                  <a:cxnLst>
                    <a:cxn ang="0">
                      <a:pos x="T0" y="T1"/>
                    </a:cxn>
                    <a:cxn ang="0">
                      <a:pos x="T2" y="T3"/>
                    </a:cxn>
                    <a:cxn ang="0">
                      <a:pos x="T4" y="T5"/>
                    </a:cxn>
                    <a:cxn ang="0">
                      <a:pos x="T6" y="T7"/>
                    </a:cxn>
                    <a:cxn ang="0">
                      <a:pos x="T8" y="T9"/>
                    </a:cxn>
                  </a:cxnLst>
                  <a:rect l="0" t="0" r="r" b="b"/>
                  <a:pathLst>
                    <a:path w="30" h="10">
                      <a:moveTo>
                        <a:pt x="7" y="10"/>
                      </a:moveTo>
                      <a:cubicBezTo>
                        <a:pt x="30" y="10"/>
                        <a:pt x="30" y="10"/>
                        <a:pt x="30" y="10"/>
                      </a:cubicBezTo>
                      <a:cubicBezTo>
                        <a:pt x="30" y="0"/>
                        <a:pt x="30" y="0"/>
                        <a:pt x="30" y="0"/>
                      </a:cubicBezTo>
                      <a:cubicBezTo>
                        <a:pt x="0" y="0"/>
                        <a:pt x="0" y="0"/>
                        <a:pt x="0" y="0"/>
                      </a:cubicBezTo>
                      <a:cubicBezTo>
                        <a:pt x="3" y="3"/>
                        <a:pt x="6" y="6"/>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660" name="Freeform 16"/>
                <p:cNvSpPr>
                  <a:spLocks/>
                </p:cNvSpPr>
                <p:nvPr/>
              </p:nvSpPr>
              <p:spPr bwMode="auto">
                <a:xfrm>
                  <a:off x="2910" y="1068"/>
                  <a:ext cx="156" cy="71"/>
                </a:xfrm>
                <a:custGeom>
                  <a:avLst/>
                  <a:gdLst>
                    <a:gd name="T0" fmla="*/ 0 w 22"/>
                    <a:gd name="T1" fmla="*/ 10 h 10"/>
                    <a:gd name="T2" fmla="*/ 22 w 22"/>
                    <a:gd name="T3" fmla="*/ 10 h 10"/>
                    <a:gd name="T4" fmla="*/ 22 w 22"/>
                    <a:gd name="T5" fmla="*/ 0 h 10"/>
                    <a:gd name="T6" fmla="*/ 1 w 22"/>
                    <a:gd name="T7" fmla="*/ 0 h 10"/>
                    <a:gd name="T8" fmla="*/ 1 w 22"/>
                    <a:gd name="T9" fmla="*/ 3 h 10"/>
                    <a:gd name="T10" fmla="*/ 0 w 22"/>
                    <a:gd name="T11" fmla="*/ 10 h 10"/>
                  </a:gdLst>
                  <a:ahLst/>
                  <a:cxnLst>
                    <a:cxn ang="0">
                      <a:pos x="T0" y="T1"/>
                    </a:cxn>
                    <a:cxn ang="0">
                      <a:pos x="T2" y="T3"/>
                    </a:cxn>
                    <a:cxn ang="0">
                      <a:pos x="T4" y="T5"/>
                    </a:cxn>
                    <a:cxn ang="0">
                      <a:pos x="T6" y="T7"/>
                    </a:cxn>
                    <a:cxn ang="0">
                      <a:pos x="T8" y="T9"/>
                    </a:cxn>
                    <a:cxn ang="0">
                      <a:pos x="T10" y="T11"/>
                    </a:cxn>
                  </a:cxnLst>
                  <a:rect l="0" t="0" r="r" b="b"/>
                  <a:pathLst>
                    <a:path w="22" h="10">
                      <a:moveTo>
                        <a:pt x="0" y="10"/>
                      </a:moveTo>
                      <a:cubicBezTo>
                        <a:pt x="22" y="10"/>
                        <a:pt x="22" y="10"/>
                        <a:pt x="22" y="10"/>
                      </a:cubicBezTo>
                      <a:cubicBezTo>
                        <a:pt x="22" y="0"/>
                        <a:pt x="22" y="0"/>
                        <a:pt x="22" y="0"/>
                      </a:cubicBezTo>
                      <a:cubicBezTo>
                        <a:pt x="1" y="0"/>
                        <a:pt x="1" y="0"/>
                        <a:pt x="1" y="0"/>
                      </a:cubicBezTo>
                      <a:cubicBezTo>
                        <a:pt x="1" y="1"/>
                        <a:pt x="1" y="2"/>
                        <a:pt x="1" y="3"/>
                      </a:cubicBezTo>
                      <a:cubicBezTo>
                        <a:pt x="1" y="6"/>
                        <a:pt x="1"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grpSp>
          <p:sp>
            <p:nvSpPr>
              <p:cNvPr id="650" name="Oval 17"/>
              <p:cNvSpPr/>
              <p:nvPr/>
            </p:nvSpPr>
            <p:spPr>
              <a:xfrm>
                <a:off x="3601320" y="1071418"/>
                <a:ext cx="538632" cy="529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1" dirty="0">
                  <a:latin typeface="+mj-lt"/>
                  <a:cs typeface="Arial"/>
                </a:endParaRPr>
              </a:p>
            </p:txBody>
          </p:sp>
          <p:sp>
            <p:nvSpPr>
              <p:cNvPr id="651" name="Oval 18"/>
              <p:cNvSpPr/>
              <p:nvPr/>
            </p:nvSpPr>
            <p:spPr>
              <a:xfrm>
                <a:off x="4181692" y="1533455"/>
                <a:ext cx="402074" cy="395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7">
                  <a:latin typeface="+mj-lt"/>
                </a:endParaRPr>
              </a:p>
            </p:txBody>
          </p:sp>
        </p:grpSp>
        <p:sp>
          <p:nvSpPr>
            <p:cNvPr id="692" name="Hexagon 38"/>
            <p:cNvSpPr/>
            <p:nvPr/>
          </p:nvSpPr>
          <p:spPr>
            <a:xfrm rot="5400000">
              <a:off x="6053216" y="881317"/>
              <a:ext cx="2592289" cy="1682165"/>
            </a:xfrm>
            <a:prstGeom prst="hexagon">
              <a:avLst/>
            </a:prstGeom>
            <a:solidFill>
              <a:srgbClr val="00B0F0">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4200"/>
              <a:endParaRPr lang="en-US" sz="2206">
                <a:solidFill>
                  <a:srgbClr val="FFFFFF"/>
                </a:solidFill>
                <a:latin typeface="+mj-lt"/>
              </a:endParaRPr>
            </a:p>
          </p:txBody>
        </p:sp>
        <p:grpSp>
          <p:nvGrpSpPr>
            <p:cNvPr id="693" name="Group 7"/>
            <p:cNvGrpSpPr/>
            <p:nvPr/>
          </p:nvGrpSpPr>
          <p:grpSpPr>
            <a:xfrm>
              <a:off x="6548042" y="1040726"/>
              <a:ext cx="341620" cy="300042"/>
              <a:chOff x="3752850" y="1782763"/>
              <a:chExt cx="2552700" cy="2317751"/>
            </a:xfrm>
            <a:solidFill>
              <a:schemeClr val="bg1"/>
            </a:solidFill>
          </p:grpSpPr>
          <p:sp>
            <p:nvSpPr>
              <p:cNvPr id="694" name="Rectangle 47"/>
              <p:cNvSpPr>
                <a:spLocks noChangeArrowheads="1"/>
              </p:cNvSpPr>
              <p:nvPr/>
            </p:nvSpPr>
            <p:spPr bwMode="auto">
              <a:xfrm>
                <a:off x="408940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95" name="Rectangle 48"/>
              <p:cNvSpPr>
                <a:spLocks noChangeArrowheads="1"/>
              </p:cNvSpPr>
              <p:nvPr/>
            </p:nvSpPr>
            <p:spPr bwMode="auto">
              <a:xfrm>
                <a:off x="462915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96" name="Rectangle 49"/>
              <p:cNvSpPr>
                <a:spLocks noChangeArrowheads="1"/>
              </p:cNvSpPr>
              <p:nvPr/>
            </p:nvSpPr>
            <p:spPr bwMode="auto">
              <a:xfrm>
                <a:off x="517048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97" name="Rectangle 50"/>
              <p:cNvSpPr>
                <a:spLocks noChangeArrowheads="1"/>
              </p:cNvSpPr>
              <p:nvPr/>
            </p:nvSpPr>
            <p:spPr bwMode="auto">
              <a:xfrm>
                <a:off x="571023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98" name="Freeform 51"/>
              <p:cNvSpPr>
                <a:spLocks/>
              </p:cNvSpPr>
              <p:nvPr/>
            </p:nvSpPr>
            <p:spPr bwMode="auto">
              <a:xfrm>
                <a:off x="3865563" y="1782763"/>
                <a:ext cx="2406650" cy="427038"/>
              </a:xfrm>
              <a:custGeom>
                <a:avLst/>
                <a:gdLst>
                  <a:gd name="T0" fmla="*/ 1516 w 1516"/>
                  <a:gd name="T1" fmla="*/ 163 h 269"/>
                  <a:gd name="T2" fmla="*/ 758 w 1516"/>
                  <a:gd name="T3" fmla="*/ 0 h 269"/>
                  <a:gd name="T4" fmla="*/ 0 w 1516"/>
                  <a:gd name="T5" fmla="*/ 163 h 269"/>
                  <a:gd name="T6" fmla="*/ 0 w 1516"/>
                  <a:gd name="T7" fmla="*/ 269 h 269"/>
                  <a:gd name="T8" fmla="*/ 1516 w 1516"/>
                  <a:gd name="T9" fmla="*/ 269 h 269"/>
                  <a:gd name="T10" fmla="*/ 1516 w 1516"/>
                  <a:gd name="T11" fmla="*/ 163 h 269"/>
                </a:gdLst>
                <a:ahLst/>
                <a:cxnLst>
                  <a:cxn ang="0">
                    <a:pos x="T0" y="T1"/>
                  </a:cxn>
                  <a:cxn ang="0">
                    <a:pos x="T2" y="T3"/>
                  </a:cxn>
                  <a:cxn ang="0">
                    <a:pos x="T4" y="T5"/>
                  </a:cxn>
                  <a:cxn ang="0">
                    <a:pos x="T6" y="T7"/>
                  </a:cxn>
                  <a:cxn ang="0">
                    <a:pos x="T8" y="T9"/>
                  </a:cxn>
                  <a:cxn ang="0">
                    <a:pos x="T10" y="T11"/>
                  </a:cxn>
                </a:cxnLst>
                <a:rect l="0" t="0" r="r" b="b"/>
                <a:pathLst>
                  <a:path w="1516" h="269">
                    <a:moveTo>
                      <a:pt x="1516" y="163"/>
                    </a:moveTo>
                    <a:lnTo>
                      <a:pt x="758" y="0"/>
                    </a:lnTo>
                    <a:lnTo>
                      <a:pt x="0" y="163"/>
                    </a:lnTo>
                    <a:lnTo>
                      <a:pt x="0" y="269"/>
                    </a:lnTo>
                    <a:lnTo>
                      <a:pt x="1516" y="269"/>
                    </a:lnTo>
                    <a:lnTo>
                      <a:pt x="1516"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699" name="Rectangle 52"/>
              <p:cNvSpPr>
                <a:spLocks noChangeArrowheads="1"/>
              </p:cNvSpPr>
              <p:nvPr/>
            </p:nvSpPr>
            <p:spPr bwMode="auto">
              <a:xfrm>
                <a:off x="3943350" y="3605213"/>
                <a:ext cx="2171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00" name="Rectangle 53"/>
              <p:cNvSpPr>
                <a:spLocks noChangeArrowheads="1"/>
              </p:cNvSpPr>
              <p:nvPr/>
            </p:nvSpPr>
            <p:spPr bwMode="auto">
              <a:xfrm>
                <a:off x="3752850" y="3943351"/>
                <a:ext cx="2552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sp>
          <p:nvSpPr>
            <p:cNvPr id="701" name="TextBox 15"/>
            <p:cNvSpPr txBox="1"/>
            <p:nvPr/>
          </p:nvSpPr>
          <p:spPr>
            <a:xfrm>
              <a:off x="6801100" y="692955"/>
              <a:ext cx="642603" cy="400110"/>
            </a:xfrm>
            <a:prstGeom prst="rect">
              <a:avLst/>
            </a:prstGeom>
            <a:noFill/>
          </p:spPr>
          <p:txBody>
            <a:bodyPr wrap="square" rtlCol="0">
              <a:spAutoFit/>
            </a:bodyPr>
            <a:lstStyle/>
            <a:p>
              <a:pPr algn="ctr"/>
              <a:r>
                <a:rPr lang="en-US" sz="2000" dirty="0">
                  <a:solidFill>
                    <a:schemeClr val="bg1"/>
                  </a:solidFill>
                  <a:latin typeface="+mj-lt"/>
                </a:rPr>
                <a:t>21</a:t>
              </a:r>
            </a:p>
          </p:txBody>
        </p:sp>
        <p:sp>
          <p:nvSpPr>
            <p:cNvPr id="702" name="TextBox 16"/>
            <p:cNvSpPr txBox="1"/>
            <p:nvPr/>
          </p:nvSpPr>
          <p:spPr>
            <a:xfrm>
              <a:off x="6899457" y="983170"/>
              <a:ext cx="1299865"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pregrado</a:t>
              </a:r>
              <a:endParaRPr lang="en-US" sz="900" dirty="0">
                <a:solidFill>
                  <a:schemeClr val="bg1"/>
                </a:solidFill>
                <a:latin typeface="+mj-lt"/>
              </a:endParaRPr>
            </a:p>
          </p:txBody>
        </p:sp>
        <p:sp>
          <p:nvSpPr>
            <p:cNvPr id="703" name="TextBox 17"/>
            <p:cNvSpPr txBox="1"/>
            <p:nvPr/>
          </p:nvSpPr>
          <p:spPr>
            <a:xfrm>
              <a:off x="6912707" y="2329136"/>
              <a:ext cx="1395770" cy="523220"/>
            </a:xfrm>
            <a:prstGeom prst="rect">
              <a:avLst/>
            </a:prstGeom>
            <a:noFill/>
          </p:spPr>
          <p:txBody>
            <a:bodyPr wrap="square" rtlCol="0">
              <a:spAutoFit/>
            </a:bodyPr>
            <a:lstStyle/>
            <a:p>
              <a:pPr>
                <a:defRPr/>
              </a:pPr>
              <a:r>
                <a:rPr lang="es-ES" sz="1000" kern="0" cap="all" dirty="0" err="1">
                  <a:solidFill>
                    <a:schemeClr val="bg1"/>
                  </a:solidFill>
                  <a:latin typeface="Arial"/>
                  <a:cs typeface="Arial"/>
                </a:rPr>
                <a:t>PPTo</a:t>
              </a:r>
              <a:r>
                <a:rPr lang="es-ES" sz="1000" kern="0" cap="all" dirty="0">
                  <a:solidFill>
                    <a:schemeClr val="bg1"/>
                  </a:solidFill>
                  <a:latin typeface="Arial"/>
                  <a:cs typeface="Arial"/>
                </a:rPr>
                <a:t>. </a:t>
              </a:r>
              <a:r>
                <a:rPr lang="es-ES" sz="1400" kern="0" cap="all" dirty="0" smtClean="0">
                  <a:solidFill>
                    <a:schemeClr val="bg1"/>
                  </a:solidFill>
                  <a:latin typeface="Arial"/>
                  <a:cs typeface="Arial"/>
                </a:rPr>
                <a:t>MM US</a:t>
              </a:r>
              <a:r>
                <a:rPr lang="es-ES" sz="1400" kern="0" cap="all" dirty="0">
                  <a:solidFill>
                    <a:schemeClr val="bg1"/>
                  </a:solidFill>
                  <a:latin typeface="Arial"/>
                  <a:cs typeface="Arial"/>
                </a:rPr>
                <a:t>$ 72,5 </a:t>
              </a:r>
            </a:p>
          </p:txBody>
        </p:sp>
        <p:sp>
          <p:nvSpPr>
            <p:cNvPr id="704" name="TextBox 27"/>
            <p:cNvSpPr txBox="1"/>
            <p:nvPr/>
          </p:nvSpPr>
          <p:spPr>
            <a:xfrm>
              <a:off x="6901223" y="1752123"/>
              <a:ext cx="1306977" cy="415498"/>
            </a:xfrm>
            <a:prstGeom prst="rect">
              <a:avLst/>
            </a:prstGeom>
            <a:noFill/>
          </p:spPr>
          <p:txBody>
            <a:bodyPr wrap="square" rtlCol="0">
              <a:spAutoFit/>
            </a:bodyPr>
            <a:lstStyle/>
            <a:p>
              <a:pPr>
                <a:defRPr/>
              </a:pPr>
              <a:r>
                <a:rPr lang="es-ES" sz="1000" kern="0" dirty="0">
                  <a:solidFill>
                    <a:schemeClr val="bg1"/>
                  </a:solidFill>
                  <a:latin typeface="+mj-lt"/>
                  <a:cs typeface="Arial"/>
                </a:rPr>
                <a:t>La cantidad total de matriculados</a:t>
              </a:r>
              <a:endParaRPr lang="en-US" sz="1000" kern="0" dirty="0">
                <a:solidFill>
                  <a:schemeClr val="bg1"/>
                </a:solidFill>
                <a:latin typeface="+mj-lt"/>
                <a:cs typeface="Arial"/>
              </a:endParaRPr>
            </a:p>
          </p:txBody>
        </p:sp>
        <p:sp>
          <p:nvSpPr>
            <p:cNvPr id="705" name="TextBox 28"/>
            <p:cNvSpPr txBox="1"/>
            <p:nvPr/>
          </p:nvSpPr>
          <p:spPr>
            <a:xfrm>
              <a:off x="6888713" y="2058481"/>
              <a:ext cx="1362409" cy="338554"/>
            </a:xfrm>
            <a:prstGeom prst="rect">
              <a:avLst/>
            </a:prstGeom>
            <a:noFill/>
          </p:spPr>
          <p:txBody>
            <a:bodyPr wrap="square" rtlCol="0">
              <a:spAutoFit/>
            </a:bodyPr>
            <a:lstStyle/>
            <a:p>
              <a:r>
                <a:rPr lang="en-US" sz="1600" dirty="0">
                  <a:solidFill>
                    <a:schemeClr val="bg1"/>
                  </a:solidFill>
                  <a:latin typeface="+mj-lt"/>
                </a:rPr>
                <a:t>7.250 / 1.400</a:t>
              </a:r>
            </a:p>
          </p:txBody>
        </p:sp>
        <p:grpSp>
          <p:nvGrpSpPr>
            <p:cNvPr id="706" name="Group 33"/>
            <p:cNvGrpSpPr/>
            <p:nvPr/>
          </p:nvGrpSpPr>
          <p:grpSpPr>
            <a:xfrm>
              <a:off x="6566931" y="1857907"/>
              <a:ext cx="331248" cy="287843"/>
              <a:chOff x="5519738" y="476250"/>
              <a:chExt cx="3036887" cy="2373313"/>
            </a:xfrm>
            <a:solidFill>
              <a:schemeClr val="bg1"/>
            </a:solidFill>
          </p:grpSpPr>
          <p:sp>
            <p:nvSpPr>
              <p:cNvPr id="707" name="Freeform 24"/>
              <p:cNvSpPr>
                <a:spLocks/>
              </p:cNvSpPr>
              <p:nvPr/>
            </p:nvSpPr>
            <p:spPr bwMode="auto">
              <a:xfrm>
                <a:off x="5519738" y="476250"/>
                <a:ext cx="3036887" cy="1450975"/>
              </a:xfrm>
              <a:custGeom>
                <a:avLst/>
                <a:gdLst>
                  <a:gd name="T0" fmla="*/ 1913 w 1913"/>
                  <a:gd name="T1" fmla="*/ 453 h 914"/>
                  <a:gd name="T2" fmla="*/ 956 w 1913"/>
                  <a:gd name="T3" fmla="*/ 0 h 914"/>
                  <a:gd name="T4" fmla="*/ 0 w 1913"/>
                  <a:gd name="T5" fmla="*/ 453 h 914"/>
                  <a:gd name="T6" fmla="*/ 956 w 1913"/>
                  <a:gd name="T7" fmla="*/ 914 h 914"/>
                  <a:gd name="T8" fmla="*/ 1913 w 1913"/>
                  <a:gd name="T9" fmla="*/ 453 h 914"/>
                </a:gdLst>
                <a:ahLst/>
                <a:cxnLst>
                  <a:cxn ang="0">
                    <a:pos x="T0" y="T1"/>
                  </a:cxn>
                  <a:cxn ang="0">
                    <a:pos x="T2" y="T3"/>
                  </a:cxn>
                  <a:cxn ang="0">
                    <a:pos x="T4" y="T5"/>
                  </a:cxn>
                  <a:cxn ang="0">
                    <a:pos x="T6" y="T7"/>
                  </a:cxn>
                  <a:cxn ang="0">
                    <a:pos x="T8" y="T9"/>
                  </a:cxn>
                </a:cxnLst>
                <a:rect l="0" t="0" r="r" b="b"/>
                <a:pathLst>
                  <a:path w="1913" h="914">
                    <a:moveTo>
                      <a:pt x="1913" y="453"/>
                    </a:moveTo>
                    <a:lnTo>
                      <a:pt x="956" y="0"/>
                    </a:lnTo>
                    <a:lnTo>
                      <a:pt x="0" y="453"/>
                    </a:lnTo>
                    <a:lnTo>
                      <a:pt x="956" y="914"/>
                    </a:lnTo>
                    <a:lnTo>
                      <a:pt x="1913" y="453"/>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08" name="Freeform 25"/>
              <p:cNvSpPr>
                <a:spLocks/>
              </p:cNvSpPr>
              <p:nvPr/>
            </p:nvSpPr>
            <p:spPr bwMode="auto">
              <a:xfrm>
                <a:off x="6172200" y="1646238"/>
                <a:ext cx="1776412" cy="1203325"/>
              </a:xfrm>
              <a:custGeom>
                <a:avLst/>
                <a:gdLst>
                  <a:gd name="T0" fmla="*/ 0 w 158"/>
                  <a:gd name="T1" fmla="*/ 0 h 107"/>
                  <a:gd name="T2" fmla="*/ 0 w 158"/>
                  <a:gd name="T3" fmla="*/ 66 h 107"/>
                  <a:gd name="T4" fmla="*/ 0 w 158"/>
                  <a:gd name="T5" fmla="*/ 66 h 107"/>
                  <a:gd name="T6" fmla="*/ 0 w 158"/>
                  <a:gd name="T7" fmla="*/ 68 h 107"/>
                  <a:gd name="T8" fmla="*/ 79 w 158"/>
                  <a:gd name="T9" fmla="*/ 107 h 107"/>
                  <a:gd name="T10" fmla="*/ 158 w 158"/>
                  <a:gd name="T11" fmla="*/ 68 h 107"/>
                  <a:gd name="T12" fmla="*/ 157 w 158"/>
                  <a:gd name="T13" fmla="*/ 66 h 107"/>
                  <a:gd name="T14" fmla="*/ 158 w 158"/>
                  <a:gd name="T15" fmla="*/ 66 h 107"/>
                  <a:gd name="T16" fmla="*/ 158 w 158"/>
                  <a:gd name="T17" fmla="*/ 0 h 107"/>
                  <a:gd name="T18" fmla="*/ 79 w 158"/>
                  <a:gd name="T19" fmla="*/ 38 h 107"/>
                  <a:gd name="T20" fmla="*/ 0 w 158"/>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07">
                    <a:moveTo>
                      <a:pt x="0" y="0"/>
                    </a:moveTo>
                    <a:cubicBezTo>
                      <a:pt x="0" y="66"/>
                      <a:pt x="0" y="66"/>
                      <a:pt x="0" y="66"/>
                    </a:cubicBezTo>
                    <a:cubicBezTo>
                      <a:pt x="0" y="66"/>
                      <a:pt x="0" y="66"/>
                      <a:pt x="0" y="66"/>
                    </a:cubicBezTo>
                    <a:cubicBezTo>
                      <a:pt x="0" y="67"/>
                      <a:pt x="0" y="67"/>
                      <a:pt x="0" y="68"/>
                    </a:cubicBezTo>
                    <a:cubicBezTo>
                      <a:pt x="0" y="85"/>
                      <a:pt x="35" y="107"/>
                      <a:pt x="79" y="107"/>
                    </a:cubicBezTo>
                    <a:cubicBezTo>
                      <a:pt x="122" y="107"/>
                      <a:pt x="158" y="85"/>
                      <a:pt x="158" y="68"/>
                    </a:cubicBezTo>
                    <a:cubicBezTo>
                      <a:pt x="158" y="67"/>
                      <a:pt x="157" y="67"/>
                      <a:pt x="157" y="66"/>
                    </a:cubicBezTo>
                    <a:cubicBezTo>
                      <a:pt x="158" y="66"/>
                      <a:pt x="158" y="66"/>
                      <a:pt x="158" y="66"/>
                    </a:cubicBezTo>
                    <a:cubicBezTo>
                      <a:pt x="158" y="0"/>
                      <a:pt x="158" y="0"/>
                      <a:pt x="158" y="0"/>
                    </a:cubicBezTo>
                    <a:cubicBezTo>
                      <a:pt x="79" y="38"/>
                      <a:pt x="79" y="38"/>
                      <a:pt x="79" y="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09" name="Freeform 26"/>
              <p:cNvSpPr>
                <a:spLocks/>
              </p:cNvSpPr>
              <p:nvPr/>
            </p:nvSpPr>
            <p:spPr bwMode="auto">
              <a:xfrm>
                <a:off x="5767388" y="1489075"/>
                <a:ext cx="292100" cy="1360488"/>
              </a:xfrm>
              <a:custGeom>
                <a:avLst/>
                <a:gdLst>
                  <a:gd name="T0" fmla="*/ 26 w 26"/>
                  <a:gd name="T1" fmla="*/ 47 h 121"/>
                  <a:gd name="T2" fmla="*/ 15 w 26"/>
                  <a:gd name="T3" fmla="*/ 34 h 121"/>
                  <a:gd name="T4" fmla="*/ 15 w 26"/>
                  <a:gd name="T5" fmla="*/ 3 h 121"/>
                  <a:gd name="T6" fmla="*/ 7 w 26"/>
                  <a:gd name="T7" fmla="*/ 0 h 121"/>
                  <a:gd name="T8" fmla="*/ 7 w 26"/>
                  <a:gd name="T9" fmla="*/ 36 h 121"/>
                  <a:gd name="T10" fmla="*/ 0 w 26"/>
                  <a:gd name="T11" fmla="*/ 47 h 121"/>
                  <a:gd name="T12" fmla="*/ 10 w 26"/>
                  <a:gd name="T13" fmla="*/ 59 h 121"/>
                  <a:gd name="T14" fmla="*/ 1 w 26"/>
                  <a:gd name="T15" fmla="*/ 105 h 121"/>
                  <a:gd name="T16" fmla="*/ 1 w 26"/>
                  <a:gd name="T17" fmla="*/ 121 h 121"/>
                  <a:gd name="T18" fmla="*/ 25 w 26"/>
                  <a:gd name="T19" fmla="*/ 121 h 121"/>
                  <a:gd name="T20" fmla="*/ 26 w 26"/>
                  <a:gd name="T21" fmla="*/ 105 h 121"/>
                  <a:gd name="T22" fmla="*/ 17 w 26"/>
                  <a:gd name="T23" fmla="*/ 59 h 121"/>
                  <a:gd name="T24" fmla="*/ 26 w 26"/>
                  <a:gd name="T2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1">
                    <a:moveTo>
                      <a:pt x="26" y="47"/>
                    </a:moveTo>
                    <a:cubicBezTo>
                      <a:pt x="26" y="41"/>
                      <a:pt x="21" y="35"/>
                      <a:pt x="15" y="34"/>
                    </a:cubicBezTo>
                    <a:cubicBezTo>
                      <a:pt x="15" y="3"/>
                      <a:pt x="15" y="3"/>
                      <a:pt x="15" y="3"/>
                    </a:cubicBezTo>
                    <a:cubicBezTo>
                      <a:pt x="7" y="0"/>
                      <a:pt x="7" y="0"/>
                      <a:pt x="7" y="0"/>
                    </a:cubicBezTo>
                    <a:cubicBezTo>
                      <a:pt x="7" y="36"/>
                      <a:pt x="7" y="36"/>
                      <a:pt x="7" y="36"/>
                    </a:cubicBezTo>
                    <a:cubicBezTo>
                      <a:pt x="3" y="38"/>
                      <a:pt x="0" y="42"/>
                      <a:pt x="0" y="47"/>
                    </a:cubicBezTo>
                    <a:cubicBezTo>
                      <a:pt x="0" y="53"/>
                      <a:pt x="4" y="58"/>
                      <a:pt x="10" y="59"/>
                    </a:cubicBezTo>
                    <a:cubicBezTo>
                      <a:pt x="5" y="65"/>
                      <a:pt x="1" y="83"/>
                      <a:pt x="1" y="105"/>
                    </a:cubicBezTo>
                    <a:cubicBezTo>
                      <a:pt x="1" y="111"/>
                      <a:pt x="1" y="116"/>
                      <a:pt x="1" y="121"/>
                    </a:cubicBezTo>
                    <a:cubicBezTo>
                      <a:pt x="25" y="121"/>
                      <a:pt x="25" y="121"/>
                      <a:pt x="25" y="121"/>
                    </a:cubicBezTo>
                    <a:cubicBezTo>
                      <a:pt x="25" y="116"/>
                      <a:pt x="26" y="111"/>
                      <a:pt x="26" y="105"/>
                    </a:cubicBezTo>
                    <a:cubicBezTo>
                      <a:pt x="26" y="83"/>
                      <a:pt x="22" y="65"/>
                      <a:pt x="17" y="59"/>
                    </a:cubicBezTo>
                    <a:cubicBezTo>
                      <a:pt x="22" y="58"/>
                      <a:pt x="26" y="53"/>
                      <a:pt x="2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grpSp>
          <p:nvGrpSpPr>
            <p:cNvPr id="710" name="Group 15"/>
            <p:cNvGrpSpPr/>
            <p:nvPr/>
          </p:nvGrpSpPr>
          <p:grpSpPr>
            <a:xfrm>
              <a:off x="6569442" y="2395733"/>
              <a:ext cx="328738" cy="225879"/>
              <a:chOff x="3033929" y="908051"/>
              <a:chExt cx="1879600" cy="1020800"/>
            </a:xfrm>
            <a:solidFill>
              <a:schemeClr val="bg1"/>
            </a:solidFill>
          </p:grpSpPr>
          <p:grpSp>
            <p:nvGrpSpPr>
              <p:cNvPr id="711" name="Group 5"/>
              <p:cNvGrpSpPr>
                <a:grpSpLocks noChangeAspect="1"/>
              </p:cNvGrpSpPr>
              <p:nvPr/>
            </p:nvGrpSpPr>
            <p:grpSpPr bwMode="auto">
              <a:xfrm>
                <a:off x="3033929" y="908051"/>
                <a:ext cx="1879600" cy="900113"/>
                <a:chOff x="1882" y="572"/>
                <a:chExt cx="1184" cy="567"/>
              </a:xfrm>
              <a:grpFill/>
            </p:grpSpPr>
            <p:sp>
              <p:nvSpPr>
                <p:cNvPr id="714" name="Freeform 6"/>
                <p:cNvSpPr>
                  <a:spLocks/>
                </p:cNvSpPr>
                <p:nvPr/>
              </p:nvSpPr>
              <p:spPr bwMode="auto">
                <a:xfrm>
                  <a:off x="1882" y="572"/>
                  <a:ext cx="1014" cy="531"/>
                </a:xfrm>
                <a:custGeom>
                  <a:avLst/>
                  <a:gdLst>
                    <a:gd name="T0" fmla="*/ 674 w 1014"/>
                    <a:gd name="T1" fmla="*/ 496 h 531"/>
                    <a:gd name="T2" fmla="*/ 71 w 1014"/>
                    <a:gd name="T3" fmla="*/ 496 h 531"/>
                    <a:gd name="T4" fmla="*/ 71 w 1014"/>
                    <a:gd name="T5" fmla="*/ 42 h 531"/>
                    <a:gd name="T6" fmla="*/ 943 w 1014"/>
                    <a:gd name="T7" fmla="*/ 42 h 531"/>
                    <a:gd name="T8" fmla="*/ 943 w 1014"/>
                    <a:gd name="T9" fmla="*/ 241 h 531"/>
                    <a:gd name="T10" fmla="*/ 1014 w 1014"/>
                    <a:gd name="T11" fmla="*/ 241 h 531"/>
                    <a:gd name="T12" fmla="*/ 1014 w 1014"/>
                    <a:gd name="T13" fmla="*/ 0 h 531"/>
                    <a:gd name="T14" fmla="*/ 0 w 1014"/>
                    <a:gd name="T15" fmla="*/ 0 h 531"/>
                    <a:gd name="T16" fmla="*/ 0 w 1014"/>
                    <a:gd name="T17" fmla="*/ 531 h 531"/>
                    <a:gd name="T18" fmla="*/ 674 w 1014"/>
                    <a:gd name="T19" fmla="*/ 531 h 531"/>
                    <a:gd name="T20" fmla="*/ 674 w 1014"/>
                    <a:gd name="T21" fmla="*/ 49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531">
                      <a:moveTo>
                        <a:pt x="674" y="496"/>
                      </a:moveTo>
                      <a:lnTo>
                        <a:pt x="71" y="496"/>
                      </a:lnTo>
                      <a:lnTo>
                        <a:pt x="71" y="42"/>
                      </a:lnTo>
                      <a:lnTo>
                        <a:pt x="943" y="42"/>
                      </a:lnTo>
                      <a:lnTo>
                        <a:pt x="943" y="241"/>
                      </a:lnTo>
                      <a:lnTo>
                        <a:pt x="1014" y="241"/>
                      </a:lnTo>
                      <a:lnTo>
                        <a:pt x="1014" y="0"/>
                      </a:lnTo>
                      <a:lnTo>
                        <a:pt x="0" y="0"/>
                      </a:lnTo>
                      <a:lnTo>
                        <a:pt x="0" y="531"/>
                      </a:lnTo>
                      <a:lnTo>
                        <a:pt x="674" y="531"/>
                      </a:lnTo>
                      <a:lnTo>
                        <a:pt x="674"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15" name="Freeform 7"/>
                <p:cNvSpPr>
                  <a:spLocks/>
                </p:cNvSpPr>
                <p:nvPr/>
              </p:nvSpPr>
              <p:spPr bwMode="auto">
                <a:xfrm>
                  <a:off x="1988" y="657"/>
                  <a:ext cx="107" cy="106"/>
                </a:xfrm>
                <a:custGeom>
                  <a:avLst/>
                  <a:gdLst>
                    <a:gd name="T0" fmla="*/ 0 w 107"/>
                    <a:gd name="T1" fmla="*/ 106 h 106"/>
                    <a:gd name="T2" fmla="*/ 0 w 107"/>
                    <a:gd name="T3" fmla="*/ 0 h 106"/>
                    <a:gd name="T4" fmla="*/ 107 w 107"/>
                    <a:gd name="T5" fmla="*/ 0 h 106"/>
                    <a:gd name="T6" fmla="*/ 0 w 107"/>
                    <a:gd name="T7" fmla="*/ 106 h 106"/>
                  </a:gdLst>
                  <a:ahLst/>
                  <a:cxnLst>
                    <a:cxn ang="0">
                      <a:pos x="T0" y="T1"/>
                    </a:cxn>
                    <a:cxn ang="0">
                      <a:pos x="T2" y="T3"/>
                    </a:cxn>
                    <a:cxn ang="0">
                      <a:pos x="T4" y="T5"/>
                    </a:cxn>
                    <a:cxn ang="0">
                      <a:pos x="T6" y="T7"/>
                    </a:cxn>
                  </a:cxnLst>
                  <a:rect l="0" t="0" r="r" b="b"/>
                  <a:pathLst>
                    <a:path w="107" h="106">
                      <a:moveTo>
                        <a:pt x="0" y="106"/>
                      </a:moveTo>
                      <a:lnTo>
                        <a:pt x="0" y="0"/>
                      </a:lnTo>
                      <a:lnTo>
                        <a:pt x="107" y="0"/>
                      </a:ln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16" name="Freeform 8"/>
                <p:cNvSpPr>
                  <a:spLocks/>
                </p:cNvSpPr>
                <p:nvPr/>
              </p:nvSpPr>
              <p:spPr bwMode="auto">
                <a:xfrm>
                  <a:off x="2676" y="657"/>
                  <a:ext cx="99" cy="106"/>
                </a:xfrm>
                <a:custGeom>
                  <a:avLst/>
                  <a:gdLst>
                    <a:gd name="T0" fmla="*/ 99 w 99"/>
                    <a:gd name="T1" fmla="*/ 106 h 106"/>
                    <a:gd name="T2" fmla="*/ 0 w 99"/>
                    <a:gd name="T3" fmla="*/ 0 h 106"/>
                    <a:gd name="T4" fmla="*/ 99 w 99"/>
                    <a:gd name="T5" fmla="*/ 0 h 106"/>
                    <a:gd name="T6" fmla="*/ 99 w 99"/>
                    <a:gd name="T7" fmla="*/ 106 h 106"/>
                  </a:gdLst>
                  <a:ahLst/>
                  <a:cxnLst>
                    <a:cxn ang="0">
                      <a:pos x="T0" y="T1"/>
                    </a:cxn>
                    <a:cxn ang="0">
                      <a:pos x="T2" y="T3"/>
                    </a:cxn>
                    <a:cxn ang="0">
                      <a:pos x="T4" y="T5"/>
                    </a:cxn>
                    <a:cxn ang="0">
                      <a:pos x="T6" y="T7"/>
                    </a:cxn>
                  </a:cxnLst>
                  <a:rect l="0" t="0" r="r" b="b"/>
                  <a:pathLst>
                    <a:path w="99" h="106">
                      <a:moveTo>
                        <a:pt x="99" y="106"/>
                      </a:moveTo>
                      <a:lnTo>
                        <a:pt x="0" y="0"/>
                      </a:lnTo>
                      <a:lnTo>
                        <a:pt x="99" y="0"/>
                      </a:lnTo>
                      <a:lnTo>
                        <a:pt x="9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17" name="Freeform 9"/>
                <p:cNvSpPr>
                  <a:spLocks/>
                </p:cNvSpPr>
                <p:nvPr/>
              </p:nvSpPr>
              <p:spPr bwMode="auto">
                <a:xfrm>
                  <a:off x="1988" y="919"/>
                  <a:ext cx="107" cy="99"/>
                </a:xfrm>
                <a:custGeom>
                  <a:avLst/>
                  <a:gdLst>
                    <a:gd name="T0" fmla="*/ 107 w 107"/>
                    <a:gd name="T1" fmla="*/ 99 h 99"/>
                    <a:gd name="T2" fmla="*/ 0 w 107"/>
                    <a:gd name="T3" fmla="*/ 99 h 99"/>
                    <a:gd name="T4" fmla="*/ 0 w 107"/>
                    <a:gd name="T5" fmla="*/ 0 h 99"/>
                    <a:gd name="T6" fmla="*/ 107 w 107"/>
                    <a:gd name="T7" fmla="*/ 99 h 99"/>
                  </a:gdLst>
                  <a:ahLst/>
                  <a:cxnLst>
                    <a:cxn ang="0">
                      <a:pos x="T0" y="T1"/>
                    </a:cxn>
                    <a:cxn ang="0">
                      <a:pos x="T2" y="T3"/>
                    </a:cxn>
                    <a:cxn ang="0">
                      <a:pos x="T4" y="T5"/>
                    </a:cxn>
                    <a:cxn ang="0">
                      <a:pos x="T6" y="T7"/>
                    </a:cxn>
                  </a:cxnLst>
                  <a:rect l="0" t="0" r="r" b="b"/>
                  <a:pathLst>
                    <a:path w="107" h="99">
                      <a:moveTo>
                        <a:pt x="107" y="99"/>
                      </a:moveTo>
                      <a:lnTo>
                        <a:pt x="0" y="99"/>
                      </a:lnTo>
                      <a:lnTo>
                        <a:pt x="0" y="0"/>
                      </a:lnTo>
                      <a:lnTo>
                        <a:pt x="107"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18" name="Oval 12"/>
                <p:cNvSpPr>
                  <a:spLocks noChangeArrowheads="1"/>
                </p:cNvSpPr>
                <p:nvPr/>
              </p:nvSpPr>
              <p:spPr bwMode="auto">
                <a:xfrm>
                  <a:off x="2059"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19" name="Oval 13"/>
                <p:cNvSpPr>
                  <a:spLocks noChangeArrowheads="1"/>
                </p:cNvSpPr>
                <p:nvPr/>
              </p:nvSpPr>
              <p:spPr bwMode="auto">
                <a:xfrm>
                  <a:off x="2605"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20" name="Rectangle 14"/>
                <p:cNvSpPr>
                  <a:spLocks noChangeArrowheads="1"/>
                </p:cNvSpPr>
                <p:nvPr/>
              </p:nvSpPr>
              <p:spPr bwMode="auto">
                <a:xfrm>
                  <a:off x="2775" y="848"/>
                  <a:ext cx="291"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21" name="Freeform 15"/>
                <p:cNvSpPr>
                  <a:spLocks/>
                </p:cNvSpPr>
                <p:nvPr/>
              </p:nvSpPr>
              <p:spPr bwMode="auto">
                <a:xfrm>
                  <a:off x="2853" y="955"/>
                  <a:ext cx="213" cy="71"/>
                </a:xfrm>
                <a:custGeom>
                  <a:avLst/>
                  <a:gdLst>
                    <a:gd name="T0" fmla="*/ 7 w 30"/>
                    <a:gd name="T1" fmla="*/ 10 h 10"/>
                    <a:gd name="T2" fmla="*/ 30 w 30"/>
                    <a:gd name="T3" fmla="*/ 10 h 10"/>
                    <a:gd name="T4" fmla="*/ 30 w 30"/>
                    <a:gd name="T5" fmla="*/ 0 h 10"/>
                    <a:gd name="T6" fmla="*/ 0 w 30"/>
                    <a:gd name="T7" fmla="*/ 0 h 10"/>
                    <a:gd name="T8" fmla="*/ 7 w 30"/>
                    <a:gd name="T9" fmla="*/ 10 h 10"/>
                  </a:gdLst>
                  <a:ahLst/>
                  <a:cxnLst>
                    <a:cxn ang="0">
                      <a:pos x="T0" y="T1"/>
                    </a:cxn>
                    <a:cxn ang="0">
                      <a:pos x="T2" y="T3"/>
                    </a:cxn>
                    <a:cxn ang="0">
                      <a:pos x="T4" y="T5"/>
                    </a:cxn>
                    <a:cxn ang="0">
                      <a:pos x="T6" y="T7"/>
                    </a:cxn>
                    <a:cxn ang="0">
                      <a:pos x="T8" y="T9"/>
                    </a:cxn>
                  </a:cxnLst>
                  <a:rect l="0" t="0" r="r" b="b"/>
                  <a:pathLst>
                    <a:path w="30" h="10">
                      <a:moveTo>
                        <a:pt x="7" y="10"/>
                      </a:moveTo>
                      <a:cubicBezTo>
                        <a:pt x="30" y="10"/>
                        <a:pt x="30" y="10"/>
                        <a:pt x="30" y="10"/>
                      </a:cubicBezTo>
                      <a:cubicBezTo>
                        <a:pt x="30" y="0"/>
                        <a:pt x="30" y="0"/>
                        <a:pt x="30" y="0"/>
                      </a:cubicBezTo>
                      <a:cubicBezTo>
                        <a:pt x="0" y="0"/>
                        <a:pt x="0" y="0"/>
                        <a:pt x="0" y="0"/>
                      </a:cubicBezTo>
                      <a:cubicBezTo>
                        <a:pt x="3" y="3"/>
                        <a:pt x="6" y="6"/>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22" name="Freeform 16"/>
                <p:cNvSpPr>
                  <a:spLocks/>
                </p:cNvSpPr>
                <p:nvPr/>
              </p:nvSpPr>
              <p:spPr bwMode="auto">
                <a:xfrm>
                  <a:off x="2910" y="1068"/>
                  <a:ext cx="156" cy="71"/>
                </a:xfrm>
                <a:custGeom>
                  <a:avLst/>
                  <a:gdLst>
                    <a:gd name="T0" fmla="*/ 0 w 22"/>
                    <a:gd name="T1" fmla="*/ 10 h 10"/>
                    <a:gd name="T2" fmla="*/ 22 w 22"/>
                    <a:gd name="T3" fmla="*/ 10 h 10"/>
                    <a:gd name="T4" fmla="*/ 22 w 22"/>
                    <a:gd name="T5" fmla="*/ 0 h 10"/>
                    <a:gd name="T6" fmla="*/ 1 w 22"/>
                    <a:gd name="T7" fmla="*/ 0 h 10"/>
                    <a:gd name="T8" fmla="*/ 1 w 22"/>
                    <a:gd name="T9" fmla="*/ 3 h 10"/>
                    <a:gd name="T10" fmla="*/ 0 w 22"/>
                    <a:gd name="T11" fmla="*/ 10 h 10"/>
                  </a:gdLst>
                  <a:ahLst/>
                  <a:cxnLst>
                    <a:cxn ang="0">
                      <a:pos x="T0" y="T1"/>
                    </a:cxn>
                    <a:cxn ang="0">
                      <a:pos x="T2" y="T3"/>
                    </a:cxn>
                    <a:cxn ang="0">
                      <a:pos x="T4" y="T5"/>
                    </a:cxn>
                    <a:cxn ang="0">
                      <a:pos x="T6" y="T7"/>
                    </a:cxn>
                    <a:cxn ang="0">
                      <a:pos x="T8" y="T9"/>
                    </a:cxn>
                    <a:cxn ang="0">
                      <a:pos x="T10" y="T11"/>
                    </a:cxn>
                  </a:cxnLst>
                  <a:rect l="0" t="0" r="r" b="b"/>
                  <a:pathLst>
                    <a:path w="22" h="10">
                      <a:moveTo>
                        <a:pt x="0" y="10"/>
                      </a:moveTo>
                      <a:cubicBezTo>
                        <a:pt x="22" y="10"/>
                        <a:pt x="22" y="10"/>
                        <a:pt x="22" y="10"/>
                      </a:cubicBezTo>
                      <a:cubicBezTo>
                        <a:pt x="22" y="0"/>
                        <a:pt x="22" y="0"/>
                        <a:pt x="22" y="0"/>
                      </a:cubicBezTo>
                      <a:cubicBezTo>
                        <a:pt x="1" y="0"/>
                        <a:pt x="1" y="0"/>
                        <a:pt x="1" y="0"/>
                      </a:cubicBezTo>
                      <a:cubicBezTo>
                        <a:pt x="1" y="1"/>
                        <a:pt x="1" y="2"/>
                        <a:pt x="1" y="3"/>
                      </a:cubicBezTo>
                      <a:cubicBezTo>
                        <a:pt x="1" y="6"/>
                        <a:pt x="1"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grpSp>
          <p:sp>
            <p:nvSpPr>
              <p:cNvPr id="712" name="Oval 17"/>
              <p:cNvSpPr/>
              <p:nvPr/>
            </p:nvSpPr>
            <p:spPr>
              <a:xfrm>
                <a:off x="3601320" y="1071418"/>
                <a:ext cx="538632" cy="529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1" dirty="0">
                  <a:latin typeface="+mj-lt"/>
                  <a:cs typeface="Arial"/>
                </a:endParaRPr>
              </a:p>
            </p:txBody>
          </p:sp>
          <p:sp>
            <p:nvSpPr>
              <p:cNvPr id="713" name="Oval 18"/>
              <p:cNvSpPr/>
              <p:nvPr/>
            </p:nvSpPr>
            <p:spPr>
              <a:xfrm>
                <a:off x="4181692" y="1533455"/>
                <a:ext cx="402074" cy="395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7">
                  <a:latin typeface="+mj-lt"/>
                </a:endParaRPr>
              </a:p>
            </p:txBody>
          </p:sp>
        </p:grpSp>
        <p:sp>
          <p:nvSpPr>
            <p:cNvPr id="724" name="Hexagon 38"/>
            <p:cNvSpPr/>
            <p:nvPr/>
          </p:nvSpPr>
          <p:spPr>
            <a:xfrm rot="5400000">
              <a:off x="8303829" y="834465"/>
              <a:ext cx="2592289" cy="1682165"/>
            </a:xfrm>
            <a:prstGeom prst="hexagon">
              <a:avLst/>
            </a:prstGeom>
            <a:solidFill>
              <a:srgbClr val="3737FF">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4200"/>
              <a:endParaRPr lang="en-US" sz="2206">
                <a:solidFill>
                  <a:srgbClr val="FFFFFF"/>
                </a:solidFill>
                <a:latin typeface="+mj-lt"/>
              </a:endParaRPr>
            </a:p>
          </p:txBody>
        </p:sp>
        <p:grpSp>
          <p:nvGrpSpPr>
            <p:cNvPr id="725" name="Group 7"/>
            <p:cNvGrpSpPr/>
            <p:nvPr/>
          </p:nvGrpSpPr>
          <p:grpSpPr>
            <a:xfrm>
              <a:off x="8798655" y="1040726"/>
              <a:ext cx="341620" cy="300042"/>
              <a:chOff x="3752850" y="1782763"/>
              <a:chExt cx="2552700" cy="2317751"/>
            </a:xfrm>
            <a:solidFill>
              <a:schemeClr val="bg1"/>
            </a:solidFill>
          </p:grpSpPr>
          <p:sp>
            <p:nvSpPr>
              <p:cNvPr id="726" name="Rectangle 47"/>
              <p:cNvSpPr>
                <a:spLocks noChangeArrowheads="1"/>
              </p:cNvSpPr>
              <p:nvPr/>
            </p:nvSpPr>
            <p:spPr bwMode="auto">
              <a:xfrm>
                <a:off x="408940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27" name="Rectangle 48"/>
              <p:cNvSpPr>
                <a:spLocks noChangeArrowheads="1"/>
              </p:cNvSpPr>
              <p:nvPr/>
            </p:nvSpPr>
            <p:spPr bwMode="auto">
              <a:xfrm>
                <a:off x="462915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28" name="Rectangle 49"/>
              <p:cNvSpPr>
                <a:spLocks noChangeArrowheads="1"/>
              </p:cNvSpPr>
              <p:nvPr/>
            </p:nvSpPr>
            <p:spPr bwMode="auto">
              <a:xfrm>
                <a:off x="517048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29" name="Rectangle 50"/>
              <p:cNvSpPr>
                <a:spLocks noChangeArrowheads="1"/>
              </p:cNvSpPr>
              <p:nvPr/>
            </p:nvSpPr>
            <p:spPr bwMode="auto">
              <a:xfrm>
                <a:off x="571023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30" name="Freeform 51"/>
              <p:cNvSpPr>
                <a:spLocks/>
              </p:cNvSpPr>
              <p:nvPr/>
            </p:nvSpPr>
            <p:spPr bwMode="auto">
              <a:xfrm>
                <a:off x="3865563" y="1782763"/>
                <a:ext cx="2406650" cy="427038"/>
              </a:xfrm>
              <a:custGeom>
                <a:avLst/>
                <a:gdLst>
                  <a:gd name="T0" fmla="*/ 1516 w 1516"/>
                  <a:gd name="T1" fmla="*/ 163 h 269"/>
                  <a:gd name="T2" fmla="*/ 758 w 1516"/>
                  <a:gd name="T3" fmla="*/ 0 h 269"/>
                  <a:gd name="T4" fmla="*/ 0 w 1516"/>
                  <a:gd name="T5" fmla="*/ 163 h 269"/>
                  <a:gd name="T6" fmla="*/ 0 w 1516"/>
                  <a:gd name="T7" fmla="*/ 269 h 269"/>
                  <a:gd name="T8" fmla="*/ 1516 w 1516"/>
                  <a:gd name="T9" fmla="*/ 269 h 269"/>
                  <a:gd name="T10" fmla="*/ 1516 w 1516"/>
                  <a:gd name="T11" fmla="*/ 163 h 269"/>
                </a:gdLst>
                <a:ahLst/>
                <a:cxnLst>
                  <a:cxn ang="0">
                    <a:pos x="T0" y="T1"/>
                  </a:cxn>
                  <a:cxn ang="0">
                    <a:pos x="T2" y="T3"/>
                  </a:cxn>
                  <a:cxn ang="0">
                    <a:pos x="T4" y="T5"/>
                  </a:cxn>
                  <a:cxn ang="0">
                    <a:pos x="T6" y="T7"/>
                  </a:cxn>
                  <a:cxn ang="0">
                    <a:pos x="T8" y="T9"/>
                  </a:cxn>
                  <a:cxn ang="0">
                    <a:pos x="T10" y="T11"/>
                  </a:cxn>
                </a:cxnLst>
                <a:rect l="0" t="0" r="r" b="b"/>
                <a:pathLst>
                  <a:path w="1516" h="269">
                    <a:moveTo>
                      <a:pt x="1516" y="163"/>
                    </a:moveTo>
                    <a:lnTo>
                      <a:pt x="758" y="0"/>
                    </a:lnTo>
                    <a:lnTo>
                      <a:pt x="0" y="163"/>
                    </a:lnTo>
                    <a:lnTo>
                      <a:pt x="0" y="269"/>
                    </a:lnTo>
                    <a:lnTo>
                      <a:pt x="1516" y="269"/>
                    </a:lnTo>
                    <a:lnTo>
                      <a:pt x="1516"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31" name="Rectangle 52"/>
              <p:cNvSpPr>
                <a:spLocks noChangeArrowheads="1"/>
              </p:cNvSpPr>
              <p:nvPr/>
            </p:nvSpPr>
            <p:spPr bwMode="auto">
              <a:xfrm>
                <a:off x="3943350" y="3605213"/>
                <a:ext cx="2171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32" name="Rectangle 53"/>
              <p:cNvSpPr>
                <a:spLocks noChangeArrowheads="1"/>
              </p:cNvSpPr>
              <p:nvPr/>
            </p:nvSpPr>
            <p:spPr bwMode="auto">
              <a:xfrm>
                <a:off x="3752850" y="3943351"/>
                <a:ext cx="2552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sp>
          <p:nvSpPr>
            <p:cNvPr id="733" name="TextBox 15"/>
            <p:cNvSpPr txBox="1"/>
            <p:nvPr/>
          </p:nvSpPr>
          <p:spPr>
            <a:xfrm>
              <a:off x="9051713" y="646103"/>
              <a:ext cx="642603" cy="400110"/>
            </a:xfrm>
            <a:prstGeom prst="rect">
              <a:avLst/>
            </a:prstGeom>
            <a:noFill/>
          </p:spPr>
          <p:txBody>
            <a:bodyPr wrap="square" rtlCol="0">
              <a:spAutoFit/>
            </a:bodyPr>
            <a:lstStyle/>
            <a:p>
              <a:pPr algn="ctr"/>
              <a:r>
                <a:rPr lang="en-US" sz="2000" dirty="0">
                  <a:solidFill>
                    <a:schemeClr val="bg1"/>
                  </a:solidFill>
                  <a:latin typeface="+mj-lt"/>
                </a:rPr>
                <a:t>34</a:t>
              </a:r>
            </a:p>
          </p:txBody>
        </p:sp>
        <p:sp>
          <p:nvSpPr>
            <p:cNvPr id="734" name="TextBox 16"/>
            <p:cNvSpPr txBox="1"/>
            <p:nvPr/>
          </p:nvSpPr>
          <p:spPr>
            <a:xfrm>
              <a:off x="9150070" y="936318"/>
              <a:ext cx="1299865"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pregrado</a:t>
              </a:r>
              <a:endParaRPr lang="en-US" sz="900" dirty="0">
                <a:solidFill>
                  <a:schemeClr val="bg1"/>
                </a:solidFill>
                <a:latin typeface="+mj-lt"/>
              </a:endParaRPr>
            </a:p>
          </p:txBody>
        </p:sp>
        <p:sp>
          <p:nvSpPr>
            <p:cNvPr id="735" name="TextBox 17"/>
            <p:cNvSpPr txBox="1"/>
            <p:nvPr/>
          </p:nvSpPr>
          <p:spPr>
            <a:xfrm>
              <a:off x="9163320" y="2282284"/>
              <a:ext cx="1395770" cy="523220"/>
            </a:xfrm>
            <a:prstGeom prst="rect">
              <a:avLst/>
            </a:prstGeom>
            <a:noFill/>
          </p:spPr>
          <p:txBody>
            <a:bodyPr wrap="square" rtlCol="0">
              <a:spAutoFit/>
            </a:bodyPr>
            <a:lstStyle/>
            <a:p>
              <a:pPr>
                <a:defRPr/>
              </a:pPr>
              <a:r>
                <a:rPr lang="es-ES" sz="1000" kern="0" cap="all" dirty="0" err="1">
                  <a:solidFill>
                    <a:schemeClr val="bg1"/>
                  </a:solidFill>
                  <a:latin typeface="Arial"/>
                  <a:cs typeface="Arial"/>
                </a:rPr>
                <a:t>PPTo</a:t>
              </a:r>
              <a:r>
                <a:rPr lang="es-ES" sz="1000" kern="0" cap="all" dirty="0">
                  <a:solidFill>
                    <a:schemeClr val="bg1"/>
                  </a:solidFill>
                  <a:latin typeface="Arial"/>
                  <a:cs typeface="Arial"/>
                </a:rPr>
                <a:t>. </a:t>
              </a:r>
              <a:r>
                <a:rPr lang="es-ES" sz="1400" kern="0" cap="all" dirty="0" smtClean="0">
                  <a:solidFill>
                    <a:schemeClr val="bg1"/>
                  </a:solidFill>
                  <a:latin typeface="Arial"/>
                  <a:cs typeface="Arial"/>
                </a:rPr>
                <a:t>MM US</a:t>
              </a:r>
              <a:r>
                <a:rPr lang="es-ES" sz="1400" kern="0" cap="all" dirty="0">
                  <a:solidFill>
                    <a:schemeClr val="bg1"/>
                  </a:solidFill>
                  <a:latin typeface="Arial"/>
                  <a:cs typeface="Arial"/>
                </a:rPr>
                <a:t>$ 137 </a:t>
              </a:r>
            </a:p>
          </p:txBody>
        </p:sp>
        <p:sp>
          <p:nvSpPr>
            <p:cNvPr id="736" name="TextBox 27"/>
            <p:cNvSpPr txBox="1"/>
            <p:nvPr/>
          </p:nvSpPr>
          <p:spPr>
            <a:xfrm>
              <a:off x="9151836" y="1672569"/>
              <a:ext cx="1306977" cy="415498"/>
            </a:xfrm>
            <a:prstGeom prst="rect">
              <a:avLst/>
            </a:prstGeom>
            <a:noFill/>
          </p:spPr>
          <p:txBody>
            <a:bodyPr wrap="square" rtlCol="0">
              <a:spAutoFit/>
            </a:bodyPr>
            <a:lstStyle/>
            <a:p>
              <a:pPr>
                <a:defRPr/>
              </a:pPr>
              <a:r>
                <a:rPr lang="es-ES" sz="1000" kern="0" dirty="0">
                  <a:solidFill>
                    <a:schemeClr val="bg1"/>
                  </a:solidFill>
                  <a:latin typeface="+mj-lt"/>
                  <a:cs typeface="Arial"/>
                </a:rPr>
                <a:t>La cantidad total de matriculados</a:t>
              </a:r>
              <a:endParaRPr lang="en-US" sz="1000" kern="0" dirty="0">
                <a:solidFill>
                  <a:schemeClr val="bg1"/>
                </a:solidFill>
                <a:latin typeface="+mj-lt"/>
                <a:cs typeface="Arial"/>
              </a:endParaRPr>
            </a:p>
          </p:txBody>
        </p:sp>
        <p:sp>
          <p:nvSpPr>
            <p:cNvPr id="737" name="TextBox 28"/>
            <p:cNvSpPr txBox="1"/>
            <p:nvPr/>
          </p:nvSpPr>
          <p:spPr>
            <a:xfrm>
              <a:off x="9116324" y="1947340"/>
              <a:ext cx="1491773" cy="338554"/>
            </a:xfrm>
            <a:prstGeom prst="rect">
              <a:avLst/>
            </a:prstGeom>
            <a:noFill/>
          </p:spPr>
          <p:txBody>
            <a:bodyPr wrap="square" rtlCol="0">
              <a:spAutoFit/>
            </a:bodyPr>
            <a:lstStyle/>
            <a:p>
              <a:r>
                <a:rPr lang="en-US" sz="1600" dirty="0">
                  <a:solidFill>
                    <a:schemeClr val="bg1"/>
                  </a:solidFill>
                  <a:latin typeface="+mj-lt"/>
                </a:rPr>
                <a:t>10.000 / 1.050</a:t>
              </a:r>
            </a:p>
          </p:txBody>
        </p:sp>
        <p:grpSp>
          <p:nvGrpSpPr>
            <p:cNvPr id="738" name="Group 33"/>
            <p:cNvGrpSpPr/>
            <p:nvPr/>
          </p:nvGrpSpPr>
          <p:grpSpPr>
            <a:xfrm>
              <a:off x="8817544" y="1778353"/>
              <a:ext cx="331248" cy="287843"/>
              <a:chOff x="5519738" y="476250"/>
              <a:chExt cx="3036887" cy="2373313"/>
            </a:xfrm>
            <a:solidFill>
              <a:schemeClr val="bg1"/>
            </a:solidFill>
          </p:grpSpPr>
          <p:sp>
            <p:nvSpPr>
              <p:cNvPr id="739" name="Freeform 24"/>
              <p:cNvSpPr>
                <a:spLocks/>
              </p:cNvSpPr>
              <p:nvPr/>
            </p:nvSpPr>
            <p:spPr bwMode="auto">
              <a:xfrm>
                <a:off x="5519738" y="476250"/>
                <a:ext cx="3036887" cy="1450975"/>
              </a:xfrm>
              <a:custGeom>
                <a:avLst/>
                <a:gdLst>
                  <a:gd name="T0" fmla="*/ 1913 w 1913"/>
                  <a:gd name="T1" fmla="*/ 453 h 914"/>
                  <a:gd name="T2" fmla="*/ 956 w 1913"/>
                  <a:gd name="T3" fmla="*/ 0 h 914"/>
                  <a:gd name="T4" fmla="*/ 0 w 1913"/>
                  <a:gd name="T5" fmla="*/ 453 h 914"/>
                  <a:gd name="T6" fmla="*/ 956 w 1913"/>
                  <a:gd name="T7" fmla="*/ 914 h 914"/>
                  <a:gd name="T8" fmla="*/ 1913 w 1913"/>
                  <a:gd name="T9" fmla="*/ 453 h 914"/>
                </a:gdLst>
                <a:ahLst/>
                <a:cxnLst>
                  <a:cxn ang="0">
                    <a:pos x="T0" y="T1"/>
                  </a:cxn>
                  <a:cxn ang="0">
                    <a:pos x="T2" y="T3"/>
                  </a:cxn>
                  <a:cxn ang="0">
                    <a:pos x="T4" y="T5"/>
                  </a:cxn>
                  <a:cxn ang="0">
                    <a:pos x="T6" y="T7"/>
                  </a:cxn>
                  <a:cxn ang="0">
                    <a:pos x="T8" y="T9"/>
                  </a:cxn>
                </a:cxnLst>
                <a:rect l="0" t="0" r="r" b="b"/>
                <a:pathLst>
                  <a:path w="1913" h="914">
                    <a:moveTo>
                      <a:pt x="1913" y="453"/>
                    </a:moveTo>
                    <a:lnTo>
                      <a:pt x="956" y="0"/>
                    </a:lnTo>
                    <a:lnTo>
                      <a:pt x="0" y="453"/>
                    </a:lnTo>
                    <a:lnTo>
                      <a:pt x="956" y="914"/>
                    </a:lnTo>
                    <a:lnTo>
                      <a:pt x="1913" y="453"/>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40" name="Freeform 25"/>
              <p:cNvSpPr>
                <a:spLocks/>
              </p:cNvSpPr>
              <p:nvPr/>
            </p:nvSpPr>
            <p:spPr bwMode="auto">
              <a:xfrm>
                <a:off x="6172200" y="1646238"/>
                <a:ext cx="1776412" cy="1203325"/>
              </a:xfrm>
              <a:custGeom>
                <a:avLst/>
                <a:gdLst>
                  <a:gd name="T0" fmla="*/ 0 w 158"/>
                  <a:gd name="T1" fmla="*/ 0 h 107"/>
                  <a:gd name="T2" fmla="*/ 0 w 158"/>
                  <a:gd name="T3" fmla="*/ 66 h 107"/>
                  <a:gd name="T4" fmla="*/ 0 w 158"/>
                  <a:gd name="T5" fmla="*/ 66 h 107"/>
                  <a:gd name="T6" fmla="*/ 0 w 158"/>
                  <a:gd name="T7" fmla="*/ 68 h 107"/>
                  <a:gd name="T8" fmla="*/ 79 w 158"/>
                  <a:gd name="T9" fmla="*/ 107 h 107"/>
                  <a:gd name="T10" fmla="*/ 158 w 158"/>
                  <a:gd name="T11" fmla="*/ 68 h 107"/>
                  <a:gd name="T12" fmla="*/ 157 w 158"/>
                  <a:gd name="T13" fmla="*/ 66 h 107"/>
                  <a:gd name="T14" fmla="*/ 158 w 158"/>
                  <a:gd name="T15" fmla="*/ 66 h 107"/>
                  <a:gd name="T16" fmla="*/ 158 w 158"/>
                  <a:gd name="T17" fmla="*/ 0 h 107"/>
                  <a:gd name="T18" fmla="*/ 79 w 158"/>
                  <a:gd name="T19" fmla="*/ 38 h 107"/>
                  <a:gd name="T20" fmla="*/ 0 w 158"/>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07">
                    <a:moveTo>
                      <a:pt x="0" y="0"/>
                    </a:moveTo>
                    <a:cubicBezTo>
                      <a:pt x="0" y="66"/>
                      <a:pt x="0" y="66"/>
                      <a:pt x="0" y="66"/>
                    </a:cubicBezTo>
                    <a:cubicBezTo>
                      <a:pt x="0" y="66"/>
                      <a:pt x="0" y="66"/>
                      <a:pt x="0" y="66"/>
                    </a:cubicBezTo>
                    <a:cubicBezTo>
                      <a:pt x="0" y="67"/>
                      <a:pt x="0" y="67"/>
                      <a:pt x="0" y="68"/>
                    </a:cubicBezTo>
                    <a:cubicBezTo>
                      <a:pt x="0" y="85"/>
                      <a:pt x="35" y="107"/>
                      <a:pt x="79" y="107"/>
                    </a:cubicBezTo>
                    <a:cubicBezTo>
                      <a:pt x="122" y="107"/>
                      <a:pt x="158" y="85"/>
                      <a:pt x="158" y="68"/>
                    </a:cubicBezTo>
                    <a:cubicBezTo>
                      <a:pt x="158" y="67"/>
                      <a:pt x="157" y="67"/>
                      <a:pt x="157" y="66"/>
                    </a:cubicBezTo>
                    <a:cubicBezTo>
                      <a:pt x="158" y="66"/>
                      <a:pt x="158" y="66"/>
                      <a:pt x="158" y="66"/>
                    </a:cubicBezTo>
                    <a:cubicBezTo>
                      <a:pt x="158" y="0"/>
                      <a:pt x="158" y="0"/>
                      <a:pt x="158" y="0"/>
                    </a:cubicBezTo>
                    <a:cubicBezTo>
                      <a:pt x="79" y="38"/>
                      <a:pt x="79" y="38"/>
                      <a:pt x="79" y="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41" name="Freeform 26"/>
              <p:cNvSpPr>
                <a:spLocks/>
              </p:cNvSpPr>
              <p:nvPr/>
            </p:nvSpPr>
            <p:spPr bwMode="auto">
              <a:xfrm>
                <a:off x="5767388" y="1489075"/>
                <a:ext cx="292100" cy="1360488"/>
              </a:xfrm>
              <a:custGeom>
                <a:avLst/>
                <a:gdLst>
                  <a:gd name="T0" fmla="*/ 26 w 26"/>
                  <a:gd name="T1" fmla="*/ 47 h 121"/>
                  <a:gd name="T2" fmla="*/ 15 w 26"/>
                  <a:gd name="T3" fmla="*/ 34 h 121"/>
                  <a:gd name="T4" fmla="*/ 15 w 26"/>
                  <a:gd name="T5" fmla="*/ 3 h 121"/>
                  <a:gd name="T6" fmla="*/ 7 w 26"/>
                  <a:gd name="T7" fmla="*/ 0 h 121"/>
                  <a:gd name="T8" fmla="*/ 7 w 26"/>
                  <a:gd name="T9" fmla="*/ 36 h 121"/>
                  <a:gd name="T10" fmla="*/ 0 w 26"/>
                  <a:gd name="T11" fmla="*/ 47 h 121"/>
                  <a:gd name="T12" fmla="*/ 10 w 26"/>
                  <a:gd name="T13" fmla="*/ 59 h 121"/>
                  <a:gd name="T14" fmla="*/ 1 w 26"/>
                  <a:gd name="T15" fmla="*/ 105 h 121"/>
                  <a:gd name="T16" fmla="*/ 1 w 26"/>
                  <a:gd name="T17" fmla="*/ 121 h 121"/>
                  <a:gd name="T18" fmla="*/ 25 w 26"/>
                  <a:gd name="T19" fmla="*/ 121 h 121"/>
                  <a:gd name="T20" fmla="*/ 26 w 26"/>
                  <a:gd name="T21" fmla="*/ 105 h 121"/>
                  <a:gd name="T22" fmla="*/ 17 w 26"/>
                  <a:gd name="T23" fmla="*/ 59 h 121"/>
                  <a:gd name="T24" fmla="*/ 26 w 26"/>
                  <a:gd name="T2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1">
                    <a:moveTo>
                      <a:pt x="26" y="47"/>
                    </a:moveTo>
                    <a:cubicBezTo>
                      <a:pt x="26" y="41"/>
                      <a:pt x="21" y="35"/>
                      <a:pt x="15" y="34"/>
                    </a:cubicBezTo>
                    <a:cubicBezTo>
                      <a:pt x="15" y="3"/>
                      <a:pt x="15" y="3"/>
                      <a:pt x="15" y="3"/>
                    </a:cubicBezTo>
                    <a:cubicBezTo>
                      <a:pt x="7" y="0"/>
                      <a:pt x="7" y="0"/>
                      <a:pt x="7" y="0"/>
                    </a:cubicBezTo>
                    <a:cubicBezTo>
                      <a:pt x="7" y="36"/>
                      <a:pt x="7" y="36"/>
                      <a:pt x="7" y="36"/>
                    </a:cubicBezTo>
                    <a:cubicBezTo>
                      <a:pt x="3" y="38"/>
                      <a:pt x="0" y="42"/>
                      <a:pt x="0" y="47"/>
                    </a:cubicBezTo>
                    <a:cubicBezTo>
                      <a:pt x="0" y="53"/>
                      <a:pt x="4" y="58"/>
                      <a:pt x="10" y="59"/>
                    </a:cubicBezTo>
                    <a:cubicBezTo>
                      <a:pt x="5" y="65"/>
                      <a:pt x="1" y="83"/>
                      <a:pt x="1" y="105"/>
                    </a:cubicBezTo>
                    <a:cubicBezTo>
                      <a:pt x="1" y="111"/>
                      <a:pt x="1" y="116"/>
                      <a:pt x="1" y="121"/>
                    </a:cubicBezTo>
                    <a:cubicBezTo>
                      <a:pt x="25" y="121"/>
                      <a:pt x="25" y="121"/>
                      <a:pt x="25" y="121"/>
                    </a:cubicBezTo>
                    <a:cubicBezTo>
                      <a:pt x="25" y="116"/>
                      <a:pt x="26" y="111"/>
                      <a:pt x="26" y="105"/>
                    </a:cubicBezTo>
                    <a:cubicBezTo>
                      <a:pt x="26" y="83"/>
                      <a:pt x="22" y="65"/>
                      <a:pt x="17" y="59"/>
                    </a:cubicBezTo>
                    <a:cubicBezTo>
                      <a:pt x="22" y="58"/>
                      <a:pt x="26" y="53"/>
                      <a:pt x="2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grpSp>
          <p:nvGrpSpPr>
            <p:cNvPr id="742" name="Group 15"/>
            <p:cNvGrpSpPr/>
            <p:nvPr/>
          </p:nvGrpSpPr>
          <p:grpSpPr>
            <a:xfrm>
              <a:off x="8820055" y="2348881"/>
              <a:ext cx="328738" cy="225879"/>
              <a:chOff x="3033929" y="908051"/>
              <a:chExt cx="1879600" cy="1020800"/>
            </a:xfrm>
            <a:solidFill>
              <a:schemeClr val="bg1"/>
            </a:solidFill>
          </p:grpSpPr>
          <p:grpSp>
            <p:nvGrpSpPr>
              <p:cNvPr id="743" name="Group 5"/>
              <p:cNvGrpSpPr>
                <a:grpSpLocks noChangeAspect="1"/>
              </p:cNvGrpSpPr>
              <p:nvPr/>
            </p:nvGrpSpPr>
            <p:grpSpPr bwMode="auto">
              <a:xfrm>
                <a:off x="3033929" y="908051"/>
                <a:ext cx="1879600" cy="900113"/>
                <a:chOff x="1882" y="572"/>
                <a:chExt cx="1184" cy="567"/>
              </a:xfrm>
              <a:grpFill/>
            </p:grpSpPr>
            <p:sp>
              <p:nvSpPr>
                <p:cNvPr id="746" name="Freeform 6"/>
                <p:cNvSpPr>
                  <a:spLocks/>
                </p:cNvSpPr>
                <p:nvPr/>
              </p:nvSpPr>
              <p:spPr bwMode="auto">
                <a:xfrm>
                  <a:off x="1882" y="572"/>
                  <a:ext cx="1014" cy="531"/>
                </a:xfrm>
                <a:custGeom>
                  <a:avLst/>
                  <a:gdLst>
                    <a:gd name="T0" fmla="*/ 674 w 1014"/>
                    <a:gd name="T1" fmla="*/ 496 h 531"/>
                    <a:gd name="T2" fmla="*/ 71 w 1014"/>
                    <a:gd name="T3" fmla="*/ 496 h 531"/>
                    <a:gd name="T4" fmla="*/ 71 w 1014"/>
                    <a:gd name="T5" fmla="*/ 42 h 531"/>
                    <a:gd name="T6" fmla="*/ 943 w 1014"/>
                    <a:gd name="T7" fmla="*/ 42 h 531"/>
                    <a:gd name="T8" fmla="*/ 943 w 1014"/>
                    <a:gd name="T9" fmla="*/ 241 h 531"/>
                    <a:gd name="T10" fmla="*/ 1014 w 1014"/>
                    <a:gd name="T11" fmla="*/ 241 h 531"/>
                    <a:gd name="T12" fmla="*/ 1014 w 1014"/>
                    <a:gd name="T13" fmla="*/ 0 h 531"/>
                    <a:gd name="T14" fmla="*/ 0 w 1014"/>
                    <a:gd name="T15" fmla="*/ 0 h 531"/>
                    <a:gd name="T16" fmla="*/ 0 w 1014"/>
                    <a:gd name="T17" fmla="*/ 531 h 531"/>
                    <a:gd name="T18" fmla="*/ 674 w 1014"/>
                    <a:gd name="T19" fmla="*/ 531 h 531"/>
                    <a:gd name="T20" fmla="*/ 674 w 1014"/>
                    <a:gd name="T21" fmla="*/ 49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531">
                      <a:moveTo>
                        <a:pt x="674" y="496"/>
                      </a:moveTo>
                      <a:lnTo>
                        <a:pt x="71" y="496"/>
                      </a:lnTo>
                      <a:lnTo>
                        <a:pt x="71" y="42"/>
                      </a:lnTo>
                      <a:lnTo>
                        <a:pt x="943" y="42"/>
                      </a:lnTo>
                      <a:lnTo>
                        <a:pt x="943" y="241"/>
                      </a:lnTo>
                      <a:lnTo>
                        <a:pt x="1014" y="241"/>
                      </a:lnTo>
                      <a:lnTo>
                        <a:pt x="1014" y="0"/>
                      </a:lnTo>
                      <a:lnTo>
                        <a:pt x="0" y="0"/>
                      </a:lnTo>
                      <a:lnTo>
                        <a:pt x="0" y="531"/>
                      </a:lnTo>
                      <a:lnTo>
                        <a:pt x="674" y="531"/>
                      </a:lnTo>
                      <a:lnTo>
                        <a:pt x="674"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47" name="Freeform 7"/>
                <p:cNvSpPr>
                  <a:spLocks/>
                </p:cNvSpPr>
                <p:nvPr/>
              </p:nvSpPr>
              <p:spPr bwMode="auto">
                <a:xfrm>
                  <a:off x="1988" y="657"/>
                  <a:ext cx="107" cy="106"/>
                </a:xfrm>
                <a:custGeom>
                  <a:avLst/>
                  <a:gdLst>
                    <a:gd name="T0" fmla="*/ 0 w 107"/>
                    <a:gd name="T1" fmla="*/ 106 h 106"/>
                    <a:gd name="T2" fmla="*/ 0 w 107"/>
                    <a:gd name="T3" fmla="*/ 0 h 106"/>
                    <a:gd name="T4" fmla="*/ 107 w 107"/>
                    <a:gd name="T5" fmla="*/ 0 h 106"/>
                    <a:gd name="T6" fmla="*/ 0 w 107"/>
                    <a:gd name="T7" fmla="*/ 106 h 106"/>
                  </a:gdLst>
                  <a:ahLst/>
                  <a:cxnLst>
                    <a:cxn ang="0">
                      <a:pos x="T0" y="T1"/>
                    </a:cxn>
                    <a:cxn ang="0">
                      <a:pos x="T2" y="T3"/>
                    </a:cxn>
                    <a:cxn ang="0">
                      <a:pos x="T4" y="T5"/>
                    </a:cxn>
                    <a:cxn ang="0">
                      <a:pos x="T6" y="T7"/>
                    </a:cxn>
                  </a:cxnLst>
                  <a:rect l="0" t="0" r="r" b="b"/>
                  <a:pathLst>
                    <a:path w="107" h="106">
                      <a:moveTo>
                        <a:pt x="0" y="106"/>
                      </a:moveTo>
                      <a:lnTo>
                        <a:pt x="0" y="0"/>
                      </a:lnTo>
                      <a:lnTo>
                        <a:pt x="107" y="0"/>
                      </a:ln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48" name="Freeform 8"/>
                <p:cNvSpPr>
                  <a:spLocks/>
                </p:cNvSpPr>
                <p:nvPr/>
              </p:nvSpPr>
              <p:spPr bwMode="auto">
                <a:xfrm>
                  <a:off x="2676" y="657"/>
                  <a:ext cx="99" cy="106"/>
                </a:xfrm>
                <a:custGeom>
                  <a:avLst/>
                  <a:gdLst>
                    <a:gd name="T0" fmla="*/ 99 w 99"/>
                    <a:gd name="T1" fmla="*/ 106 h 106"/>
                    <a:gd name="T2" fmla="*/ 0 w 99"/>
                    <a:gd name="T3" fmla="*/ 0 h 106"/>
                    <a:gd name="T4" fmla="*/ 99 w 99"/>
                    <a:gd name="T5" fmla="*/ 0 h 106"/>
                    <a:gd name="T6" fmla="*/ 99 w 99"/>
                    <a:gd name="T7" fmla="*/ 106 h 106"/>
                  </a:gdLst>
                  <a:ahLst/>
                  <a:cxnLst>
                    <a:cxn ang="0">
                      <a:pos x="T0" y="T1"/>
                    </a:cxn>
                    <a:cxn ang="0">
                      <a:pos x="T2" y="T3"/>
                    </a:cxn>
                    <a:cxn ang="0">
                      <a:pos x="T4" y="T5"/>
                    </a:cxn>
                    <a:cxn ang="0">
                      <a:pos x="T6" y="T7"/>
                    </a:cxn>
                  </a:cxnLst>
                  <a:rect l="0" t="0" r="r" b="b"/>
                  <a:pathLst>
                    <a:path w="99" h="106">
                      <a:moveTo>
                        <a:pt x="99" y="106"/>
                      </a:moveTo>
                      <a:lnTo>
                        <a:pt x="0" y="0"/>
                      </a:lnTo>
                      <a:lnTo>
                        <a:pt x="99" y="0"/>
                      </a:lnTo>
                      <a:lnTo>
                        <a:pt x="9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49" name="Freeform 9"/>
                <p:cNvSpPr>
                  <a:spLocks/>
                </p:cNvSpPr>
                <p:nvPr/>
              </p:nvSpPr>
              <p:spPr bwMode="auto">
                <a:xfrm>
                  <a:off x="1988" y="919"/>
                  <a:ext cx="107" cy="99"/>
                </a:xfrm>
                <a:custGeom>
                  <a:avLst/>
                  <a:gdLst>
                    <a:gd name="T0" fmla="*/ 107 w 107"/>
                    <a:gd name="T1" fmla="*/ 99 h 99"/>
                    <a:gd name="T2" fmla="*/ 0 w 107"/>
                    <a:gd name="T3" fmla="*/ 99 h 99"/>
                    <a:gd name="T4" fmla="*/ 0 w 107"/>
                    <a:gd name="T5" fmla="*/ 0 h 99"/>
                    <a:gd name="T6" fmla="*/ 107 w 107"/>
                    <a:gd name="T7" fmla="*/ 99 h 99"/>
                  </a:gdLst>
                  <a:ahLst/>
                  <a:cxnLst>
                    <a:cxn ang="0">
                      <a:pos x="T0" y="T1"/>
                    </a:cxn>
                    <a:cxn ang="0">
                      <a:pos x="T2" y="T3"/>
                    </a:cxn>
                    <a:cxn ang="0">
                      <a:pos x="T4" y="T5"/>
                    </a:cxn>
                    <a:cxn ang="0">
                      <a:pos x="T6" y="T7"/>
                    </a:cxn>
                  </a:cxnLst>
                  <a:rect l="0" t="0" r="r" b="b"/>
                  <a:pathLst>
                    <a:path w="107" h="99">
                      <a:moveTo>
                        <a:pt x="107" y="99"/>
                      </a:moveTo>
                      <a:lnTo>
                        <a:pt x="0" y="99"/>
                      </a:lnTo>
                      <a:lnTo>
                        <a:pt x="0" y="0"/>
                      </a:lnTo>
                      <a:lnTo>
                        <a:pt x="107"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50" name="Oval 12"/>
                <p:cNvSpPr>
                  <a:spLocks noChangeArrowheads="1"/>
                </p:cNvSpPr>
                <p:nvPr/>
              </p:nvSpPr>
              <p:spPr bwMode="auto">
                <a:xfrm>
                  <a:off x="2059"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51" name="Oval 13"/>
                <p:cNvSpPr>
                  <a:spLocks noChangeArrowheads="1"/>
                </p:cNvSpPr>
                <p:nvPr/>
              </p:nvSpPr>
              <p:spPr bwMode="auto">
                <a:xfrm>
                  <a:off x="2605"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52" name="Rectangle 14"/>
                <p:cNvSpPr>
                  <a:spLocks noChangeArrowheads="1"/>
                </p:cNvSpPr>
                <p:nvPr/>
              </p:nvSpPr>
              <p:spPr bwMode="auto">
                <a:xfrm>
                  <a:off x="2775" y="848"/>
                  <a:ext cx="291"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53" name="Freeform 15"/>
                <p:cNvSpPr>
                  <a:spLocks/>
                </p:cNvSpPr>
                <p:nvPr/>
              </p:nvSpPr>
              <p:spPr bwMode="auto">
                <a:xfrm>
                  <a:off x="2853" y="955"/>
                  <a:ext cx="213" cy="71"/>
                </a:xfrm>
                <a:custGeom>
                  <a:avLst/>
                  <a:gdLst>
                    <a:gd name="T0" fmla="*/ 7 w 30"/>
                    <a:gd name="T1" fmla="*/ 10 h 10"/>
                    <a:gd name="T2" fmla="*/ 30 w 30"/>
                    <a:gd name="T3" fmla="*/ 10 h 10"/>
                    <a:gd name="T4" fmla="*/ 30 w 30"/>
                    <a:gd name="T5" fmla="*/ 0 h 10"/>
                    <a:gd name="T6" fmla="*/ 0 w 30"/>
                    <a:gd name="T7" fmla="*/ 0 h 10"/>
                    <a:gd name="T8" fmla="*/ 7 w 30"/>
                    <a:gd name="T9" fmla="*/ 10 h 10"/>
                  </a:gdLst>
                  <a:ahLst/>
                  <a:cxnLst>
                    <a:cxn ang="0">
                      <a:pos x="T0" y="T1"/>
                    </a:cxn>
                    <a:cxn ang="0">
                      <a:pos x="T2" y="T3"/>
                    </a:cxn>
                    <a:cxn ang="0">
                      <a:pos x="T4" y="T5"/>
                    </a:cxn>
                    <a:cxn ang="0">
                      <a:pos x="T6" y="T7"/>
                    </a:cxn>
                    <a:cxn ang="0">
                      <a:pos x="T8" y="T9"/>
                    </a:cxn>
                  </a:cxnLst>
                  <a:rect l="0" t="0" r="r" b="b"/>
                  <a:pathLst>
                    <a:path w="30" h="10">
                      <a:moveTo>
                        <a:pt x="7" y="10"/>
                      </a:moveTo>
                      <a:cubicBezTo>
                        <a:pt x="30" y="10"/>
                        <a:pt x="30" y="10"/>
                        <a:pt x="30" y="10"/>
                      </a:cubicBezTo>
                      <a:cubicBezTo>
                        <a:pt x="30" y="0"/>
                        <a:pt x="30" y="0"/>
                        <a:pt x="30" y="0"/>
                      </a:cubicBezTo>
                      <a:cubicBezTo>
                        <a:pt x="0" y="0"/>
                        <a:pt x="0" y="0"/>
                        <a:pt x="0" y="0"/>
                      </a:cubicBezTo>
                      <a:cubicBezTo>
                        <a:pt x="3" y="3"/>
                        <a:pt x="6" y="6"/>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54" name="Freeform 16"/>
                <p:cNvSpPr>
                  <a:spLocks/>
                </p:cNvSpPr>
                <p:nvPr/>
              </p:nvSpPr>
              <p:spPr bwMode="auto">
                <a:xfrm>
                  <a:off x="2910" y="1068"/>
                  <a:ext cx="156" cy="71"/>
                </a:xfrm>
                <a:custGeom>
                  <a:avLst/>
                  <a:gdLst>
                    <a:gd name="T0" fmla="*/ 0 w 22"/>
                    <a:gd name="T1" fmla="*/ 10 h 10"/>
                    <a:gd name="T2" fmla="*/ 22 w 22"/>
                    <a:gd name="T3" fmla="*/ 10 h 10"/>
                    <a:gd name="T4" fmla="*/ 22 w 22"/>
                    <a:gd name="T5" fmla="*/ 0 h 10"/>
                    <a:gd name="T6" fmla="*/ 1 w 22"/>
                    <a:gd name="T7" fmla="*/ 0 h 10"/>
                    <a:gd name="T8" fmla="*/ 1 w 22"/>
                    <a:gd name="T9" fmla="*/ 3 h 10"/>
                    <a:gd name="T10" fmla="*/ 0 w 22"/>
                    <a:gd name="T11" fmla="*/ 10 h 10"/>
                  </a:gdLst>
                  <a:ahLst/>
                  <a:cxnLst>
                    <a:cxn ang="0">
                      <a:pos x="T0" y="T1"/>
                    </a:cxn>
                    <a:cxn ang="0">
                      <a:pos x="T2" y="T3"/>
                    </a:cxn>
                    <a:cxn ang="0">
                      <a:pos x="T4" y="T5"/>
                    </a:cxn>
                    <a:cxn ang="0">
                      <a:pos x="T6" y="T7"/>
                    </a:cxn>
                    <a:cxn ang="0">
                      <a:pos x="T8" y="T9"/>
                    </a:cxn>
                    <a:cxn ang="0">
                      <a:pos x="T10" y="T11"/>
                    </a:cxn>
                  </a:cxnLst>
                  <a:rect l="0" t="0" r="r" b="b"/>
                  <a:pathLst>
                    <a:path w="22" h="10">
                      <a:moveTo>
                        <a:pt x="0" y="10"/>
                      </a:moveTo>
                      <a:cubicBezTo>
                        <a:pt x="22" y="10"/>
                        <a:pt x="22" y="10"/>
                        <a:pt x="22" y="10"/>
                      </a:cubicBezTo>
                      <a:cubicBezTo>
                        <a:pt x="22" y="0"/>
                        <a:pt x="22" y="0"/>
                        <a:pt x="22" y="0"/>
                      </a:cubicBezTo>
                      <a:cubicBezTo>
                        <a:pt x="1" y="0"/>
                        <a:pt x="1" y="0"/>
                        <a:pt x="1" y="0"/>
                      </a:cubicBezTo>
                      <a:cubicBezTo>
                        <a:pt x="1" y="1"/>
                        <a:pt x="1" y="2"/>
                        <a:pt x="1" y="3"/>
                      </a:cubicBezTo>
                      <a:cubicBezTo>
                        <a:pt x="1" y="6"/>
                        <a:pt x="1"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grpSp>
          <p:sp>
            <p:nvSpPr>
              <p:cNvPr id="744" name="Oval 17"/>
              <p:cNvSpPr/>
              <p:nvPr/>
            </p:nvSpPr>
            <p:spPr>
              <a:xfrm>
                <a:off x="3601320" y="1071418"/>
                <a:ext cx="538632" cy="529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1" dirty="0">
                  <a:latin typeface="+mj-lt"/>
                  <a:cs typeface="Arial"/>
                </a:endParaRPr>
              </a:p>
            </p:txBody>
          </p:sp>
          <p:sp>
            <p:nvSpPr>
              <p:cNvPr id="745" name="Oval 18"/>
              <p:cNvSpPr/>
              <p:nvPr/>
            </p:nvSpPr>
            <p:spPr>
              <a:xfrm>
                <a:off x="4181692" y="1533455"/>
                <a:ext cx="402074" cy="395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7">
                  <a:latin typeface="+mj-lt"/>
                </a:endParaRPr>
              </a:p>
            </p:txBody>
          </p:sp>
        </p:grpSp>
        <p:sp>
          <p:nvSpPr>
            <p:cNvPr id="758" name="Hexagon 38"/>
            <p:cNvSpPr/>
            <p:nvPr/>
          </p:nvSpPr>
          <p:spPr>
            <a:xfrm rot="5400000">
              <a:off x="2250299" y="4575802"/>
              <a:ext cx="2592289" cy="1682165"/>
            </a:xfrm>
            <a:prstGeom prst="hexagon">
              <a:avLst/>
            </a:prstGeom>
            <a:solidFill>
              <a:schemeClr val="accent6">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4200"/>
              <a:endParaRPr lang="en-US" sz="2206">
                <a:solidFill>
                  <a:srgbClr val="FFFFFF"/>
                </a:solidFill>
                <a:latin typeface="+mj-lt"/>
              </a:endParaRPr>
            </a:p>
          </p:txBody>
        </p:sp>
        <p:grpSp>
          <p:nvGrpSpPr>
            <p:cNvPr id="759" name="Group 7"/>
            <p:cNvGrpSpPr/>
            <p:nvPr/>
          </p:nvGrpSpPr>
          <p:grpSpPr>
            <a:xfrm>
              <a:off x="2745125" y="4641126"/>
              <a:ext cx="341620" cy="300042"/>
              <a:chOff x="3752850" y="1782763"/>
              <a:chExt cx="2552700" cy="2317751"/>
            </a:xfrm>
            <a:solidFill>
              <a:schemeClr val="bg1"/>
            </a:solidFill>
          </p:grpSpPr>
          <p:sp>
            <p:nvSpPr>
              <p:cNvPr id="760" name="Rectangle 47"/>
              <p:cNvSpPr>
                <a:spLocks noChangeArrowheads="1"/>
              </p:cNvSpPr>
              <p:nvPr/>
            </p:nvSpPr>
            <p:spPr bwMode="auto">
              <a:xfrm>
                <a:off x="408940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61" name="Rectangle 48"/>
              <p:cNvSpPr>
                <a:spLocks noChangeArrowheads="1"/>
              </p:cNvSpPr>
              <p:nvPr/>
            </p:nvSpPr>
            <p:spPr bwMode="auto">
              <a:xfrm>
                <a:off x="462915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62" name="Rectangle 49"/>
              <p:cNvSpPr>
                <a:spLocks noChangeArrowheads="1"/>
              </p:cNvSpPr>
              <p:nvPr/>
            </p:nvSpPr>
            <p:spPr bwMode="auto">
              <a:xfrm>
                <a:off x="517048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63" name="Rectangle 50"/>
              <p:cNvSpPr>
                <a:spLocks noChangeArrowheads="1"/>
              </p:cNvSpPr>
              <p:nvPr/>
            </p:nvSpPr>
            <p:spPr bwMode="auto">
              <a:xfrm>
                <a:off x="571023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64" name="Freeform 51"/>
              <p:cNvSpPr>
                <a:spLocks/>
              </p:cNvSpPr>
              <p:nvPr/>
            </p:nvSpPr>
            <p:spPr bwMode="auto">
              <a:xfrm>
                <a:off x="3865563" y="1782763"/>
                <a:ext cx="2406650" cy="427038"/>
              </a:xfrm>
              <a:custGeom>
                <a:avLst/>
                <a:gdLst>
                  <a:gd name="T0" fmla="*/ 1516 w 1516"/>
                  <a:gd name="T1" fmla="*/ 163 h 269"/>
                  <a:gd name="T2" fmla="*/ 758 w 1516"/>
                  <a:gd name="T3" fmla="*/ 0 h 269"/>
                  <a:gd name="T4" fmla="*/ 0 w 1516"/>
                  <a:gd name="T5" fmla="*/ 163 h 269"/>
                  <a:gd name="T6" fmla="*/ 0 w 1516"/>
                  <a:gd name="T7" fmla="*/ 269 h 269"/>
                  <a:gd name="T8" fmla="*/ 1516 w 1516"/>
                  <a:gd name="T9" fmla="*/ 269 h 269"/>
                  <a:gd name="T10" fmla="*/ 1516 w 1516"/>
                  <a:gd name="T11" fmla="*/ 163 h 269"/>
                </a:gdLst>
                <a:ahLst/>
                <a:cxnLst>
                  <a:cxn ang="0">
                    <a:pos x="T0" y="T1"/>
                  </a:cxn>
                  <a:cxn ang="0">
                    <a:pos x="T2" y="T3"/>
                  </a:cxn>
                  <a:cxn ang="0">
                    <a:pos x="T4" y="T5"/>
                  </a:cxn>
                  <a:cxn ang="0">
                    <a:pos x="T6" y="T7"/>
                  </a:cxn>
                  <a:cxn ang="0">
                    <a:pos x="T8" y="T9"/>
                  </a:cxn>
                  <a:cxn ang="0">
                    <a:pos x="T10" y="T11"/>
                  </a:cxn>
                </a:cxnLst>
                <a:rect l="0" t="0" r="r" b="b"/>
                <a:pathLst>
                  <a:path w="1516" h="269">
                    <a:moveTo>
                      <a:pt x="1516" y="163"/>
                    </a:moveTo>
                    <a:lnTo>
                      <a:pt x="758" y="0"/>
                    </a:lnTo>
                    <a:lnTo>
                      <a:pt x="0" y="163"/>
                    </a:lnTo>
                    <a:lnTo>
                      <a:pt x="0" y="269"/>
                    </a:lnTo>
                    <a:lnTo>
                      <a:pt x="1516" y="269"/>
                    </a:lnTo>
                    <a:lnTo>
                      <a:pt x="1516"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65" name="Rectangle 52"/>
              <p:cNvSpPr>
                <a:spLocks noChangeArrowheads="1"/>
              </p:cNvSpPr>
              <p:nvPr/>
            </p:nvSpPr>
            <p:spPr bwMode="auto">
              <a:xfrm>
                <a:off x="3943350" y="3605213"/>
                <a:ext cx="2171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66" name="Rectangle 53"/>
              <p:cNvSpPr>
                <a:spLocks noChangeArrowheads="1"/>
              </p:cNvSpPr>
              <p:nvPr/>
            </p:nvSpPr>
            <p:spPr bwMode="auto">
              <a:xfrm>
                <a:off x="3752850" y="3943351"/>
                <a:ext cx="2552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sp>
          <p:nvSpPr>
            <p:cNvPr id="767" name="TextBox 15"/>
            <p:cNvSpPr txBox="1"/>
            <p:nvPr/>
          </p:nvSpPr>
          <p:spPr>
            <a:xfrm>
              <a:off x="2998183" y="4387440"/>
              <a:ext cx="642603" cy="400110"/>
            </a:xfrm>
            <a:prstGeom prst="rect">
              <a:avLst/>
            </a:prstGeom>
            <a:noFill/>
          </p:spPr>
          <p:txBody>
            <a:bodyPr wrap="square" rtlCol="0">
              <a:spAutoFit/>
            </a:bodyPr>
            <a:lstStyle/>
            <a:p>
              <a:pPr algn="ctr"/>
              <a:r>
                <a:rPr lang="en-US" sz="2000" dirty="0">
                  <a:solidFill>
                    <a:schemeClr val="bg1"/>
                  </a:solidFill>
                  <a:latin typeface="+mj-lt"/>
                </a:rPr>
                <a:t>11</a:t>
              </a:r>
            </a:p>
          </p:txBody>
        </p:sp>
        <p:sp>
          <p:nvSpPr>
            <p:cNvPr id="768" name="TextBox 16"/>
            <p:cNvSpPr txBox="1"/>
            <p:nvPr/>
          </p:nvSpPr>
          <p:spPr>
            <a:xfrm>
              <a:off x="3096540" y="4677655"/>
              <a:ext cx="1299865"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pregrado</a:t>
              </a:r>
              <a:endParaRPr lang="en-US" sz="900" dirty="0">
                <a:solidFill>
                  <a:schemeClr val="bg1"/>
                </a:solidFill>
                <a:latin typeface="+mj-lt"/>
              </a:endParaRPr>
            </a:p>
          </p:txBody>
        </p:sp>
        <p:sp>
          <p:nvSpPr>
            <p:cNvPr id="769" name="TextBox 17"/>
            <p:cNvSpPr txBox="1"/>
            <p:nvPr/>
          </p:nvSpPr>
          <p:spPr>
            <a:xfrm>
              <a:off x="3109790" y="6073552"/>
              <a:ext cx="1467778" cy="523220"/>
            </a:xfrm>
            <a:prstGeom prst="rect">
              <a:avLst/>
            </a:prstGeom>
            <a:noFill/>
          </p:spPr>
          <p:txBody>
            <a:bodyPr wrap="square" rtlCol="0">
              <a:spAutoFit/>
            </a:bodyPr>
            <a:lstStyle/>
            <a:p>
              <a:pPr>
                <a:defRPr/>
              </a:pPr>
              <a:r>
                <a:rPr lang="es-ES" sz="1000" kern="0" cap="all" dirty="0" err="1">
                  <a:solidFill>
                    <a:schemeClr val="bg1"/>
                  </a:solidFill>
                  <a:latin typeface="Arial"/>
                  <a:cs typeface="Arial"/>
                </a:rPr>
                <a:t>PPTo</a:t>
              </a:r>
              <a:r>
                <a:rPr lang="es-ES" sz="1000" kern="0" cap="all" dirty="0">
                  <a:solidFill>
                    <a:schemeClr val="bg1"/>
                  </a:solidFill>
                  <a:latin typeface="Arial"/>
                  <a:cs typeface="Arial"/>
                </a:rPr>
                <a:t>. </a:t>
              </a:r>
              <a:r>
                <a:rPr lang="es-ES" sz="1400" kern="0" cap="all" dirty="0" smtClean="0">
                  <a:solidFill>
                    <a:schemeClr val="bg1"/>
                  </a:solidFill>
                  <a:latin typeface="Arial"/>
                  <a:cs typeface="Arial"/>
                </a:rPr>
                <a:t>MM US</a:t>
              </a:r>
              <a:r>
                <a:rPr lang="es-ES" sz="1400" kern="0" cap="all" dirty="0">
                  <a:solidFill>
                    <a:schemeClr val="bg1"/>
                  </a:solidFill>
                  <a:latin typeface="Arial"/>
                  <a:cs typeface="Arial"/>
                </a:rPr>
                <a:t>$ 12,9 </a:t>
              </a:r>
            </a:p>
          </p:txBody>
        </p:sp>
        <p:sp>
          <p:nvSpPr>
            <p:cNvPr id="770" name="TextBox 27"/>
            <p:cNvSpPr txBox="1"/>
            <p:nvPr/>
          </p:nvSpPr>
          <p:spPr>
            <a:xfrm>
              <a:off x="3098306" y="5432033"/>
              <a:ext cx="1306977" cy="415498"/>
            </a:xfrm>
            <a:prstGeom prst="rect">
              <a:avLst/>
            </a:prstGeom>
            <a:noFill/>
          </p:spPr>
          <p:txBody>
            <a:bodyPr wrap="square" rtlCol="0">
              <a:spAutoFit/>
            </a:bodyPr>
            <a:lstStyle/>
            <a:p>
              <a:pPr>
                <a:defRPr/>
              </a:pPr>
              <a:r>
                <a:rPr lang="es-ES" sz="1000" kern="0" dirty="0">
                  <a:solidFill>
                    <a:schemeClr val="bg1"/>
                  </a:solidFill>
                  <a:latin typeface="+mj-lt"/>
                  <a:cs typeface="Arial"/>
                </a:rPr>
                <a:t>La cantidad total de matriculados</a:t>
              </a:r>
              <a:endParaRPr lang="en-US" sz="1000" kern="0" dirty="0">
                <a:solidFill>
                  <a:schemeClr val="bg1"/>
                </a:solidFill>
                <a:latin typeface="+mj-lt"/>
                <a:cs typeface="Arial"/>
              </a:endParaRPr>
            </a:p>
          </p:txBody>
        </p:sp>
        <p:sp>
          <p:nvSpPr>
            <p:cNvPr id="771" name="TextBox 28"/>
            <p:cNvSpPr txBox="1"/>
            <p:nvPr/>
          </p:nvSpPr>
          <p:spPr>
            <a:xfrm>
              <a:off x="3085796" y="5738391"/>
              <a:ext cx="1362409" cy="338554"/>
            </a:xfrm>
            <a:prstGeom prst="rect">
              <a:avLst/>
            </a:prstGeom>
            <a:noFill/>
          </p:spPr>
          <p:txBody>
            <a:bodyPr wrap="square" rtlCol="0">
              <a:spAutoFit/>
            </a:bodyPr>
            <a:lstStyle/>
            <a:p>
              <a:r>
                <a:rPr lang="en-US" sz="1600" dirty="0">
                  <a:solidFill>
                    <a:schemeClr val="bg1"/>
                  </a:solidFill>
                  <a:latin typeface="+mj-lt"/>
                </a:rPr>
                <a:t>3.500 / 15</a:t>
              </a:r>
            </a:p>
          </p:txBody>
        </p:sp>
        <p:grpSp>
          <p:nvGrpSpPr>
            <p:cNvPr id="772" name="Group 33"/>
            <p:cNvGrpSpPr/>
            <p:nvPr/>
          </p:nvGrpSpPr>
          <p:grpSpPr>
            <a:xfrm>
              <a:off x="2764014" y="5537817"/>
              <a:ext cx="331248" cy="287843"/>
              <a:chOff x="5519738" y="476250"/>
              <a:chExt cx="3036887" cy="2373313"/>
            </a:xfrm>
            <a:solidFill>
              <a:schemeClr val="bg1"/>
            </a:solidFill>
          </p:grpSpPr>
          <p:sp>
            <p:nvSpPr>
              <p:cNvPr id="773" name="Freeform 24"/>
              <p:cNvSpPr>
                <a:spLocks/>
              </p:cNvSpPr>
              <p:nvPr/>
            </p:nvSpPr>
            <p:spPr bwMode="auto">
              <a:xfrm>
                <a:off x="5519738" y="476250"/>
                <a:ext cx="3036887" cy="1450975"/>
              </a:xfrm>
              <a:custGeom>
                <a:avLst/>
                <a:gdLst>
                  <a:gd name="T0" fmla="*/ 1913 w 1913"/>
                  <a:gd name="T1" fmla="*/ 453 h 914"/>
                  <a:gd name="T2" fmla="*/ 956 w 1913"/>
                  <a:gd name="T3" fmla="*/ 0 h 914"/>
                  <a:gd name="T4" fmla="*/ 0 w 1913"/>
                  <a:gd name="T5" fmla="*/ 453 h 914"/>
                  <a:gd name="T6" fmla="*/ 956 w 1913"/>
                  <a:gd name="T7" fmla="*/ 914 h 914"/>
                  <a:gd name="T8" fmla="*/ 1913 w 1913"/>
                  <a:gd name="T9" fmla="*/ 453 h 914"/>
                </a:gdLst>
                <a:ahLst/>
                <a:cxnLst>
                  <a:cxn ang="0">
                    <a:pos x="T0" y="T1"/>
                  </a:cxn>
                  <a:cxn ang="0">
                    <a:pos x="T2" y="T3"/>
                  </a:cxn>
                  <a:cxn ang="0">
                    <a:pos x="T4" y="T5"/>
                  </a:cxn>
                  <a:cxn ang="0">
                    <a:pos x="T6" y="T7"/>
                  </a:cxn>
                  <a:cxn ang="0">
                    <a:pos x="T8" y="T9"/>
                  </a:cxn>
                </a:cxnLst>
                <a:rect l="0" t="0" r="r" b="b"/>
                <a:pathLst>
                  <a:path w="1913" h="914">
                    <a:moveTo>
                      <a:pt x="1913" y="453"/>
                    </a:moveTo>
                    <a:lnTo>
                      <a:pt x="956" y="0"/>
                    </a:lnTo>
                    <a:lnTo>
                      <a:pt x="0" y="453"/>
                    </a:lnTo>
                    <a:lnTo>
                      <a:pt x="956" y="914"/>
                    </a:lnTo>
                    <a:lnTo>
                      <a:pt x="1913" y="453"/>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74" name="Freeform 25"/>
              <p:cNvSpPr>
                <a:spLocks/>
              </p:cNvSpPr>
              <p:nvPr/>
            </p:nvSpPr>
            <p:spPr bwMode="auto">
              <a:xfrm>
                <a:off x="6172200" y="1646238"/>
                <a:ext cx="1776412" cy="1203325"/>
              </a:xfrm>
              <a:custGeom>
                <a:avLst/>
                <a:gdLst>
                  <a:gd name="T0" fmla="*/ 0 w 158"/>
                  <a:gd name="T1" fmla="*/ 0 h 107"/>
                  <a:gd name="T2" fmla="*/ 0 w 158"/>
                  <a:gd name="T3" fmla="*/ 66 h 107"/>
                  <a:gd name="T4" fmla="*/ 0 w 158"/>
                  <a:gd name="T5" fmla="*/ 66 h 107"/>
                  <a:gd name="T6" fmla="*/ 0 w 158"/>
                  <a:gd name="T7" fmla="*/ 68 h 107"/>
                  <a:gd name="T8" fmla="*/ 79 w 158"/>
                  <a:gd name="T9" fmla="*/ 107 h 107"/>
                  <a:gd name="T10" fmla="*/ 158 w 158"/>
                  <a:gd name="T11" fmla="*/ 68 h 107"/>
                  <a:gd name="T12" fmla="*/ 157 w 158"/>
                  <a:gd name="T13" fmla="*/ 66 h 107"/>
                  <a:gd name="T14" fmla="*/ 158 w 158"/>
                  <a:gd name="T15" fmla="*/ 66 h 107"/>
                  <a:gd name="T16" fmla="*/ 158 w 158"/>
                  <a:gd name="T17" fmla="*/ 0 h 107"/>
                  <a:gd name="T18" fmla="*/ 79 w 158"/>
                  <a:gd name="T19" fmla="*/ 38 h 107"/>
                  <a:gd name="T20" fmla="*/ 0 w 158"/>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07">
                    <a:moveTo>
                      <a:pt x="0" y="0"/>
                    </a:moveTo>
                    <a:cubicBezTo>
                      <a:pt x="0" y="66"/>
                      <a:pt x="0" y="66"/>
                      <a:pt x="0" y="66"/>
                    </a:cubicBezTo>
                    <a:cubicBezTo>
                      <a:pt x="0" y="66"/>
                      <a:pt x="0" y="66"/>
                      <a:pt x="0" y="66"/>
                    </a:cubicBezTo>
                    <a:cubicBezTo>
                      <a:pt x="0" y="67"/>
                      <a:pt x="0" y="67"/>
                      <a:pt x="0" y="68"/>
                    </a:cubicBezTo>
                    <a:cubicBezTo>
                      <a:pt x="0" y="85"/>
                      <a:pt x="35" y="107"/>
                      <a:pt x="79" y="107"/>
                    </a:cubicBezTo>
                    <a:cubicBezTo>
                      <a:pt x="122" y="107"/>
                      <a:pt x="158" y="85"/>
                      <a:pt x="158" y="68"/>
                    </a:cubicBezTo>
                    <a:cubicBezTo>
                      <a:pt x="158" y="67"/>
                      <a:pt x="157" y="67"/>
                      <a:pt x="157" y="66"/>
                    </a:cubicBezTo>
                    <a:cubicBezTo>
                      <a:pt x="158" y="66"/>
                      <a:pt x="158" y="66"/>
                      <a:pt x="158" y="66"/>
                    </a:cubicBezTo>
                    <a:cubicBezTo>
                      <a:pt x="158" y="0"/>
                      <a:pt x="158" y="0"/>
                      <a:pt x="158" y="0"/>
                    </a:cubicBezTo>
                    <a:cubicBezTo>
                      <a:pt x="79" y="38"/>
                      <a:pt x="79" y="38"/>
                      <a:pt x="79" y="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75" name="Freeform 26"/>
              <p:cNvSpPr>
                <a:spLocks/>
              </p:cNvSpPr>
              <p:nvPr/>
            </p:nvSpPr>
            <p:spPr bwMode="auto">
              <a:xfrm>
                <a:off x="5767388" y="1489075"/>
                <a:ext cx="292100" cy="1360488"/>
              </a:xfrm>
              <a:custGeom>
                <a:avLst/>
                <a:gdLst>
                  <a:gd name="T0" fmla="*/ 26 w 26"/>
                  <a:gd name="T1" fmla="*/ 47 h 121"/>
                  <a:gd name="T2" fmla="*/ 15 w 26"/>
                  <a:gd name="T3" fmla="*/ 34 h 121"/>
                  <a:gd name="T4" fmla="*/ 15 w 26"/>
                  <a:gd name="T5" fmla="*/ 3 h 121"/>
                  <a:gd name="T6" fmla="*/ 7 w 26"/>
                  <a:gd name="T7" fmla="*/ 0 h 121"/>
                  <a:gd name="T8" fmla="*/ 7 w 26"/>
                  <a:gd name="T9" fmla="*/ 36 h 121"/>
                  <a:gd name="T10" fmla="*/ 0 w 26"/>
                  <a:gd name="T11" fmla="*/ 47 h 121"/>
                  <a:gd name="T12" fmla="*/ 10 w 26"/>
                  <a:gd name="T13" fmla="*/ 59 h 121"/>
                  <a:gd name="T14" fmla="*/ 1 w 26"/>
                  <a:gd name="T15" fmla="*/ 105 h 121"/>
                  <a:gd name="T16" fmla="*/ 1 w 26"/>
                  <a:gd name="T17" fmla="*/ 121 h 121"/>
                  <a:gd name="T18" fmla="*/ 25 w 26"/>
                  <a:gd name="T19" fmla="*/ 121 h 121"/>
                  <a:gd name="T20" fmla="*/ 26 w 26"/>
                  <a:gd name="T21" fmla="*/ 105 h 121"/>
                  <a:gd name="T22" fmla="*/ 17 w 26"/>
                  <a:gd name="T23" fmla="*/ 59 h 121"/>
                  <a:gd name="T24" fmla="*/ 26 w 26"/>
                  <a:gd name="T2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1">
                    <a:moveTo>
                      <a:pt x="26" y="47"/>
                    </a:moveTo>
                    <a:cubicBezTo>
                      <a:pt x="26" y="41"/>
                      <a:pt x="21" y="35"/>
                      <a:pt x="15" y="34"/>
                    </a:cubicBezTo>
                    <a:cubicBezTo>
                      <a:pt x="15" y="3"/>
                      <a:pt x="15" y="3"/>
                      <a:pt x="15" y="3"/>
                    </a:cubicBezTo>
                    <a:cubicBezTo>
                      <a:pt x="7" y="0"/>
                      <a:pt x="7" y="0"/>
                      <a:pt x="7" y="0"/>
                    </a:cubicBezTo>
                    <a:cubicBezTo>
                      <a:pt x="7" y="36"/>
                      <a:pt x="7" y="36"/>
                      <a:pt x="7" y="36"/>
                    </a:cubicBezTo>
                    <a:cubicBezTo>
                      <a:pt x="3" y="38"/>
                      <a:pt x="0" y="42"/>
                      <a:pt x="0" y="47"/>
                    </a:cubicBezTo>
                    <a:cubicBezTo>
                      <a:pt x="0" y="53"/>
                      <a:pt x="4" y="58"/>
                      <a:pt x="10" y="59"/>
                    </a:cubicBezTo>
                    <a:cubicBezTo>
                      <a:pt x="5" y="65"/>
                      <a:pt x="1" y="83"/>
                      <a:pt x="1" y="105"/>
                    </a:cubicBezTo>
                    <a:cubicBezTo>
                      <a:pt x="1" y="111"/>
                      <a:pt x="1" y="116"/>
                      <a:pt x="1" y="121"/>
                    </a:cubicBezTo>
                    <a:cubicBezTo>
                      <a:pt x="25" y="121"/>
                      <a:pt x="25" y="121"/>
                      <a:pt x="25" y="121"/>
                    </a:cubicBezTo>
                    <a:cubicBezTo>
                      <a:pt x="25" y="116"/>
                      <a:pt x="26" y="111"/>
                      <a:pt x="26" y="105"/>
                    </a:cubicBezTo>
                    <a:cubicBezTo>
                      <a:pt x="26" y="83"/>
                      <a:pt x="22" y="65"/>
                      <a:pt x="17" y="59"/>
                    </a:cubicBezTo>
                    <a:cubicBezTo>
                      <a:pt x="22" y="58"/>
                      <a:pt x="26" y="53"/>
                      <a:pt x="2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grpSp>
          <p:nvGrpSpPr>
            <p:cNvPr id="776" name="Group 15"/>
            <p:cNvGrpSpPr/>
            <p:nvPr/>
          </p:nvGrpSpPr>
          <p:grpSpPr>
            <a:xfrm>
              <a:off x="2766525" y="6083442"/>
              <a:ext cx="328738" cy="225879"/>
              <a:chOff x="3033929" y="908051"/>
              <a:chExt cx="1879600" cy="1020800"/>
            </a:xfrm>
            <a:solidFill>
              <a:schemeClr val="bg1"/>
            </a:solidFill>
          </p:grpSpPr>
          <p:grpSp>
            <p:nvGrpSpPr>
              <p:cNvPr id="777" name="Group 5"/>
              <p:cNvGrpSpPr>
                <a:grpSpLocks noChangeAspect="1"/>
              </p:cNvGrpSpPr>
              <p:nvPr/>
            </p:nvGrpSpPr>
            <p:grpSpPr bwMode="auto">
              <a:xfrm>
                <a:off x="3033929" y="908051"/>
                <a:ext cx="1879600" cy="900113"/>
                <a:chOff x="1882" y="572"/>
                <a:chExt cx="1184" cy="567"/>
              </a:xfrm>
              <a:grpFill/>
            </p:grpSpPr>
            <p:sp>
              <p:nvSpPr>
                <p:cNvPr id="780" name="Freeform 6"/>
                <p:cNvSpPr>
                  <a:spLocks/>
                </p:cNvSpPr>
                <p:nvPr/>
              </p:nvSpPr>
              <p:spPr bwMode="auto">
                <a:xfrm>
                  <a:off x="1882" y="572"/>
                  <a:ext cx="1014" cy="531"/>
                </a:xfrm>
                <a:custGeom>
                  <a:avLst/>
                  <a:gdLst>
                    <a:gd name="T0" fmla="*/ 674 w 1014"/>
                    <a:gd name="T1" fmla="*/ 496 h 531"/>
                    <a:gd name="T2" fmla="*/ 71 w 1014"/>
                    <a:gd name="T3" fmla="*/ 496 h 531"/>
                    <a:gd name="T4" fmla="*/ 71 w 1014"/>
                    <a:gd name="T5" fmla="*/ 42 h 531"/>
                    <a:gd name="T6" fmla="*/ 943 w 1014"/>
                    <a:gd name="T7" fmla="*/ 42 h 531"/>
                    <a:gd name="T8" fmla="*/ 943 w 1014"/>
                    <a:gd name="T9" fmla="*/ 241 h 531"/>
                    <a:gd name="T10" fmla="*/ 1014 w 1014"/>
                    <a:gd name="T11" fmla="*/ 241 h 531"/>
                    <a:gd name="T12" fmla="*/ 1014 w 1014"/>
                    <a:gd name="T13" fmla="*/ 0 h 531"/>
                    <a:gd name="T14" fmla="*/ 0 w 1014"/>
                    <a:gd name="T15" fmla="*/ 0 h 531"/>
                    <a:gd name="T16" fmla="*/ 0 w 1014"/>
                    <a:gd name="T17" fmla="*/ 531 h 531"/>
                    <a:gd name="T18" fmla="*/ 674 w 1014"/>
                    <a:gd name="T19" fmla="*/ 531 h 531"/>
                    <a:gd name="T20" fmla="*/ 674 w 1014"/>
                    <a:gd name="T21" fmla="*/ 49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531">
                      <a:moveTo>
                        <a:pt x="674" y="496"/>
                      </a:moveTo>
                      <a:lnTo>
                        <a:pt x="71" y="496"/>
                      </a:lnTo>
                      <a:lnTo>
                        <a:pt x="71" y="42"/>
                      </a:lnTo>
                      <a:lnTo>
                        <a:pt x="943" y="42"/>
                      </a:lnTo>
                      <a:lnTo>
                        <a:pt x="943" y="241"/>
                      </a:lnTo>
                      <a:lnTo>
                        <a:pt x="1014" y="241"/>
                      </a:lnTo>
                      <a:lnTo>
                        <a:pt x="1014" y="0"/>
                      </a:lnTo>
                      <a:lnTo>
                        <a:pt x="0" y="0"/>
                      </a:lnTo>
                      <a:lnTo>
                        <a:pt x="0" y="531"/>
                      </a:lnTo>
                      <a:lnTo>
                        <a:pt x="674" y="531"/>
                      </a:lnTo>
                      <a:lnTo>
                        <a:pt x="674"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81" name="Freeform 7"/>
                <p:cNvSpPr>
                  <a:spLocks/>
                </p:cNvSpPr>
                <p:nvPr/>
              </p:nvSpPr>
              <p:spPr bwMode="auto">
                <a:xfrm>
                  <a:off x="1988" y="657"/>
                  <a:ext cx="107" cy="106"/>
                </a:xfrm>
                <a:custGeom>
                  <a:avLst/>
                  <a:gdLst>
                    <a:gd name="T0" fmla="*/ 0 w 107"/>
                    <a:gd name="T1" fmla="*/ 106 h 106"/>
                    <a:gd name="T2" fmla="*/ 0 w 107"/>
                    <a:gd name="T3" fmla="*/ 0 h 106"/>
                    <a:gd name="T4" fmla="*/ 107 w 107"/>
                    <a:gd name="T5" fmla="*/ 0 h 106"/>
                    <a:gd name="T6" fmla="*/ 0 w 107"/>
                    <a:gd name="T7" fmla="*/ 106 h 106"/>
                  </a:gdLst>
                  <a:ahLst/>
                  <a:cxnLst>
                    <a:cxn ang="0">
                      <a:pos x="T0" y="T1"/>
                    </a:cxn>
                    <a:cxn ang="0">
                      <a:pos x="T2" y="T3"/>
                    </a:cxn>
                    <a:cxn ang="0">
                      <a:pos x="T4" y="T5"/>
                    </a:cxn>
                    <a:cxn ang="0">
                      <a:pos x="T6" y="T7"/>
                    </a:cxn>
                  </a:cxnLst>
                  <a:rect l="0" t="0" r="r" b="b"/>
                  <a:pathLst>
                    <a:path w="107" h="106">
                      <a:moveTo>
                        <a:pt x="0" y="106"/>
                      </a:moveTo>
                      <a:lnTo>
                        <a:pt x="0" y="0"/>
                      </a:lnTo>
                      <a:lnTo>
                        <a:pt x="107" y="0"/>
                      </a:ln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82" name="Freeform 8"/>
                <p:cNvSpPr>
                  <a:spLocks/>
                </p:cNvSpPr>
                <p:nvPr/>
              </p:nvSpPr>
              <p:spPr bwMode="auto">
                <a:xfrm>
                  <a:off x="2676" y="657"/>
                  <a:ext cx="99" cy="106"/>
                </a:xfrm>
                <a:custGeom>
                  <a:avLst/>
                  <a:gdLst>
                    <a:gd name="T0" fmla="*/ 99 w 99"/>
                    <a:gd name="T1" fmla="*/ 106 h 106"/>
                    <a:gd name="T2" fmla="*/ 0 w 99"/>
                    <a:gd name="T3" fmla="*/ 0 h 106"/>
                    <a:gd name="T4" fmla="*/ 99 w 99"/>
                    <a:gd name="T5" fmla="*/ 0 h 106"/>
                    <a:gd name="T6" fmla="*/ 99 w 99"/>
                    <a:gd name="T7" fmla="*/ 106 h 106"/>
                  </a:gdLst>
                  <a:ahLst/>
                  <a:cxnLst>
                    <a:cxn ang="0">
                      <a:pos x="T0" y="T1"/>
                    </a:cxn>
                    <a:cxn ang="0">
                      <a:pos x="T2" y="T3"/>
                    </a:cxn>
                    <a:cxn ang="0">
                      <a:pos x="T4" y="T5"/>
                    </a:cxn>
                    <a:cxn ang="0">
                      <a:pos x="T6" y="T7"/>
                    </a:cxn>
                  </a:cxnLst>
                  <a:rect l="0" t="0" r="r" b="b"/>
                  <a:pathLst>
                    <a:path w="99" h="106">
                      <a:moveTo>
                        <a:pt x="99" y="106"/>
                      </a:moveTo>
                      <a:lnTo>
                        <a:pt x="0" y="0"/>
                      </a:lnTo>
                      <a:lnTo>
                        <a:pt x="99" y="0"/>
                      </a:lnTo>
                      <a:lnTo>
                        <a:pt x="9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83" name="Freeform 9"/>
                <p:cNvSpPr>
                  <a:spLocks/>
                </p:cNvSpPr>
                <p:nvPr/>
              </p:nvSpPr>
              <p:spPr bwMode="auto">
                <a:xfrm>
                  <a:off x="1988" y="919"/>
                  <a:ext cx="107" cy="99"/>
                </a:xfrm>
                <a:custGeom>
                  <a:avLst/>
                  <a:gdLst>
                    <a:gd name="T0" fmla="*/ 107 w 107"/>
                    <a:gd name="T1" fmla="*/ 99 h 99"/>
                    <a:gd name="T2" fmla="*/ 0 w 107"/>
                    <a:gd name="T3" fmla="*/ 99 h 99"/>
                    <a:gd name="T4" fmla="*/ 0 w 107"/>
                    <a:gd name="T5" fmla="*/ 0 h 99"/>
                    <a:gd name="T6" fmla="*/ 107 w 107"/>
                    <a:gd name="T7" fmla="*/ 99 h 99"/>
                  </a:gdLst>
                  <a:ahLst/>
                  <a:cxnLst>
                    <a:cxn ang="0">
                      <a:pos x="T0" y="T1"/>
                    </a:cxn>
                    <a:cxn ang="0">
                      <a:pos x="T2" y="T3"/>
                    </a:cxn>
                    <a:cxn ang="0">
                      <a:pos x="T4" y="T5"/>
                    </a:cxn>
                    <a:cxn ang="0">
                      <a:pos x="T6" y="T7"/>
                    </a:cxn>
                  </a:cxnLst>
                  <a:rect l="0" t="0" r="r" b="b"/>
                  <a:pathLst>
                    <a:path w="107" h="99">
                      <a:moveTo>
                        <a:pt x="107" y="99"/>
                      </a:moveTo>
                      <a:lnTo>
                        <a:pt x="0" y="99"/>
                      </a:lnTo>
                      <a:lnTo>
                        <a:pt x="0" y="0"/>
                      </a:lnTo>
                      <a:lnTo>
                        <a:pt x="107"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84" name="Oval 12"/>
                <p:cNvSpPr>
                  <a:spLocks noChangeArrowheads="1"/>
                </p:cNvSpPr>
                <p:nvPr/>
              </p:nvSpPr>
              <p:spPr bwMode="auto">
                <a:xfrm>
                  <a:off x="2059"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85" name="Oval 13"/>
                <p:cNvSpPr>
                  <a:spLocks noChangeArrowheads="1"/>
                </p:cNvSpPr>
                <p:nvPr/>
              </p:nvSpPr>
              <p:spPr bwMode="auto">
                <a:xfrm>
                  <a:off x="2605"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86" name="Rectangle 14"/>
                <p:cNvSpPr>
                  <a:spLocks noChangeArrowheads="1"/>
                </p:cNvSpPr>
                <p:nvPr/>
              </p:nvSpPr>
              <p:spPr bwMode="auto">
                <a:xfrm>
                  <a:off x="2775" y="848"/>
                  <a:ext cx="291"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87" name="Freeform 15"/>
                <p:cNvSpPr>
                  <a:spLocks/>
                </p:cNvSpPr>
                <p:nvPr/>
              </p:nvSpPr>
              <p:spPr bwMode="auto">
                <a:xfrm>
                  <a:off x="2853" y="955"/>
                  <a:ext cx="213" cy="71"/>
                </a:xfrm>
                <a:custGeom>
                  <a:avLst/>
                  <a:gdLst>
                    <a:gd name="T0" fmla="*/ 7 w 30"/>
                    <a:gd name="T1" fmla="*/ 10 h 10"/>
                    <a:gd name="T2" fmla="*/ 30 w 30"/>
                    <a:gd name="T3" fmla="*/ 10 h 10"/>
                    <a:gd name="T4" fmla="*/ 30 w 30"/>
                    <a:gd name="T5" fmla="*/ 0 h 10"/>
                    <a:gd name="T6" fmla="*/ 0 w 30"/>
                    <a:gd name="T7" fmla="*/ 0 h 10"/>
                    <a:gd name="T8" fmla="*/ 7 w 30"/>
                    <a:gd name="T9" fmla="*/ 10 h 10"/>
                  </a:gdLst>
                  <a:ahLst/>
                  <a:cxnLst>
                    <a:cxn ang="0">
                      <a:pos x="T0" y="T1"/>
                    </a:cxn>
                    <a:cxn ang="0">
                      <a:pos x="T2" y="T3"/>
                    </a:cxn>
                    <a:cxn ang="0">
                      <a:pos x="T4" y="T5"/>
                    </a:cxn>
                    <a:cxn ang="0">
                      <a:pos x="T6" y="T7"/>
                    </a:cxn>
                    <a:cxn ang="0">
                      <a:pos x="T8" y="T9"/>
                    </a:cxn>
                  </a:cxnLst>
                  <a:rect l="0" t="0" r="r" b="b"/>
                  <a:pathLst>
                    <a:path w="30" h="10">
                      <a:moveTo>
                        <a:pt x="7" y="10"/>
                      </a:moveTo>
                      <a:cubicBezTo>
                        <a:pt x="30" y="10"/>
                        <a:pt x="30" y="10"/>
                        <a:pt x="30" y="10"/>
                      </a:cubicBezTo>
                      <a:cubicBezTo>
                        <a:pt x="30" y="0"/>
                        <a:pt x="30" y="0"/>
                        <a:pt x="30" y="0"/>
                      </a:cubicBezTo>
                      <a:cubicBezTo>
                        <a:pt x="0" y="0"/>
                        <a:pt x="0" y="0"/>
                        <a:pt x="0" y="0"/>
                      </a:cubicBezTo>
                      <a:cubicBezTo>
                        <a:pt x="3" y="3"/>
                        <a:pt x="6" y="6"/>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788" name="Freeform 16"/>
                <p:cNvSpPr>
                  <a:spLocks/>
                </p:cNvSpPr>
                <p:nvPr/>
              </p:nvSpPr>
              <p:spPr bwMode="auto">
                <a:xfrm>
                  <a:off x="2910" y="1068"/>
                  <a:ext cx="156" cy="71"/>
                </a:xfrm>
                <a:custGeom>
                  <a:avLst/>
                  <a:gdLst>
                    <a:gd name="T0" fmla="*/ 0 w 22"/>
                    <a:gd name="T1" fmla="*/ 10 h 10"/>
                    <a:gd name="T2" fmla="*/ 22 w 22"/>
                    <a:gd name="T3" fmla="*/ 10 h 10"/>
                    <a:gd name="T4" fmla="*/ 22 w 22"/>
                    <a:gd name="T5" fmla="*/ 0 h 10"/>
                    <a:gd name="T6" fmla="*/ 1 w 22"/>
                    <a:gd name="T7" fmla="*/ 0 h 10"/>
                    <a:gd name="T8" fmla="*/ 1 w 22"/>
                    <a:gd name="T9" fmla="*/ 3 h 10"/>
                    <a:gd name="T10" fmla="*/ 0 w 22"/>
                    <a:gd name="T11" fmla="*/ 10 h 10"/>
                  </a:gdLst>
                  <a:ahLst/>
                  <a:cxnLst>
                    <a:cxn ang="0">
                      <a:pos x="T0" y="T1"/>
                    </a:cxn>
                    <a:cxn ang="0">
                      <a:pos x="T2" y="T3"/>
                    </a:cxn>
                    <a:cxn ang="0">
                      <a:pos x="T4" y="T5"/>
                    </a:cxn>
                    <a:cxn ang="0">
                      <a:pos x="T6" y="T7"/>
                    </a:cxn>
                    <a:cxn ang="0">
                      <a:pos x="T8" y="T9"/>
                    </a:cxn>
                    <a:cxn ang="0">
                      <a:pos x="T10" y="T11"/>
                    </a:cxn>
                  </a:cxnLst>
                  <a:rect l="0" t="0" r="r" b="b"/>
                  <a:pathLst>
                    <a:path w="22" h="10">
                      <a:moveTo>
                        <a:pt x="0" y="10"/>
                      </a:moveTo>
                      <a:cubicBezTo>
                        <a:pt x="22" y="10"/>
                        <a:pt x="22" y="10"/>
                        <a:pt x="22" y="10"/>
                      </a:cubicBezTo>
                      <a:cubicBezTo>
                        <a:pt x="22" y="0"/>
                        <a:pt x="22" y="0"/>
                        <a:pt x="22" y="0"/>
                      </a:cubicBezTo>
                      <a:cubicBezTo>
                        <a:pt x="1" y="0"/>
                        <a:pt x="1" y="0"/>
                        <a:pt x="1" y="0"/>
                      </a:cubicBezTo>
                      <a:cubicBezTo>
                        <a:pt x="1" y="1"/>
                        <a:pt x="1" y="2"/>
                        <a:pt x="1" y="3"/>
                      </a:cubicBezTo>
                      <a:cubicBezTo>
                        <a:pt x="1" y="6"/>
                        <a:pt x="1"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grpSp>
          <p:sp>
            <p:nvSpPr>
              <p:cNvPr id="778" name="Oval 17"/>
              <p:cNvSpPr/>
              <p:nvPr/>
            </p:nvSpPr>
            <p:spPr>
              <a:xfrm>
                <a:off x="3601320" y="1071418"/>
                <a:ext cx="538632" cy="529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1" dirty="0">
                  <a:latin typeface="+mj-lt"/>
                  <a:cs typeface="Arial"/>
                </a:endParaRPr>
              </a:p>
            </p:txBody>
          </p:sp>
          <p:sp>
            <p:nvSpPr>
              <p:cNvPr id="779" name="Oval 18"/>
              <p:cNvSpPr/>
              <p:nvPr/>
            </p:nvSpPr>
            <p:spPr>
              <a:xfrm>
                <a:off x="4181692" y="1533455"/>
                <a:ext cx="402074" cy="395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7">
                  <a:latin typeface="+mj-lt"/>
                </a:endParaRPr>
              </a:p>
            </p:txBody>
          </p:sp>
        </p:grpSp>
        <p:sp>
          <p:nvSpPr>
            <p:cNvPr id="790" name="Hexagon 38"/>
            <p:cNvSpPr/>
            <p:nvPr/>
          </p:nvSpPr>
          <p:spPr>
            <a:xfrm rot="5400000">
              <a:off x="4799540" y="4494948"/>
              <a:ext cx="2592289" cy="1682165"/>
            </a:xfrm>
            <a:prstGeom prst="hexagon">
              <a:avLst/>
            </a:prstGeom>
            <a:solidFill>
              <a:srgbClr val="00B050">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4200"/>
              <a:endParaRPr lang="en-US" sz="2206">
                <a:solidFill>
                  <a:srgbClr val="FFFFFF"/>
                </a:solidFill>
                <a:latin typeface="+mj-lt"/>
              </a:endParaRPr>
            </a:p>
          </p:txBody>
        </p:sp>
        <p:grpSp>
          <p:nvGrpSpPr>
            <p:cNvPr id="791" name="Group 7"/>
            <p:cNvGrpSpPr/>
            <p:nvPr/>
          </p:nvGrpSpPr>
          <p:grpSpPr>
            <a:xfrm>
              <a:off x="5294366" y="4641126"/>
              <a:ext cx="341620" cy="300042"/>
              <a:chOff x="3752850" y="1782763"/>
              <a:chExt cx="2552700" cy="2317751"/>
            </a:xfrm>
            <a:solidFill>
              <a:schemeClr val="bg1"/>
            </a:solidFill>
          </p:grpSpPr>
          <p:sp>
            <p:nvSpPr>
              <p:cNvPr id="792" name="Rectangle 47"/>
              <p:cNvSpPr>
                <a:spLocks noChangeArrowheads="1"/>
              </p:cNvSpPr>
              <p:nvPr/>
            </p:nvSpPr>
            <p:spPr bwMode="auto">
              <a:xfrm>
                <a:off x="408940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93" name="Rectangle 48"/>
              <p:cNvSpPr>
                <a:spLocks noChangeArrowheads="1"/>
              </p:cNvSpPr>
              <p:nvPr/>
            </p:nvSpPr>
            <p:spPr bwMode="auto">
              <a:xfrm>
                <a:off x="462915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94" name="Rectangle 49"/>
              <p:cNvSpPr>
                <a:spLocks noChangeArrowheads="1"/>
              </p:cNvSpPr>
              <p:nvPr/>
            </p:nvSpPr>
            <p:spPr bwMode="auto">
              <a:xfrm>
                <a:off x="517048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95" name="Rectangle 50"/>
              <p:cNvSpPr>
                <a:spLocks noChangeArrowheads="1"/>
              </p:cNvSpPr>
              <p:nvPr/>
            </p:nvSpPr>
            <p:spPr bwMode="auto">
              <a:xfrm>
                <a:off x="571023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96" name="Freeform 51"/>
              <p:cNvSpPr>
                <a:spLocks/>
              </p:cNvSpPr>
              <p:nvPr/>
            </p:nvSpPr>
            <p:spPr bwMode="auto">
              <a:xfrm>
                <a:off x="3865563" y="1782763"/>
                <a:ext cx="2406650" cy="427038"/>
              </a:xfrm>
              <a:custGeom>
                <a:avLst/>
                <a:gdLst>
                  <a:gd name="T0" fmla="*/ 1516 w 1516"/>
                  <a:gd name="T1" fmla="*/ 163 h 269"/>
                  <a:gd name="T2" fmla="*/ 758 w 1516"/>
                  <a:gd name="T3" fmla="*/ 0 h 269"/>
                  <a:gd name="T4" fmla="*/ 0 w 1516"/>
                  <a:gd name="T5" fmla="*/ 163 h 269"/>
                  <a:gd name="T6" fmla="*/ 0 w 1516"/>
                  <a:gd name="T7" fmla="*/ 269 h 269"/>
                  <a:gd name="T8" fmla="*/ 1516 w 1516"/>
                  <a:gd name="T9" fmla="*/ 269 h 269"/>
                  <a:gd name="T10" fmla="*/ 1516 w 1516"/>
                  <a:gd name="T11" fmla="*/ 163 h 269"/>
                </a:gdLst>
                <a:ahLst/>
                <a:cxnLst>
                  <a:cxn ang="0">
                    <a:pos x="T0" y="T1"/>
                  </a:cxn>
                  <a:cxn ang="0">
                    <a:pos x="T2" y="T3"/>
                  </a:cxn>
                  <a:cxn ang="0">
                    <a:pos x="T4" y="T5"/>
                  </a:cxn>
                  <a:cxn ang="0">
                    <a:pos x="T6" y="T7"/>
                  </a:cxn>
                  <a:cxn ang="0">
                    <a:pos x="T8" y="T9"/>
                  </a:cxn>
                  <a:cxn ang="0">
                    <a:pos x="T10" y="T11"/>
                  </a:cxn>
                </a:cxnLst>
                <a:rect l="0" t="0" r="r" b="b"/>
                <a:pathLst>
                  <a:path w="1516" h="269">
                    <a:moveTo>
                      <a:pt x="1516" y="163"/>
                    </a:moveTo>
                    <a:lnTo>
                      <a:pt x="758" y="0"/>
                    </a:lnTo>
                    <a:lnTo>
                      <a:pt x="0" y="163"/>
                    </a:lnTo>
                    <a:lnTo>
                      <a:pt x="0" y="269"/>
                    </a:lnTo>
                    <a:lnTo>
                      <a:pt x="1516" y="269"/>
                    </a:lnTo>
                    <a:lnTo>
                      <a:pt x="1516"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97" name="Rectangle 52"/>
              <p:cNvSpPr>
                <a:spLocks noChangeArrowheads="1"/>
              </p:cNvSpPr>
              <p:nvPr/>
            </p:nvSpPr>
            <p:spPr bwMode="auto">
              <a:xfrm>
                <a:off x="3943350" y="3605213"/>
                <a:ext cx="2171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798" name="Rectangle 53"/>
              <p:cNvSpPr>
                <a:spLocks noChangeArrowheads="1"/>
              </p:cNvSpPr>
              <p:nvPr/>
            </p:nvSpPr>
            <p:spPr bwMode="auto">
              <a:xfrm>
                <a:off x="3752850" y="3943351"/>
                <a:ext cx="2552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sp>
          <p:nvSpPr>
            <p:cNvPr id="799" name="TextBox 15"/>
            <p:cNvSpPr txBox="1"/>
            <p:nvPr/>
          </p:nvSpPr>
          <p:spPr>
            <a:xfrm>
              <a:off x="5547424" y="4306586"/>
              <a:ext cx="642603" cy="400110"/>
            </a:xfrm>
            <a:prstGeom prst="rect">
              <a:avLst/>
            </a:prstGeom>
            <a:noFill/>
          </p:spPr>
          <p:txBody>
            <a:bodyPr wrap="square" rtlCol="0">
              <a:spAutoFit/>
            </a:bodyPr>
            <a:lstStyle/>
            <a:p>
              <a:pPr algn="ctr"/>
              <a:r>
                <a:rPr lang="en-US" sz="2000" dirty="0">
                  <a:solidFill>
                    <a:schemeClr val="bg1"/>
                  </a:solidFill>
                  <a:latin typeface="+mj-lt"/>
                </a:rPr>
                <a:t>21</a:t>
              </a:r>
            </a:p>
          </p:txBody>
        </p:sp>
        <p:sp>
          <p:nvSpPr>
            <p:cNvPr id="800" name="TextBox 16"/>
            <p:cNvSpPr txBox="1"/>
            <p:nvPr/>
          </p:nvSpPr>
          <p:spPr>
            <a:xfrm>
              <a:off x="5645781" y="4596801"/>
              <a:ext cx="1299865"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pregrado</a:t>
              </a:r>
              <a:endParaRPr lang="en-US" sz="900" dirty="0">
                <a:solidFill>
                  <a:schemeClr val="bg1"/>
                </a:solidFill>
                <a:latin typeface="+mj-lt"/>
              </a:endParaRPr>
            </a:p>
          </p:txBody>
        </p:sp>
        <p:sp>
          <p:nvSpPr>
            <p:cNvPr id="801" name="TextBox 17"/>
            <p:cNvSpPr txBox="1"/>
            <p:nvPr/>
          </p:nvSpPr>
          <p:spPr>
            <a:xfrm>
              <a:off x="5659031" y="5992698"/>
              <a:ext cx="1467778" cy="523220"/>
            </a:xfrm>
            <a:prstGeom prst="rect">
              <a:avLst/>
            </a:prstGeom>
            <a:noFill/>
          </p:spPr>
          <p:txBody>
            <a:bodyPr wrap="square" rtlCol="0">
              <a:spAutoFit/>
            </a:bodyPr>
            <a:lstStyle/>
            <a:p>
              <a:pPr>
                <a:defRPr/>
              </a:pPr>
              <a:r>
                <a:rPr lang="es-ES" sz="1000" kern="0" cap="all" dirty="0" err="1">
                  <a:solidFill>
                    <a:schemeClr val="bg1"/>
                  </a:solidFill>
                  <a:latin typeface="Arial"/>
                  <a:cs typeface="Arial"/>
                </a:rPr>
                <a:t>PPTo</a:t>
              </a:r>
              <a:r>
                <a:rPr lang="es-ES" sz="1000" kern="0" cap="all" dirty="0">
                  <a:solidFill>
                    <a:schemeClr val="bg1"/>
                  </a:solidFill>
                  <a:latin typeface="Arial"/>
                  <a:cs typeface="Arial"/>
                </a:rPr>
                <a:t>. </a:t>
              </a:r>
              <a:r>
                <a:rPr lang="es-ES" sz="1400" kern="0" cap="all" dirty="0" smtClean="0">
                  <a:solidFill>
                    <a:schemeClr val="bg1"/>
                  </a:solidFill>
                  <a:latin typeface="Arial"/>
                  <a:cs typeface="Arial"/>
                </a:rPr>
                <a:t>MM US</a:t>
              </a:r>
              <a:r>
                <a:rPr lang="es-ES" sz="1400" kern="0" cap="all" dirty="0">
                  <a:solidFill>
                    <a:schemeClr val="bg1"/>
                  </a:solidFill>
                  <a:latin typeface="Arial"/>
                  <a:cs typeface="Arial"/>
                </a:rPr>
                <a:t>$ 36 </a:t>
              </a:r>
            </a:p>
          </p:txBody>
        </p:sp>
        <p:sp>
          <p:nvSpPr>
            <p:cNvPr id="802" name="TextBox 27"/>
            <p:cNvSpPr txBox="1"/>
            <p:nvPr/>
          </p:nvSpPr>
          <p:spPr>
            <a:xfrm>
              <a:off x="5647547" y="5351179"/>
              <a:ext cx="1306977" cy="415498"/>
            </a:xfrm>
            <a:prstGeom prst="rect">
              <a:avLst/>
            </a:prstGeom>
            <a:noFill/>
          </p:spPr>
          <p:txBody>
            <a:bodyPr wrap="square" rtlCol="0">
              <a:spAutoFit/>
            </a:bodyPr>
            <a:lstStyle/>
            <a:p>
              <a:pPr>
                <a:defRPr/>
              </a:pPr>
              <a:r>
                <a:rPr lang="es-ES" sz="1000" kern="0" dirty="0">
                  <a:solidFill>
                    <a:schemeClr val="bg1"/>
                  </a:solidFill>
                  <a:latin typeface="+mj-lt"/>
                  <a:cs typeface="Arial"/>
                </a:rPr>
                <a:t>La cantidad total de matriculados</a:t>
              </a:r>
              <a:endParaRPr lang="en-US" sz="1000" kern="0" dirty="0">
                <a:solidFill>
                  <a:schemeClr val="bg1"/>
                </a:solidFill>
                <a:latin typeface="+mj-lt"/>
                <a:cs typeface="Arial"/>
              </a:endParaRPr>
            </a:p>
          </p:txBody>
        </p:sp>
        <p:sp>
          <p:nvSpPr>
            <p:cNvPr id="803" name="TextBox 28"/>
            <p:cNvSpPr txBox="1"/>
            <p:nvPr/>
          </p:nvSpPr>
          <p:spPr>
            <a:xfrm>
              <a:off x="5635037" y="5657537"/>
              <a:ext cx="1362409" cy="338554"/>
            </a:xfrm>
            <a:prstGeom prst="rect">
              <a:avLst/>
            </a:prstGeom>
            <a:noFill/>
          </p:spPr>
          <p:txBody>
            <a:bodyPr wrap="square" rtlCol="0">
              <a:spAutoFit/>
            </a:bodyPr>
            <a:lstStyle/>
            <a:p>
              <a:r>
                <a:rPr lang="en-US" sz="1600" dirty="0">
                  <a:solidFill>
                    <a:schemeClr val="bg1"/>
                  </a:solidFill>
                  <a:latin typeface="+mj-lt"/>
                </a:rPr>
                <a:t>5.729 / 332</a:t>
              </a:r>
            </a:p>
          </p:txBody>
        </p:sp>
        <p:grpSp>
          <p:nvGrpSpPr>
            <p:cNvPr id="804" name="Group 33"/>
            <p:cNvGrpSpPr/>
            <p:nvPr/>
          </p:nvGrpSpPr>
          <p:grpSpPr>
            <a:xfrm>
              <a:off x="5313255" y="5456963"/>
              <a:ext cx="331248" cy="287843"/>
              <a:chOff x="5519738" y="476250"/>
              <a:chExt cx="3036887" cy="2373313"/>
            </a:xfrm>
            <a:solidFill>
              <a:schemeClr val="bg1"/>
            </a:solidFill>
          </p:grpSpPr>
          <p:sp>
            <p:nvSpPr>
              <p:cNvPr id="805" name="Freeform 24"/>
              <p:cNvSpPr>
                <a:spLocks/>
              </p:cNvSpPr>
              <p:nvPr/>
            </p:nvSpPr>
            <p:spPr bwMode="auto">
              <a:xfrm>
                <a:off x="5519738" y="476250"/>
                <a:ext cx="3036887" cy="1450975"/>
              </a:xfrm>
              <a:custGeom>
                <a:avLst/>
                <a:gdLst>
                  <a:gd name="T0" fmla="*/ 1913 w 1913"/>
                  <a:gd name="T1" fmla="*/ 453 h 914"/>
                  <a:gd name="T2" fmla="*/ 956 w 1913"/>
                  <a:gd name="T3" fmla="*/ 0 h 914"/>
                  <a:gd name="T4" fmla="*/ 0 w 1913"/>
                  <a:gd name="T5" fmla="*/ 453 h 914"/>
                  <a:gd name="T6" fmla="*/ 956 w 1913"/>
                  <a:gd name="T7" fmla="*/ 914 h 914"/>
                  <a:gd name="T8" fmla="*/ 1913 w 1913"/>
                  <a:gd name="T9" fmla="*/ 453 h 914"/>
                </a:gdLst>
                <a:ahLst/>
                <a:cxnLst>
                  <a:cxn ang="0">
                    <a:pos x="T0" y="T1"/>
                  </a:cxn>
                  <a:cxn ang="0">
                    <a:pos x="T2" y="T3"/>
                  </a:cxn>
                  <a:cxn ang="0">
                    <a:pos x="T4" y="T5"/>
                  </a:cxn>
                  <a:cxn ang="0">
                    <a:pos x="T6" y="T7"/>
                  </a:cxn>
                  <a:cxn ang="0">
                    <a:pos x="T8" y="T9"/>
                  </a:cxn>
                </a:cxnLst>
                <a:rect l="0" t="0" r="r" b="b"/>
                <a:pathLst>
                  <a:path w="1913" h="914">
                    <a:moveTo>
                      <a:pt x="1913" y="453"/>
                    </a:moveTo>
                    <a:lnTo>
                      <a:pt x="956" y="0"/>
                    </a:lnTo>
                    <a:lnTo>
                      <a:pt x="0" y="453"/>
                    </a:lnTo>
                    <a:lnTo>
                      <a:pt x="956" y="914"/>
                    </a:lnTo>
                    <a:lnTo>
                      <a:pt x="1913" y="453"/>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06" name="Freeform 25"/>
              <p:cNvSpPr>
                <a:spLocks/>
              </p:cNvSpPr>
              <p:nvPr/>
            </p:nvSpPr>
            <p:spPr bwMode="auto">
              <a:xfrm>
                <a:off x="6172200" y="1646238"/>
                <a:ext cx="1776412" cy="1203325"/>
              </a:xfrm>
              <a:custGeom>
                <a:avLst/>
                <a:gdLst>
                  <a:gd name="T0" fmla="*/ 0 w 158"/>
                  <a:gd name="T1" fmla="*/ 0 h 107"/>
                  <a:gd name="T2" fmla="*/ 0 w 158"/>
                  <a:gd name="T3" fmla="*/ 66 h 107"/>
                  <a:gd name="T4" fmla="*/ 0 w 158"/>
                  <a:gd name="T5" fmla="*/ 66 h 107"/>
                  <a:gd name="T6" fmla="*/ 0 w 158"/>
                  <a:gd name="T7" fmla="*/ 68 h 107"/>
                  <a:gd name="T8" fmla="*/ 79 w 158"/>
                  <a:gd name="T9" fmla="*/ 107 h 107"/>
                  <a:gd name="T10" fmla="*/ 158 w 158"/>
                  <a:gd name="T11" fmla="*/ 68 h 107"/>
                  <a:gd name="T12" fmla="*/ 157 w 158"/>
                  <a:gd name="T13" fmla="*/ 66 h 107"/>
                  <a:gd name="T14" fmla="*/ 158 w 158"/>
                  <a:gd name="T15" fmla="*/ 66 h 107"/>
                  <a:gd name="T16" fmla="*/ 158 w 158"/>
                  <a:gd name="T17" fmla="*/ 0 h 107"/>
                  <a:gd name="T18" fmla="*/ 79 w 158"/>
                  <a:gd name="T19" fmla="*/ 38 h 107"/>
                  <a:gd name="T20" fmla="*/ 0 w 158"/>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07">
                    <a:moveTo>
                      <a:pt x="0" y="0"/>
                    </a:moveTo>
                    <a:cubicBezTo>
                      <a:pt x="0" y="66"/>
                      <a:pt x="0" y="66"/>
                      <a:pt x="0" y="66"/>
                    </a:cubicBezTo>
                    <a:cubicBezTo>
                      <a:pt x="0" y="66"/>
                      <a:pt x="0" y="66"/>
                      <a:pt x="0" y="66"/>
                    </a:cubicBezTo>
                    <a:cubicBezTo>
                      <a:pt x="0" y="67"/>
                      <a:pt x="0" y="67"/>
                      <a:pt x="0" y="68"/>
                    </a:cubicBezTo>
                    <a:cubicBezTo>
                      <a:pt x="0" y="85"/>
                      <a:pt x="35" y="107"/>
                      <a:pt x="79" y="107"/>
                    </a:cubicBezTo>
                    <a:cubicBezTo>
                      <a:pt x="122" y="107"/>
                      <a:pt x="158" y="85"/>
                      <a:pt x="158" y="68"/>
                    </a:cubicBezTo>
                    <a:cubicBezTo>
                      <a:pt x="158" y="67"/>
                      <a:pt x="157" y="67"/>
                      <a:pt x="157" y="66"/>
                    </a:cubicBezTo>
                    <a:cubicBezTo>
                      <a:pt x="158" y="66"/>
                      <a:pt x="158" y="66"/>
                      <a:pt x="158" y="66"/>
                    </a:cubicBezTo>
                    <a:cubicBezTo>
                      <a:pt x="158" y="0"/>
                      <a:pt x="158" y="0"/>
                      <a:pt x="158" y="0"/>
                    </a:cubicBezTo>
                    <a:cubicBezTo>
                      <a:pt x="79" y="38"/>
                      <a:pt x="79" y="38"/>
                      <a:pt x="79" y="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07" name="Freeform 26"/>
              <p:cNvSpPr>
                <a:spLocks/>
              </p:cNvSpPr>
              <p:nvPr/>
            </p:nvSpPr>
            <p:spPr bwMode="auto">
              <a:xfrm>
                <a:off x="5767388" y="1489075"/>
                <a:ext cx="292100" cy="1360488"/>
              </a:xfrm>
              <a:custGeom>
                <a:avLst/>
                <a:gdLst>
                  <a:gd name="T0" fmla="*/ 26 w 26"/>
                  <a:gd name="T1" fmla="*/ 47 h 121"/>
                  <a:gd name="T2" fmla="*/ 15 w 26"/>
                  <a:gd name="T3" fmla="*/ 34 h 121"/>
                  <a:gd name="T4" fmla="*/ 15 w 26"/>
                  <a:gd name="T5" fmla="*/ 3 h 121"/>
                  <a:gd name="T6" fmla="*/ 7 w 26"/>
                  <a:gd name="T7" fmla="*/ 0 h 121"/>
                  <a:gd name="T8" fmla="*/ 7 w 26"/>
                  <a:gd name="T9" fmla="*/ 36 h 121"/>
                  <a:gd name="T10" fmla="*/ 0 w 26"/>
                  <a:gd name="T11" fmla="*/ 47 h 121"/>
                  <a:gd name="T12" fmla="*/ 10 w 26"/>
                  <a:gd name="T13" fmla="*/ 59 h 121"/>
                  <a:gd name="T14" fmla="*/ 1 w 26"/>
                  <a:gd name="T15" fmla="*/ 105 h 121"/>
                  <a:gd name="T16" fmla="*/ 1 w 26"/>
                  <a:gd name="T17" fmla="*/ 121 h 121"/>
                  <a:gd name="T18" fmla="*/ 25 w 26"/>
                  <a:gd name="T19" fmla="*/ 121 h 121"/>
                  <a:gd name="T20" fmla="*/ 26 w 26"/>
                  <a:gd name="T21" fmla="*/ 105 h 121"/>
                  <a:gd name="T22" fmla="*/ 17 w 26"/>
                  <a:gd name="T23" fmla="*/ 59 h 121"/>
                  <a:gd name="T24" fmla="*/ 26 w 26"/>
                  <a:gd name="T2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1">
                    <a:moveTo>
                      <a:pt x="26" y="47"/>
                    </a:moveTo>
                    <a:cubicBezTo>
                      <a:pt x="26" y="41"/>
                      <a:pt x="21" y="35"/>
                      <a:pt x="15" y="34"/>
                    </a:cubicBezTo>
                    <a:cubicBezTo>
                      <a:pt x="15" y="3"/>
                      <a:pt x="15" y="3"/>
                      <a:pt x="15" y="3"/>
                    </a:cubicBezTo>
                    <a:cubicBezTo>
                      <a:pt x="7" y="0"/>
                      <a:pt x="7" y="0"/>
                      <a:pt x="7" y="0"/>
                    </a:cubicBezTo>
                    <a:cubicBezTo>
                      <a:pt x="7" y="36"/>
                      <a:pt x="7" y="36"/>
                      <a:pt x="7" y="36"/>
                    </a:cubicBezTo>
                    <a:cubicBezTo>
                      <a:pt x="3" y="38"/>
                      <a:pt x="0" y="42"/>
                      <a:pt x="0" y="47"/>
                    </a:cubicBezTo>
                    <a:cubicBezTo>
                      <a:pt x="0" y="53"/>
                      <a:pt x="4" y="58"/>
                      <a:pt x="10" y="59"/>
                    </a:cubicBezTo>
                    <a:cubicBezTo>
                      <a:pt x="5" y="65"/>
                      <a:pt x="1" y="83"/>
                      <a:pt x="1" y="105"/>
                    </a:cubicBezTo>
                    <a:cubicBezTo>
                      <a:pt x="1" y="111"/>
                      <a:pt x="1" y="116"/>
                      <a:pt x="1" y="121"/>
                    </a:cubicBezTo>
                    <a:cubicBezTo>
                      <a:pt x="25" y="121"/>
                      <a:pt x="25" y="121"/>
                      <a:pt x="25" y="121"/>
                    </a:cubicBezTo>
                    <a:cubicBezTo>
                      <a:pt x="25" y="116"/>
                      <a:pt x="26" y="111"/>
                      <a:pt x="26" y="105"/>
                    </a:cubicBezTo>
                    <a:cubicBezTo>
                      <a:pt x="26" y="83"/>
                      <a:pt x="22" y="65"/>
                      <a:pt x="17" y="59"/>
                    </a:cubicBezTo>
                    <a:cubicBezTo>
                      <a:pt x="22" y="58"/>
                      <a:pt x="26" y="53"/>
                      <a:pt x="2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grpSp>
          <p:nvGrpSpPr>
            <p:cNvPr id="808" name="Group 15"/>
            <p:cNvGrpSpPr/>
            <p:nvPr/>
          </p:nvGrpSpPr>
          <p:grpSpPr>
            <a:xfrm>
              <a:off x="5315766" y="6002588"/>
              <a:ext cx="328738" cy="225879"/>
              <a:chOff x="3033929" y="908051"/>
              <a:chExt cx="1879600" cy="1020800"/>
            </a:xfrm>
            <a:solidFill>
              <a:schemeClr val="bg1"/>
            </a:solidFill>
          </p:grpSpPr>
          <p:grpSp>
            <p:nvGrpSpPr>
              <p:cNvPr id="809" name="Group 5"/>
              <p:cNvGrpSpPr>
                <a:grpSpLocks noChangeAspect="1"/>
              </p:cNvGrpSpPr>
              <p:nvPr/>
            </p:nvGrpSpPr>
            <p:grpSpPr bwMode="auto">
              <a:xfrm>
                <a:off x="3033929" y="908051"/>
                <a:ext cx="1879600" cy="900113"/>
                <a:chOff x="1882" y="572"/>
                <a:chExt cx="1184" cy="567"/>
              </a:xfrm>
              <a:grpFill/>
            </p:grpSpPr>
            <p:sp>
              <p:nvSpPr>
                <p:cNvPr id="812" name="Freeform 6"/>
                <p:cNvSpPr>
                  <a:spLocks/>
                </p:cNvSpPr>
                <p:nvPr/>
              </p:nvSpPr>
              <p:spPr bwMode="auto">
                <a:xfrm>
                  <a:off x="1882" y="572"/>
                  <a:ext cx="1014" cy="531"/>
                </a:xfrm>
                <a:custGeom>
                  <a:avLst/>
                  <a:gdLst>
                    <a:gd name="T0" fmla="*/ 674 w 1014"/>
                    <a:gd name="T1" fmla="*/ 496 h 531"/>
                    <a:gd name="T2" fmla="*/ 71 w 1014"/>
                    <a:gd name="T3" fmla="*/ 496 h 531"/>
                    <a:gd name="T4" fmla="*/ 71 w 1014"/>
                    <a:gd name="T5" fmla="*/ 42 h 531"/>
                    <a:gd name="T6" fmla="*/ 943 w 1014"/>
                    <a:gd name="T7" fmla="*/ 42 h 531"/>
                    <a:gd name="T8" fmla="*/ 943 w 1014"/>
                    <a:gd name="T9" fmla="*/ 241 h 531"/>
                    <a:gd name="T10" fmla="*/ 1014 w 1014"/>
                    <a:gd name="T11" fmla="*/ 241 h 531"/>
                    <a:gd name="T12" fmla="*/ 1014 w 1014"/>
                    <a:gd name="T13" fmla="*/ 0 h 531"/>
                    <a:gd name="T14" fmla="*/ 0 w 1014"/>
                    <a:gd name="T15" fmla="*/ 0 h 531"/>
                    <a:gd name="T16" fmla="*/ 0 w 1014"/>
                    <a:gd name="T17" fmla="*/ 531 h 531"/>
                    <a:gd name="T18" fmla="*/ 674 w 1014"/>
                    <a:gd name="T19" fmla="*/ 531 h 531"/>
                    <a:gd name="T20" fmla="*/ 674 w 1014"/>
                    <a:gd name="T21" fmla="*/ 49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531">
                      <a:moveTo>
                        <a:pt x="674" y="496"/>
                      </a:moveTo>
                      <a:lnTo>
                        <a:pt x="71" y="496"/>
                      </a:lnTo>
                      <a:lnTo>
                        <a:pt x="71" y="42"/>
                      </a:lnTo>
                      <a:lnTo>
                        <a:pt x="943" y="42"/>
                      </a:lnTo>
                      <a:lnTo>
                        <a:pt x="943" y="241"/>
                      </a:lnTo>
                      <a:lnTo>
                        <a:pt x="1014" y="241"/>
                      </a:lnTo>
                      <a:lnTo>
                        <a:pt x="1014" y="0"/>
                      </a:lnTo>
                      <a:lnTo>
                        <a:pt x="0" y="0"/>
                      </a:lnTo>
                      <a:lnTo>
                        <a:pt x="0" y="531"/>
                      </a:lnTo>
                      <a:lnTo>
                        <a:pt x="674" y="531"/>
                      </a:lnTo>
                      <a:lnTo>
                        <a:pt x="674"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13" name="Freeform 7"/>
                <p:cNvSpPr>
                  <a:spLocks/>
                </p:cNvSpPr>
                <p:nvPr/>
              </p:nvSpPr>
              <p:spPr bwMode="auto">
                <a:xfrm>
                  <a:off x="1988" y="657"/>
                  <a:ext cx="107" cy="106"/>
                </a:xfrm>
                <a:custGeom>
                  <a:avLst/>
                  <a:gdLst>
                    <a:gd name="T0" fmla="*/ 0 w 107"/>
                    <a:gd name="T1" fmla="*/ 106 h 106"/>
                    <a:gd name="T2" fmla="*/ 0 w 107"/>
                    <a:gd name="T3" fmla="*/ 0 h 106"/>
                    <a:gd name="T4" fmla="*/ 107 w 107"/>
                    <a:gd name="T5" fmla="*/ 0 h 106"/>
                    <a:gd name="T6" fmla="*/ 0 w 107"/>
                    <a:gd name="T7" fmla="*/ 106 h 106"/>
                  </a:gdLst>
                  <a:ahLst/>
                  <a:cxnLst>
                    <a:cxn ang="0">
                      <a:pos x="T0" y="T1"/>
                    </a:cxn>
                    <a:cxn ang="0">
                      <a:pos x="T2" y="T3"/>
                    </a:cxn>
                    <a:cxn ang="0">
                      <a:pos x="T4" y="T5"/>
                    </a:cxn>
                    <a:cxn ang="0">
                      <a:pos x="T6" y="T7"/>
                    </a:cxn>
                  </a:cxnLst>
                  <a:rect l="0" t="0" r="r" b="b"/>
                  <a:pathLst>
                    <a:path w="107" h="106">
                      <a:moveTo>
                        <a:pt x="0" y="106"/>
                      </a:moveTo>
                      <a:lnTo>
                        <a:pt x="0" y="0"/>
                      </a:lnTo>
                      <a:lnTo>
                        <a:pt x="107" y="0"/>
                      </a:ln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14" name="Freeform 8"/>
                <p:cNvSpPr>
                  <a:spLocks/>
                </p:cNvSpPr>
                <p:nvPr/>
              </p:nvSpPr>
              <p:spPr bwMode="auto">
                <a:xfrm>
                  <a:off x="2676" y="657"/>
                  <a:ext cx="99" cy="106"/>
                </a:xfrm>
                <a:custGeom>
                  <a:avLst/>
                  <a:gdLst>
                    <a:gd name="T0" fmla="*/ 99 w 99"/>
                    <a:gd name="T1" fmla="*/ 106 h 106"/>
                    <a:gd name="T2" fmla="*/ 0 w 99"/>
                    <a:gd name="T3" fmla="*/ 0 h 106"/>
                    <a:gd name="T4" fmla="*/ 99 w 99"/>
                    <a:gd name="T5" fmla="*/ 0 h 106"/>
                    <a:gd name="T6" fmla="*/ 99 w 99"/>
                    <a:gd name="T7" fmla="*/ 106 h 106"/>
                  </a:gdLst>
                  <a:ahLst/>
                  <a:cxnLst>
                    <a:cxn ang="0">
                      <a:pos x="T0" y="T1"/>
                    </a:cxn>
                    <a:cxn ang="0">
                      <a:pos x="T2" y="T3"/>
                    </a:cxn>
                    <a:cxn ang="0">
                      <a:pos x="T4" y="T5"/>
                    </a:cxn>
                    <a:cxn ang="0">
                      <a:pos x="T6" y="T7"/>
                    </a:cxn>
                  </a:cxnLst>
                  <a:rect l="0" t="0" r="r" b="b"/>
                  <a:pathLst>
                    <a:path w="99" h="106">
                      <a:moveTo>
                        <a:pt x="99" y="106"/>
                      </a:moveTo>
                      <a:lnTo>
                        <a:pt x="0" y="0"/>
                      </a:lnTo>
                      <a:lnTo>
                        <a:pt x="99" y="0"/>
                      </a:lnTo>
                      <a:lnTo>
                        <a:pt x="9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15" name="Freeform 9"/>
                <p:cNvSpPr>
                  <a:spLocks/>
                </p:cNvSpPr>
                <p:nvPr/>
              </p:nvSpPr>
              <p:spPr bwMode="auto">
                <a:xfrm>
                  <a:off x="1988" y="919"/>
                  <a:ext cx="107" cy="99"/>
                </a:xfrm>
                <a:custGeom>
                  <a:avLst/>
                  <a:gdLst>
                    <a:gd name="T0" fmla="*/ 107 w 107"/>
                    <a:gd name="T1" fmla="*/ 99 h 99"/>
                    <a:gd name="T2" fmla="*/ 0 w 107"/>
                    <a:gd name="T3" fmla="*/ 99 h 99"/>
                    <a:gd name="T4" fmla="*/ 0 w 107"/>
                    <a:gd name="T5" fmla="*/ 0 h 99"/>
                    <a:gd name="T6" fmla="*/ 107 w 107"/>
                    <a:gd name="T7" fmla="*/ 99 h 99"/>
                  </a:gdLst>
                  <a:ahLst/>
                  <a:cxnLst>
                    <a:cxn ang="0">
                      <a:pos x="T0" y="T1"/>
                    </a:cxn>
                    <a:cxn ang="0">
                      <a:pos x="T2" y="T3"/>
                    </a:cxn>
                    <a:cxn ang="0">
                      <a:pos x="T4" y="T5"/>
                    </a:cxn>
                    <a:cxn ang="0">
                      <a:pos x="T6" y="T7"/>
                    </a:cxn>
                  </a:cxnLst>
                  <a:rect l="0" t="0" r="r" b="b"/>
                  <a:pathLst>
                    <a:path w="107" h="99">
                      <a:moveTo>
                        <a:pt x="107" y="99"/>
                      </a:moveTo>
                      <a:lnTo>
                        <a:pt x="0" y="99"/>
                      </a:lnTo>
                      <a:lnTo>
                        <a:pt x="0" y="0"/>
                      </a:lnTo>
                      <a:lnTo>
                        <a:pt x="107"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16" name="Oval 12"/>
                <p:cNvSpPr>
                  <a:spLocks noChangeArrowheads="1"/>
                </p:cNvSpPr>
                <p:nvPr/>
              </p:nvSpPr>
              <p:spPr bwMode="auto">
                <a:xfrm>
                  <a:off x="2059"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17" name="Oval 13"/>
                <p:cNvSpPr>
                  <a:spLocks noChangeArrowheads="1"/>
                </p:cNvSpPr>
                <p:nvPr/>
              </p:nvSpPr>
              <p:spPr bwMode="auto">
                <a:xfrm>
                  <a:off x="2605"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18" name="Rectangle 14"/>
                <p:cNvSpPr>
                  <a:spLocks noChangeArrowheads="1"/>
                </p:cNvSpPr>
                <p:nvPr/>
              </p:nvSpPr>
              <p:spPr bwMode="auto">
                <a:xfrm>
                  <a:off x="2775" y="848"/>
                  <a:ext cx="291"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19" name="Freeform 15"/>
                <p:cNvSpPr>
                  <a:spLocks/>
                </p:cNvSpPr>
                <p:nvPr/>
              </p:nvSpPr>
              <p:spPr bwMode="auto">
                <a:xfrm>
                  <a:off x="2853" y="955"/>
                  <a:ext cx="213" cy="71"/>
                </a:xfrm>
                <a:custGeom>
                  <a:avLst/>
                  <a:gdLst>
                    <a:gd name="T0" fmla="*/ 7 w 30"/>
                    <a:gd name="T1" fmla="*/ 10 h 10"/>
                    <a:gd name="T2" fmla="*/ 30 w 30"/>
                    <a:gd name="T3" fmla="*/ 10 h 10"/>
                    <a:gd name="T4" fmla="*/ 30 w 30"/>
                    <a:gd name="T5" fmla="*/ 0 h 10"/>
                    <a:gd name="T6" fmla="*/ 0 w 30"/>
                    <a:gd name="T7" fmla="*/ 0 h 10"/>
                    <a:gd name="T8" fmla="*/ 7 w 30"/>
                    <a:gd name="T9" fmla="*/ 10 h 10"/>
                  </a:gdLst>
                  <a:ahLst/>
                  <a:cxnLst>
                    <a:cxn ang="0">
                      <a:pos x="T0" y="T1"/>
                    </a:cxn>
                    <a:cxn ang="0">
                      <a:pos x="T2" y="T3"/>
                    </a:cxn>
                    <a:cxn ang="0">
                      <a:pos x="T4" y="T5"/>
                    </a:cxn>
                    <a:cxn ang="0">
                      <a:pos x="T6" y="T7"/>
                    </a:cxn>
                    <a:cxn ang="0">
                      <a:pos x="T8" y="T9"/>
                    </a:cxn>
                  </a:cxnLst>
                  <a:rect l="0" t="0" r="r" b="b"/>
                  <a:pathLst>
                    <a:path w="30" h="10">
                      <a:moveTo>
                        <a:pt x="7" y="10"/>
                      </a:moveTo>
                      <a:cubicBezTo>
                        <a:pt x="30" y="10"/>
                        <a:pt x="30" y="10"/>
                        <a:pt x="30" y="10"/>
                      </a:cubicBezTo>
                      <a:cubicBezTo>
                        <a:pt x="30" y="0"/>
                        <a:pt x="30" y="0"/>
                        <a:pt x="30" y="0"/>
                      </a:cubicBezTo>
                      <a:cubicBezTo>
                        <a:pt x="0" y="0"/>
                        <a:pt x="0" y="0"/>
                        <a:pt x="0" y="0"/>
                      </a:cubicBezTo>
                      <a:cubicBezTo>
                        <a:pt x="3" y="3"/>
                        <a:pt x="6" y="6"/>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20" name="Freeform 16"/>
                <p:cNvSpPr>
                  <a:spLocks/>
                </p:cNvSpPr>
                <p:nvPr/>
              </p:nvSpPr>
              <p:spPr bwMode="auto">
                <a:xfrm>
                  <a:off x="2910" y="1068"/>
                  <a:ext cx="156" cy="71"/>
                </a:xfrm>
                <a:custGeom>
                  <a:avLst/>
                  <a:gdLst>
                    <a:gd name="T0" fmla="*/ 0 w 22"/>
                    <a:gd name="T1" fmla="*/ 10 h 10"/>
                    <a:gd name="T2" fmla="*/ 22 w 22"/>
                    <a:gd name="T3" fmla="*/ 10 h 10"/>
                    <a:gd name="T4" fmla="*/ 22 w 22"/>
                    <a:gd name="T5" fmla="*/ 0 h 10"/>
                    <a:gd name="T6" fmla="*/ 1 w 22"/>
                    <a:gd name="T7" fmla="*/ 0 h 10"/>
                    <a:gd name="T8" fmla="*/ 1 w 22"/>
                    <a:gd name="T9" fmla="*/ 3 h 10"/>
                    <a:gd name="T10" fmla="*/ 0 w 22"/>
                    <a:gd name="T11" fmla="*/ 10 h 10"/>
                  </a:gdLst>
                  <a:ahLst/>
                  <a:cxnLst>
                    <a:cxn ang="0">
                      <a:pos x="T0" y="T1"/>
                    </a:cxn>
                    <a:cxn ang="0">
                      <a:pos x="T2" y="T3"/>
                    </a:cxn>
                    <a:cxn ang="0">
                      <a:pos x="T4" y="T5"/>
                    </a:cxn>
                    <a:cxn ang="0">
                      <a:pos x="T6" y="T7"/>
                    </a:cxn>
                    <a:cxn ang="0">
                      <a:pos x="T8" y="T9"/>
                    </a:cxn>
                    <a:cxn ang="0">
                      <a:pos x="T10" y="T11"/>
                    </a:cxn>
                  </a:cxnLst>
                  <a:rect l="0" t="0" r="r" b="b"/>
                  <a:pathLst>
                    <a:path w="22" h="10">
                      <a:moveTo>
                        <a:pt x="0" y="10"/>
                      </a:moveTo>
                      <a:cubicBezTo>
                        <a:pt x="22" y="10"/>
                        <a:pt x="22" y="10"/>
                        <a:pt x="22" y="10"/>
                      </a:cubicBezTo>
                      <a:cubicBezTo>
                        <a:pt x="22" y="0"/>
                        <a:pt x="22" y="0"/>
                        <a:pt x="22" y="0"/>
                      </a:cubicBezTo>
                      <a:cubicBezTo>
                        <a:pt x="1" y="0"/>
                        <a:pt x="1" y="0"/>
                        <a:pt x="1" y="0"/>
                      </a:cubicBezTo>
                      <a:cubicBezTo>
                        <a:pt x="1" y="1"/>
                        <a:pt x="1" y="2"/>
                        <a:pt x="1" y="3"/>
                      </a:cubicBezTo>
                      <a:cubicBezTo>
                        <a:pt x="1" y="6"/>
                        <a:pt x="1"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grpSp>
          <p:sp>
            <p:nvSpPr>
              <p:cNvPr id="810" name="Oval 17"/>
              <p:cNvSpPr/>
              <p:nvPr/>
            </p:nvSpPr>
            <p:spPr>
              <a:xfrm>
                <a:off x="3601320" y="1071418"/>
                <a:ext cx="538632" cy="529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1" dirty="0">
                  <a:latin typeface="+mj-lt"/>
                  <a:cs typeface="Arial"/>
                </a:endParaRPr>
              </a:p>
            </p:txBody>
          </p:sp>
          <p:sp>
            <p:nvSpPr>
              <p:cNvPr id="811" name="Oval 18"/>
              <p:cNvSpPr/>
              <p:nvPr/>
            </p:nvSpPr>
            <p:spPr>
              <a:xfrm>
                <a:off x="4181692" y="1533455"/>
                <a:ext cx="402074" cy="395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7">
                  <a:latin typeface="+mj-lt"/>
                </a:endParaRPr>
              </a:p>
            </p:txBody>
          </p:sp>
        </p:grpSp>
        <p:sp>
          <p:nvSpPr>
            <p:cNvPr id="854" name="Hexagon 38"/>
            <p:cNvSpPr/>
            <p:nvPr/>
          </p:nvSpPr>
          <p:spPr>
            <a:xfrm rot="5400000">
              <a:off x="7347536" y="4478631"/>
              <a:ext cx="2592289" cy="1682165"/>
            </a:xfrm>
            <a:prstGeom prst="hexagon">
              <a:avLst/>
            </a:prstGeom>
            <a:solidFill>
              <a:srgbClr val="C0BC00">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4200"/>
              <a:endParaRPr lang="en-US" sz="2206">
                <a:solidFill>
                  <a:srgbClr val="FFFFFF"/>
                </a:solidFill>
                <a:latin typeface="+mj-lt"/>
              </a:endParaRPr>
            </a:p>
          </p:txBody>
        </p:sp>
        <p:grpSp>
          <p:nvGrpSpPr>
            <p:cNvPr id="855" name="Group 7"/>
            <p:cNvGrpSpPr/>
            <p:nvPr/>
          </p:nvGrpSpPr>
          <p:grpSpPr>
            <a:xfrm>
              <a:off x="7842362" y="4641126"/>
              <a:ext cx="341620" cy="300042"/>
              <a:chOff x="3752850" y="1782763"/>
              <a:chExt cx="2552700" cy="2317751"/>
            </a:xfrm>
            <a:solidFill>
              <a:schemeClr val="bg1"/>
            </a:solidFill>
          </p:grpSpPr>
          <p:sp>
            <p:nvSpPr>
              <p:cNvPr id="856" name="Rectangle 47"/>
              <p:cNvSpPr>
                <a:spLocks noChangeArrowheads="1"/>
              </p:cNvSpPr>
              <p:nvPr/>
            </p:nvSpPr>
            <p:spPr bwMode="auto">
              <a:xfrm>
                <a:off x="408940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57" name="Rectangle 48"/>
              <p:cNvSpPr>
                <a:spLocks noChangeArrowheads="1"/>
              </p:cNvSpPr>
              <p:nvPr/>
            </p:nvSpPr>
            <p:spPr bwMode="auto">
              <a:xfrm>
                <a:off x="4629150" y="2390776"/>
                <a:ext cx="2476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58" name="Rectangle 49"/>
              <p:cNvSpPr>
                <a:spLocks noChangeArrowheads="1"/>
              </p:cNvSpPr>
              <p:nvPr/>
            </p:nvSpPr>
            <p:spPr bwMode="auto">
              <a:xfrm>
                <a:off x="517048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59" name="Rectangle 50"/>
              <p:cNvSpPr>
                <a:spLocks noChangeArrowheads="1"/>
              </p:cNvSpPr>
              <p:nvPr/>
            </p:nvSpPr>
            <p:spPr bwMode="auto">
              <a:xfrm>
                <a:off x="5710238" y="2390776"/>
                <a:ext cx="246063"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60" name="Freeform 51"/>
              <p:cNvSpPr>
                <a:spLocks/>
              </p:cNvSpPr>
              <p:nvPr/>
            </p:nvSpPr>
            <p:spPr bwMode="auto">
              <a:xfrm>
                <a:off x="3865563" y="1782763"/>
                <a:ext cx="2406650" cy="427038"/>
              </a:xfrm>
              <a:custGeom>
                <a:avLst/>
                <a:gdLst>
                  <a:gd name="T0" fmla="*/ 1516 w 1516"/>
                  <a:gd name="T1" fmla="*/ 163 h 269"/>
                  <a:gd name="T2" fmla="*/ 758 w 1516"/>
                  <a:gd name="T3" fmla="*/ 0 h 269"/>
                  <a:gd name="T4" fmla="*/ 0 w 1516"/>
                  <a:gd name="T5" fmla="*/ 163 h 269"/>
                  <a:gd name="T6" fmla="*/ 0 w 1516"/>
                  <a:gd name="T7" fmla="*/ 269 h 269"/>
                  <a:gd name="T8" fmla="*/ 1516 w 1516"/>
                  <a:gd name="T9" fmla="*/ 269 h 269"/>
                  <a:gd name="T10" fmla="*/ 1516 w 1516"/>
                  <a:gd name="T11" fmla="*/ 163 h 269"/>
                </a:gdLst>
                <a:ahLst/>
                <a:cxnLst>
                  <a:cxn ang="0">
                    <a:pos x="T0" y="T1"/>
                  </a:cxn>
                  <a:cxn ang="0">
                    <a:pos x="T2" y="T3"/>
                  </a:cxn>
                  <a:cxn ang="0">
                    <a:pos x="T4" y="T5"/>
                  </a:cxn>
                  <a:cxn ang="0">
                    <a:pos x="T6" y="T7"/>
                  </a:cxn>
                  <a:cxn ang="0">
                    <a:pos x="T8" y="T9"/>
                  </a:cxn>
                  <a:cxn ang="0">
                    <a:pos x="T10" y="T11"/>
                  </a:cxn>
                </a:cxnLst>
                <a:rect l="0" t="0" r="r" b="b"/>
                <a:pathLst>
                  <a:path w="1516" h="269">
                    <a:moveTo>
                      <a:pt x="1516" y="163"/>
                    </a:moveTo>
                    <a:lnTo>
                      <a:pt x="758" y="0"/>
                    </a:lnTo>
                    <a:lnTo>
                      <a:pt x="0" y="163"/>
                    </a:lnTo>
                    <a:lnTo>
                      <a:pt x="0" y="269"/>
                    </a:lnTo>
                    <a:lnTo>
                      <a:pt x="1516" y="269"/>
                    </a:lnTo>
                    <a:lnTo>
                      <a:pt x="1516"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61" name="Rectangle 52"/>
              <p:cNvSpPr>
                <a:spLocks noChangeArrowheads="1"/>
              </p:cNvSpPr>
              <p:nvPr/>
            </p:nvSpPr>
            <p:spPr bwMode="auto">
              <a:xfrm>
                <a:off x="3943350" y="3605213"/>
                <a:ext cx="2171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62" name="Rectangle 53"/>
              <p:cNvSpPr>
                <a:spLocks noChangeArrowheads="1"/>
              </p:cNvSpPr>
              <p:nvPr/>
            </p:nvSpPr>
            <p:spPr bwMode="auto">
              <a:xfrm>
                <a:off x="3752850" y="3943351"/>
                <a:ext cx="2552700"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sp>
          <p:nvSpPr>
            <p:cNvPr id="863" name="TextBox 15"/>
            <p:cNvSpPr txBox="1"/>
            <p:nvPr/>
          </p:nvSpPr>
          <p:spPr>
            <a:xfrm>
              <a:off x="8095420" y="4290269"/>
              <a:ext cx="642603" cy="400110"/>
            </a:xfrm>
            <a:prstGeom prst="rect">
              <a:avLst/>
            </a:prstGeom>
            <a:noFill/>
          </p:spPr>
          <p:txBody>
            <a:bodyPr wrap="square" rtlCol="0">
              <a:spAutoFit/>
            </a:bodyPr>
            <a:lstStyle/>
            <a:p>
              <a:pPr algn="ctr"/>
              <a:r>
                <a:rPr lang="en-US" sz="2000" dirty="0">
                  <a:solidFill>
                    <a:schemeClr val="bg1"/>
                  </a:solidFill>
                  <a:latin typeface="+mj-lt"/>
                </a:rPr>
                <a:t>28</a:t>
              </a:r>
            </a:p>
          </p:txBody>
        </p:sp>
        <p:sp>
          <p:nvSpPr>
            <p:cNvPr id="864" name="TextBox 16"/>
            <p:cNvSpPr txBox="1"/>
            <p:nvPr/>
          </p:nvSpPr>
          <p:spPr>
            <a:xfrm>
              <a:off x="8193777" y="4580484"/>
              <a:ext cx="1299865"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pregrado</a:t>
              </a:r>
              <a:endParaRPr lang="en-US" sz="900" dirty="0">
                <a:solidFill>
                  <a:schemeClr val="bg1"/>
                </a:solidFill>
                <a:latin typeface="+mj-lt"/>
              </a:endParaRPr>
            </a:p>
          </p:txBody>
        </p:sp>
        <p:sp>
          <p:nvSpPr>
            <p:cNvPr id="865" name="TextBox 17"/>
            <p:cNvSpPr txBox="1"/>
            <p:nvPr/>
          </p:nvSpPr>
          <p:spPr>
            <a:xfrm>
              <a:off x="8165844" y="5960634"/>
              <a:ext cx="1467778" cy="523220"/>
            </a:xfrm>
            <a:prstGeom prst="rect">
              <a:avLst/>
            </a:prstGeom>
            <a:noFill/>
          </p:spPr>
          <p:txBody>
            <a:bodyPr wrap="square" rtlCol="0">
              <a:spAutoFit/>
            </a:bodyPr>
            <a:lstStyle/>
            <a:p>
              <a:pPr>
                <a:defRPr/>
              </a:pPr>
              <a:r>
                <a:rPr lang="es-ES" sz="1000" kern="0" cap="all" dirty="0" err="1">
                  <a:solidFill>
                    <a:schemeClr val="bg1"/>
                  </a:solidFill>
                  <a:latin typeface="Arial"/>
                  <a:cs typeface="Arial"/>
                </a:rPr>
                <a:t>PPTo</a:t>
              </a:r>
              <a:r>
                <a:rPr lang="es-ES" sz="1000" kern="0" cap="all" dirty="0">
                  <a:solidFill>
                    <a:schemeClr val="bg1"/>
                  </a:solidFill>
                  <a:latin typeface="Arial"/>
                  <a:cs typeface="Arial"/>
                </a:rPr>
                <a:t>. </a:t>
              </a:r>
              <a:r>
                <a:rPr lang="es-ES" sz="1400" kern="0" cap="all" dirty="0" smtClean="0">
                  <a:solidFill>
                    <a:schemeClr val="bg1"/>
                  </a:solidFill>
                  <a:latin typeface="Arial"/>
                  <a:cs typeface="Arial"/>
                </a:rPr>
                <a:t>MM US</a:t>
              </a:r>
              <a:r>
                <a:rPr lang="es-ES" sz="1400" kern="0" cap="all" dirty="0">
                  <a:solidFill>
                    <a:schemeClr val="bg1"/>
                  </a:solidFill>
                  <a:latin typeface="Arial"/>
                  <a:cs typeface="Arial"/>
                </a:rPr>
                <a:t>$ 110 </a:t>
              </a:r>
            </a:p>
          </p:txBody>
        </p:sp>
        <p:sp>
          <p:nvSpPr>
            <p:cNvPr id="866" name="TextBox 27"/>
            <p:cNvSpPr txBox="1"/>
            <p:nvPr/>
          </p:nvSpPr>
          <p:spPr>
            <a:xfrm>
              <a:off x="8195543" y="5334862"/>
              <a:ext cx="1306977" cy="415498"/>
            </a:xfrm>
            <a:prstGeom prst="rect">
              <a:avLst/>
            </a:prstGeom>
            <a:noFill/>
          </p:spPr>
          <p:txBody>
            <a:bodyPr wrap="square" rtlCol="0">
              <a:spAutoFit/>
            </a:bodyPr>
            <a:lstStyle/>
            <a:p>
              <a:pPr>
                <a:defRPr/>
              </a:pPr>
              <a:r>
                <a:rPr lang="es-ES" sz="1000" kern="0" dirty="0">
                  <a:solidFill>
                    <a:schemeClr val="bg1"/>
                  </a:solidFill>
                  <a:latin typeface="+mj-lt"/>
                  <a:cs typeface="Arial"/>
                </a:rPr>
                <a:t>La cantidad total de matriculados</a:t>
              </a:r>
              <a:endParaRPr lang="en-US" sz="1000" kern="0" dirty="0">
                <a:solidFill>
                  <a:schemeClr val="bg1"/>
                </a:solidFill>
                <a:latin typeface="+mj-lt"/>
                <a:cs typeface="Arial"/>
              </a:endParaRPr>
            </a:p>
          </p:txBody>
        </p:sp>
        <p:sp>
          <p:nvSpPr>
            <p:cNvPr id="867" name="TextBox 28"/>
            <p:cNvSpPr txBox="1"/>
            <p:nvPr/>
          </p:nvSpPr>
          <p:spPr>
            <a:xfrm>
              <a:off x="8183033" y="5641220"/>
              <a:ext cx="1362409" cy="338554"/>
            </a:xfrm>
            <a:prstGeom prst="rect">
              <a:avLst/>
            </a:prstGeom>
            <a:noFill/>
          </p:spPr>
          <p:txBody>
            <a:bodyPr wrap="square" rtlCol="0">
              <a:spAutoFit/>
            </a:bodyPr>
            <a:lstStyle/>
            <a:p>
              <a:r>
                <a:rPr lang="en-US" sz="1600" dirty="0">
                  <a:solidFill>
                    <a:schemeClr val="bg1"/>
                  </a:solidFill>
                  <a:latin typeface="+mj-lt"/>
                </a:rPr>
                <a:t>9.110 / 1.120</a:t>
              </a:r>
            </a:p>
          </p:txBody>
        </p:sp>
        <p:grpSp>
          <p:nvGrpSpPr>
            <p:cNvPr id="868" name="Group 33"/>
            <p:cNvGrpSpPr/>
            <p:nvPr/>
          </p:nvGrpSpPr>
          <p:grpSpPr>
            <a:xfrm>
              <a:off x="7861251" y="5440646"/>
              <a:ext cx="331248" cy="287843"/>
              <a:chOff x="5519738" y="476250"/>
              <a:chExt cx="3036887" cy="2373313"/>
            </a:xfrm>
            <a:solidFill>
              <a:schemeClr val="bg1"/>
            </a:solidFill>
          </p:grpSpPr>
          <p:sp>
            <p:nvSpPr>
              <p:cNvPr id="869" name="Freeform 24"/>
              <p:cNvSpPr>
                <a:spLocks/>
              </p:cNvSpPr>
              <p:nvPr/>
            </p:nvSpPr>
            <p:spPr bwMode="auto">
              <a:xfrm>
                <a:off x="5519738" y="476250"/>
                <a:ext cx="3036887" cy="1450975"/>
              </a:xfrm>
              <a:custGeom>
                <a:avLst/>
                <a:gdLst>
                  <a:gd name="T0" fmla="*/ 1913 w 1913"/>
                  <a:gd name="T1" fmla="*/ 453 h 914"/>
                  <a:gd name="T2" fmla="*/ 956 w 1913"/>
                  <a:gd name="T3" fmla="*/ 0 h 914"/>
                  <a:gd name="T4" fmla="*/ 0 w 1913"/>
                  <a:gd name="T5" fmla="*/ 453 h 914"/>
                  <a:gd name="T6" fmla="*/ 956 w 1913"/>
                  <a:gd name="T7" fmla="*/ 914 h 914"/>
                  <a:gd name="T8" fmla="*/ 1913 w 1913"/>
                  <a:gd name="T9" fmla="*/ 453 h 914"/>
                </a:gdLst>
                <a:ahLst/>
                <a:cxnLst>
                  <a:cxn ang="0">
                    <a:pos x="T0" y="T1"/>
                  </a:cxn>
                  <a:cxn ang="0">
                    <a:pos x="T2" y="T3"/>
                  </a:cxn>
                  <a:cxn ang="0">
                    <a:pos x="T4" y="T5"/>
                  </a:cxn>
                  <a:cxn ang="0">
                    <a:pos x="T6" y="T7"/>
                  </a:cxn>
                  <a:cxn ang="0">
                    <a:pos x="T8" y="T9"/>
                  </a:cxn>
                </a:cxnLst>
                <a:rect l="0" t="0" r="r" b="b"/>
                <a:pathLst>
                  <a:path w="1913" h="914">
                    <a:moveTo>
                      <a:pt x="1913" y="453"/>
                    </a:moveTo>
                    <a:lnTo>
                      <a:pt x="956" y="0"/>
                    </a:lnTo>
                    <a:lnTo>
                      <a:pt x="0" y="453"/>
                    </a:lnTo>
                    <a:lnTo>
                      <a:pt x="956" y="914"/>
                    </a:lnTo>
                    <a:lnTo>
                      <a:pt x="1913" y="453"/>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70" name="Freeform 25"/>
              <p:cNvSpPr>
                <a:spLocks/>
              </p:cNvSpPr>
              <p:nvPr/>
            </p:nvSpPr>
            <p:spPr bwMode="auto">
              <a:xfrm>
                <a:off x="6172200" y="1646238"/>
                <a:ext cx="1776412" cy="1203325"/>
              </a:xfrm>
              <a:custGeom>
                <a:avLst/>
                <a:gdLst>
                  <a:gd name="T0" fmla="*/ 0 w 158"/>
                  <a:gd name="T1" fmla="*/ 0 h 107"/>
                  <a:gd name="T2" fmla="*/ 0 w 158"/>
                  <a:gd name="T3" fmla="*/ 66 h 107"/>
                  <a:gd name="T4" fmla="*/ 0 w 158"/>
                  <a:gd name="T5" fmla="*/ 66 h 107"/>
                  <a:gd name="T6" fmla="*/ 0 w 158"/>
                  <a:gd name="T7" fmla="*/ 68 h 107"/>
                  <a:gd name="T8" fmla="*/ 79 w 158"/>
                  <a:gd name="T9" fmla="*/ 107 h 107"/>
                  <a:gd name="T10" fmla="*/ 158 w 158"/>
                  <a:gd name="T11" fmla="*/ 68 h 107"/>
                  <a:gd name="T12" fmla="*/ 157 w 158"/>
                  <a:gd name="T13" fmla="*/ 66 h 107"/>
                  <a:gd name="T14" fmla="*/ 158 w 158"/>
                  <a:gd name="T15" fmla="*/ 66 h 107"/>
                  <a:gd name="T16" fmla="*/ 158 w 158"/>
                  <a:gd name="T17" fmla="*/ 0 h 107"/>
                  <a:gd name="T18" fmla="*/ 79 w 158"/>
                  <a:gd name="T19" fmla="*/ 38 h 107"/>
                  <a:gd name="T20" fmla="*/ 0 w 158"/>
                  <a:gd name="T2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07">
                    <a:moveTo>
                      <a:pt x="0" y="0"/>
                    </a:moveTo>
                    <a:cubicBezTo>
                      <a:pt x="0" y="66"/>
                      <a:pt x="0" y="66"/>
                      <a:pt x="0" y="66"/>
                    </a:cubicBezTo>
                    <a:cubicBezTo>
                      <a:pt x="0" y="66"/>
                      <a:pt x="0" y="66"/>
                      <a:pt x="0" y="66"/>
                    </a:cubicBezTo>
                    <a:cubicBezTo>
                      <a:pt x="0" y="67"/>
                      <a:pt x="0" y="67"/>
                      <a:pt x="0" y="68"/>
                    </a:cubicBezTo>
                    <a:cubicBezTo>
                      <a:pt x="0" y="85"/>
                      <a:pt x="35" y="107"/>
                      <a:pt x="79" y="107"/>
                    </a:cubicBezTo>
                    <a:cubicBezTo>
                      <a:pt x="122" y="107"/>
                      <a:pt x="158" y="85"/>
                      <a:pt x="158" y="68"/>
                    </a:cubicBezTo>
                    <a:cubicBezTo>
                      <a:pt x="158" y="67"/>
                      <a:pt x="157" y="67"/>
                      <a:pt x="157" y="66"/>
                    </a:cubicBezTo>
                    <a:cubicBezTo>
                      <a:pt x="158" y="66"/>
                      <a:pt x="158" y="66"/>
                      <a:pt x="158" y="66"/>
                    </a:cubicBezTo>
                    <a:cubicBezTo>
                      <a:pt x="158" y="0"/>
                      <a:pt x="158" y="0"/>
                      <a:pt x="158" y="0"/>
                    </a:cubicBezTo>
                    <a:cubicBezTo>
                      <a:pt x="79" y="38"/>
                      <a:pt x="79" y="38"/>
                      <a:pt x="79" y="38"/>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sp>
            <p:nvSpPr>
              <p:cNvPr id="871" name="Freeform 26"/>
              <p:cNvSpPr>
                <a:spLocks/>
              </p:cNvSpPr>
              <p:nvPr/>
            </p:nvSpPr>
            <p:spPr bwMode="auto">
              <a:xfrm>
                <a:off x="5767388" y="1489075"/>
                <a:ext cx="292100" cy="1360488"/>
              </a:xfrm>
              <a:custGeom>
                <a:avLst/>
                <a:gdLst>
                  <a:gd name="T0" fmla="*/ 26 w 26"/>
                  <a:gd name="T1" fmla="*/ 47 h 121"/>
                  <a:gd name="T2" fmla="*/ 15 w 26"/>
                  <a:gd name="T3" fmla="*/ 34 h 121"/>
                  <a:gd name="T4" fmla="*/ 15 w 26"/>
                  <a:gd name="T5" fmla="*/ 3 h 121"/>
                  <a:gd name="T6" fmla="*/ 7 w 26"/>
                  <a:gd name="T7" fmla="*/ 0 h 121"/>
                  <a:gd name="T8" fmla="*/ 7 w 26"/>
                  <a:gd name="T9" fmla="*/ 36 h 121"/>
                  <a:gd name="T10" fmla="*/ 0 w 26"/>
                  <a:gd name="T11" fmla="*/ 47 h 121"/>
                  <a:gd name="T12" fmla="*/ 10 w 26"/>
                  <a:gd name="T13" fmla="*/ 59 h 121"/>
                  <a:gd name="T14" fmla="*/ 1 w 26"/>
                  <a:gd name="T15" fmla="*/ 105 h 121"/>
                  <a:gd name="T16" fmla="*/ 1 w 26"/>
                  <a:gd name="T17" fmla="*/ 121 h 121"/>
                  <a:gd name="T18" fmla="*/ 25 w 26"/>
                  <a:gd name="T19" fmla="*/ 121 h 121"/>
                  <a:gd name="T20" fmla="*/ 26 w 26"/>
                  <a:gd name="T21" fmla="*/ 105 h 121"/>
                  <a:gd name="T22" fmla="*/ 17 w 26"/>
                  <a:gd name="T23" fmla="*/ 59 h 121"/>
                  <a:gd name="T24" fmla="*/ 26 w 26"/>
                  <a:gd name="T2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1">
                    <a:moveTo>
                      <a:pt x="26" y="47"/>
                    </a:moveTo>
                    <a:cubicBezTo>
                      <a:pt x="26" y="41"/>
                      <a:pt x="21" y="35"/>
                      <a:pt x="15" y="34"/>
                    </a:cubicBezTo>
                    <a:cubicBezTo>
                      <a:pt x="15" y="3"/>
                      <a:pt x="15" y="3"/>
                      <a:pt x="15" y="3"/>
                    </a:cubicBezTo>
                    <a:cubicBezTo>
                      <a:pt x="7" y="0"/>
                      <a:pt x="7" y="0"/>
                      <a:pt x="7" y="0"/>
                    </a:cubicBezTo>
                    <a:cubicBezTo>
                      <a:pt x="7" y="36"/>
                      <a:pt x="7" y="36"/>
                      <a:pt x="7" y="36"/>
                    </a:cubicBezTo>
                    <a:cubicBezTo>
                      <a:pt x="3" y="38"/>
                      <a:pt x="0" y="42"/>
                      <a:pt x="0" y="47"/>
                    </a:cubicBezTo>
                    <a:cubicBezTo>
                      <a:pt x="0" y="53"/>
                      <a:pt x="4" y="58"/>
                      <a:pt x="10" y="59"/>
                    </a:cubicBezTo>
                    <a:cubicBezTo>
                      <a:pt x="5" y="65"/>
                      <a:pt x="1" y="83"/>
                      <a:pt x="1" y="105"/>
                    </a:cubicBezTo>
                    <a:cubicBezTo>
                      <a:pt x="1" y="111"/>
                      <a:pt x="1" y="116"/>
                      <a:pt x="1" y="121"/>
                    </a:cubicBezTo>
                    <a:cubicBezTo>
                      <a:pt x="25" y="121"/>
                      <a:pt x="25" y="121"/>
                      <a:pt x="25" y="121"/>
                    </a:cubicBezTo>
                    <a:cubicBezTo>
                      <a:pt x="25" y="116"/>
                      <a:pt x="26" y="111"/>
                      <a:pt x="26" y="105"/>
                    </a:cubicBezTo>
                    <a:cubicBezTo>
                      <a:pt x="26" y="83"/>
                      <a:pt x="22" y="65"/>
                      <a:pt x="17" y="59"/>
                    </a:cubicBezTo>
                    <a:cubicBezTo>
                      <a:pt x="22" y="58"/>
                      <a:pt x="26" y="53"/>
                      <a:pt x="2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mj-lt"/>
                </a:endParaRPr>
              </a:p>
            </p:txBody>
          </p:sp>
        </p:grpSp>
        <p:grpSp>
          <p:nvGrpSpPr>
            <p:cNvPr id="872" name="Group 15"/>
            <p:cNvGrpSpPr/>
            <p:nvPr/>
          </p:nvGrpSpPr>
          <p:grpSpPr>
            <a:xfrm>
              <a:off x="7863762" y="5986271"/>
              <a:ext cx="328738" cy="225879"/>
              <a:chOff x="3033929" y="908051"/>
              <a:chExt cx="1879600" cy="1020800"/>
            </a:xfrm>
            <a:solidFill>
              <a:schemeClr val="bg1"/>
            </a:solidFill>
          </p:grpSpPr>
          <p:grpSp>
            <p:nvGrpSpPr>
              <p:cNvPr id="873" name="Group 5"/>
              <p:cNvGrpSpPr>
                <a:grpSpLocks noChangeAspect="1"/>
              </p:cNvGrpSpPr>
              <p:nvPr/>
            </p:nvGrpSpPr>
            <p:grpSpPr bwMode="auto">
              <a:xfrm>
                <a:off x="3033929" y="908051"/>
                <a:ext cx="1879600" cy="900113"/>
                <a:chOff x="1882" y="572"/>
                <a:chExt cx="1184" cy="567"/>
              </a:xfrm>
              <a:grpFill/>
            </p:grpSpPr>
            <p:sp>
              <p:nvSpPr>
                <p:cNvPr id="876" name="Freeform 6"/>
                <p:cNvSpPr>
                  <a:spLocks/>
                </p:cNvSpPr>
                <p:nvPr/>
              </p:nvSpPr>
              <p:spPr bwMode="auto">
                <a:xfrm>
                  <a:off x="1882" y="572"/>
                  <a:ext cx="1014" cy="531"/>
                </a:xfrm>
                <a:custGeom>
                  <a:avLst/>
                  <a:gdLst>
                    <a:gd name="T0" fmla="*/ 674 w 1014"/>
                    <a:gd name="T1" fmla="*/ 496 h 531"/>
                    <a:gd name="T2" fmla="*/ 71 w 1014"/>
                    <a:gd name="T3" fmla="*/ 496 h 531"/>
                    <a:gd name="T4" fmla="*/ 71 w 1014"/>
                    <a:gd name="T5" fmla="*/ 42 h 531"/>
                    <a:gd name="T6" fmla="*/ 943 w 1014"/>
                    <a:gd name="T7" fmla="*/ 42 h 531"/>
                    <a:gd name="T8" fmla="*/ 943 w 1014"/>
                    <a:gd name="T9" fmla="*/ 241 h 531"/>
                    <a:gd name="T10" fmla="*/ 1014 w 1014"/>
                    <a:gd name="T11" fmla="*/ 241 h 531"/>
                    <a:gd name="T12" fmla="*/ 1014 w 1014"/>
                    <a:gd name="T13" fmla="*/ 0 h 531"/>
                    <a:gd name="T14" fmla="*/ 0 w 1014"/>
                    <a:gd name="T15" fmla="*/ 0 h 531"/>
                    <a:gd name="T16" fmla="*/ 0 w 1014"/>
                    <a:gd name="T17" fmla="*/ 531 h 531"/>
                    <a:gd name="T18" fmla="*/ 674 w 1014"/>
                    <a:gd name="T19" fmla="*/ 531 h 531"/>
                    <a:gd name="T20" fmla="*/ 674 w 1014"/>
                    <a:gd name="T21" fmla="*/ 49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531">
                      <a:moveTo>
                        <a:pt x="674" y="496"/>
                      </a:moveTo>
                      <a:lnTo>
                        <a:pt x="71" y="496"/>
                      </a:lnTo>
                      <a:lnTo>
                        <a:pt x="71" y="42"/>
                      </a:lnTo>
                      <a:lnTo>
                        <a:pt x="943" y="42"/>
                      </a:lnTo>
                      <a:lnTo>
                        <a:pt x="943" y="241"/>
                      </a:lnTo>
                      <a:lnTo>
                        <a:pt x="1014" y="241"/>
                      </a:lnTo>
                      <a:lnTo>
                        <a:pt x="1014" y="0"/>
                      </a:lnTo>
                      <a:lnTo>
                        <a:pt x="0" y="0"/>
                      </a:lnTo>
                      <a:lnTo>
                        <a:pt x="0" y="531"/>
                      </a:lnTo>
                      <a:lnTo>
                        <a:pt x="674" y="531"/>
                      </a:lnTo>
                      <a:lnTo>
                        <a:pt x="674"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77" name="Freeform 7"/>
                <p:cNvSpPr>
                  <a:spLocks/>
                </p:cNvSpPr>
                <p:nvPr/>
              </p:nvSpPr>
              <p:spPr bwMode="auto">
                <a:xfrm>
                  <a:off x="1988" y="657"/>
                  <a:ext cx="107" cy="106"/>
                </a:xfrm>
                <a:custGeom>
                  <a:avLst/>
                  <a:gdLst>
                    <a:gd name="T0" fmla="*/ 0 w 107"/>
                    <a:gd name="T1" fmla="*/ 106 h 106"/>
                    <a:gd name="T2" fmla="*/ 0 w 107"/>
                    <a:gd name="T3" fmla="*/ 0 h 106"/>
                    <a:gd name="T4" fmla="*/ 107 w 107"/>
                    <a:gd name="T5" fmla="*/ 0 h 106"/>
                    <a:gd name="T6" fmla="*/ 0 w 107"/>
                    <a:gd name="T7" fmla="*/ 106 h 106"/>
                  </a:gdLst>
                  <a:ahLst/>
                  <a:cxnLst>
                    <a:cxn ang="0">
                      <a:pos x="T0" y="T1"/>
                    </a:cxn>
                    <a:cxn ang="0">
                      <a:pos x="T2" y="T3"/>
                    </a:cxn>
                    <a:cxn ang="0">
                      <a:pos x="T4" y="T5"/>
                    </a:cxn>
                    <a:cxn ang="0">
                      <a:pos x="T6" y="T7"/>
                    </a:cxn>
                  </a:cxnLst>
                  <a:rect l="0" t="0" r="r" b="b"/>
                  <a:pathLst>
                    <a:path w="107" h="106">
                      <a:moveTo>
                        <a:pt x="0" y="106"/>
                      </a:moveTo>
                      <a:lnTo>
                        <a:pt x="0" y="0"/>
                      </a:lnTo>
                      <a:lnTo>
                        <a:pt x="107" y="0"/>
                      </a:lnTo>
                      <a:lnTo>
                        <a:pt x="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78" name="Freeform 8"/>
                <p:cNvSpPr>
                  <a:spLocks/>
                </p:cNvSpPr>
                <p:nvPr/>
              </p:nvSpPr>
              <p:spPr bwMode="auto">
                <a:xfrm>
                  <a:off x="2676" y="657"/>
                  <a:ext cx="99" cy="106"/>
                </a:xfrm>
                <a:custGeom>
                  <a:avLst/>
                  <a:gdLst>
                    <a:gd name="T0" fmla="*/ 99 w 99"/>
                    <a:gd name="T1" fmla="*/ 106 h 106"/>
                    <a:gd name="T2" fmla="*/ 0 w 99"/>
                    <a:gd name="T3" fmla="*/ 0 h 106"/>
                    <a:gd name="T4" fmla="*/ 99 w 99"/>
                    <a:gd name="T5" fmla="*/ 0 h 106"/>
                    <a:gd name="T6" fmla="*/ 99 w 99"/>
                    <a:gd name="T7" fmla="*/ 106 h 106"/>
                  </a:gdLst>
                  <a:ahLst/>
                  <a:cxnLst>
                    <a:cxn ang="0">
                      <a:pos x="T0" y="T1"/>
                    </a:cxn>
                    <a:cxn ang="0">
                      <a:pos x="T2" y="T3"/>
                    </a:cxn>
                    <a:cxn ang="0">
                      <a:pos x="T4" y="T5"/>
                    </a:cxn>
                    <a:cxn ang="0">
                      <a:pos x="T6" y="T7"/>
                    </a:cxn>
                  </a:cxnLst>
                  <a:rect l="0" t="0" r="r" b="b"/>
                  <a:pathLst>
                    <a:path w="99" h="106">
                      <a:moveTo>
                        <a:pt x="99" y="106"/>
                      </a:moveTo>
                      <a:lnTo>
                        <a:pt x="0" y="0"/>
                      </a:lnTo>
                      <a:lnTo>
                        <a:pt x="99" y="0"/>
                      </a:lnTo>
                      <a:lnTo>
                        <a:pt x="9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79" name="Freeform 9"/>
                <p:cNvSpPr>
                  <a:spLocks/>
                </p:cNvSpPr>
                <p:nvPr/>
              </p:nvSpPr>
              <p:spPr bwMode="auto">
                <a:xfrm>
                  <a:off x="1988" y="919"/>
                  <a:ext cx="107" cy="99"/>
                </a:xfrm>
                <a:custGeom>
                  <a:avLst/>
                  <a:gdLst>
                    <a:gd name="T0" fmla="*/ 107 w 107"/>
                    <a:gd name="T1" fmla="*/ 99 h 99"/>
                    <a:gd name="T2" fmla="*/ 0 w 107"/>
                    <a:gd name="T3" fmla="*/ 99 h 99"/>
                    <a:gd name="T4" fmla="*/ 0 w 107"/>
                    <a:gd name="T5" fmla="*/ 0 h 99"/>
                    <a:gd name="T6" fmla="*/ 107 w 107"/>
                    <a:gd name="T7" fmla="*/ 99 h 99"/>
                  </a:gdLst>
                  <a:ahLst/>
                  <a:cxnLst>
                    <a:cxn ang="0">
                      <a:pos x="T0" y="T1"/>
                    </a:cxn>
                    <a:cxn ang="0">
                      <a:pos x="T2" y="T3"/>
                    </a:cxn>
                    <a:cxn ang="0">
                      <a:pos x="T4" y="T5"/>
                    </a:cxn>
                    <a:cxn ang="0">
                      <a:pos x="T6" y="T7"/>
                    </a:cxn>
                  </a:cxnLst>
                  <a:rect l="0" t="0" r="r" b="b"/>
                  <a:pathLst>
                    <a:path w="107" h="99">
                      <a:moveTo>
                        <a:pt x="107" y="99"/>
                      </a:moveTo>
                      <a:lnTo>
                        <a:pt x="0" y="99"/>
                      </a:lnTo>
                      <a:lnTo>
                        <a:pt x="0" y="0"/>
                      </a:lnTo>
                      <a:lnTo>
                        <a:pt x="107"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80" name="Oval 12"/>
                <p:cNvSpPr>
                  <a:spLocks noChangeArrowheads="1"/>
                </p:cNvSpPr>
                <p:nvPr/>
              </p:nvSpPr>
              <p:spPr bwMode="auto">
                <a:xfrm>
                  <a:off x="2059"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81" name="Oval 13"/>
                <p:cNvSpPr>
                  <a:spLocks noChangeArrowheads="1"/>
                </p:cNvSpPr>
                <p:nvPr/>
              </p:nvSpPr>
              <p:spPr bwMode="auto">
                <a:xfrm>
                  <a:off x="2605" y="799"/>
                  <a:ext cx="92" cy="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82" name="Rectangle 14"/>
                <p:cNvSpPr>
                  <a:spLocks noChangeArrowheads="1"/>
                </p:cNvSpPr>
                <p:nvPr/>
              </p:nvSpPr>
              <p:spPr bwMode="auto">
                <a:xfrm>
                  <a:off x="2775" y="848"/>
                  <a:ext cx="291" cy="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83" name="Freeform 15"/>
                <p:cNvSpPr>
                  <a:spLocks/>
                </p:cNvSpPr>
                <p:nvPr/>
              </p:nvSpPr>
              <p:spPr bwMode="auto">
                <a:xfrm>
                  <a:off x="2853" y="955"/>
                  <a:ext cx="213" cy="71"/>
                </a:xfrm>
                <a:custGeom>
                  <a:avLst/>
                  <a:gdLst>
                    <a:gd name="T0" fmla="*/ 7 w 30"/>
                    <a:gd name="T1" fmla="*/ 10 h 10"/>
                    <a:gd name="T2" fmla="*/ 30 w 30"/>
                    <a:gd name="T3" fmla="*/ 10 h 10"/>
                    <a:gd name="T4" fmla="*/ 30 w 30"/>
                    <a:gd name="T5" fmla="*/ 0 h 10"/>
                    <a:gd name="T6" fmla="*/ 0 w 30"/>
                    <a:gd name="T7" fmla="*/ 0 h 10"/>
                    <a:gd name="T8" fmla="*/ 7 w 30"/>
                    <a:gd name="T9" fmla="*/ 10 h 10"/>
                  </a:gdLst>
                  <a:ahLst/>
                  <a:cxnLst>
                    <a:cxn ang="0">
                      <a:pos x="T0" y="T1"/>
                    </a:cxn>
                    <a:cxn ang="0">
                      <a:pos x="T2" y="T3"/>
                    </a:cxn>
                    <a:cxn ang="0">
                      <a:pos x="T4" y="T5"/>
                    </a:cxn>
                    <a:cxn ang="0">
                      <a:pos x="T6" y="T7"/>
                    </a:cxn>
                    <a:cxn ang="0">
                      <a:pos x="T8" y="T9"/>
                    </a:cxn>
                  </a:cxnLst>
                  <a:rect l="0" t="0" r="r" b="b"/>
                  <a:pathLst>
                    <a:path w="30" h="10">
                      <a:moveTo>
                        <a:pt x="7" y="10"/>
                      </a:moveTo>
                      <a:cubicBezTo>
                        <a:pt x="30" y="10"/>
                        <a:pt x="30" y="10"/>
                        <a:pt x="30" y="10"/>
                      </a:cubicBezTo>
                      <a:cubicBezTo>
                        <a:pt x="30" y="0"/>
                        <a:pt x="30" y="0"/>
                        <a:pt x="30" y="0"/>
                      </a:cubicBezTo>
                      <a:cubicBezTo>
                        <a:pt x="0" y="0"/>
                        <a:pt x="0" y="0"/>
                        <a:pt x="0" y="0"/>
                      </a:cubicBezTo>
                      <a:cubicBezTo>
                        <a:pt x="3" y="3"/>
                        <a:pt x="6" y="6"/>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sp>
              <p:nvSpPr>
                <p:cNvPr id="884" name="Freeform 16"/>
                <p:cNvSpPr>
                  <a:spLocks/>
                </p:cNvSpPr>
                <p:nvPr/>
              </p:nvSpPr>
              <p:spPr bwMode="auto">
                <a:xfrm>
                  <a:off x="2910" y="1068"/>
                  <a:ext cx="156" cy="71"/>
                </a:xfrm>
                <a:custGeom>
                  <a:avLst/>
                  <a:gdLst>
                    <a:gd name="T0" fmla="*/ 0 w 22"/>
                    <a:gd name="T1" fmla="*/ 10 h 10"/>
                    <a:gd name="T2" fmla="*/ 22 w 22"/>
                    <a:gd name="T3" fmla="*/ 10 h 10"/>
                    <a:gd name="T4" fmla="*/ 22 w 22"/>
                    <a:gd name="T5" fmla="*/ 0 h 10"/>
                    <a:gd name="T6" fmla="*/ 1 w 22"/>
                    <a:gd name="T7" fmla="*/ 0 h 10"/>
                    <a:gd name="T8" fmla="*/ 1 w 22"/>
                    <a:gd name="T9" fmla="*/ 3 h 10"/>
                    <a:gd name="T10" fmla="*/ 0 w 22"/>
                    <a:gd name="T11" fmla="*/ 10 h 10"/>
                  </a:gdLst>
                  <a:ahLst/>
                  <a:cxnLst>
                    <a:cxn ang="0">
                      <a:pos x="T0" y="T1"/>
                    </a:cxn>
                    <a:cxn ang="0">
                      <a:pos x="T2" y="T3"/>
                    </a:cxn>
                    <a:cxn ang="0">
                      <a:pos x="T4" y="T5"/>
                    </a:cxn>
                    <a:cxn ang="0">
                      <a:pos x="T6" y="T7"/>
                    </a:cxn>
                    <a:cxn ang="0">
                      <a:pos x="T8" y="T9"/>
                    </a:cxn>
                    <a:cxn ang="0">
                      <a:pos x="T10" y="T11"/>
                    </a:cxn>
                  </a:cxnLst>
                  <a:rect l="0" t="0" r="r" b="b"/>
                  <a:pathLst>
                    <a:path w="22" h="10">
                      <a:moveTo>
                        <a:pt x="0" y="10"/>
                      </a:moveTo>
                      <a:cubicBezTo>
                        <a:pt x="22" y="10"/>
                        <a:pt x="22" y="10"/>
                        <a:pt x="22" y="10"/>
                      </a:cubicBezTo>
                      <a:cubicBezTo>
                        <a:pt x="22" y="0"/>
                        <a:pt x="22" y="0"/>
                        <a:pt x="22" y="0"/>
                      </a:cubicBezTo>
                      <a:cubicBezTo>
                        <a:pt x="1" y="0"/>
                        <a:pt x="1" y="0"/>
                        <a:pt x="1" y="0"/>
                      </a:cubicBezTo>
                      <a:cubicBezTo>
                        <a:pt x="1" y="1"/>
                        <a:pt x="1" y="2"/>
                        <a:pt x="1" y="3"/>
                      </a:cubicBezTo>
                      <a:cubicBezTo>
                        <a:pt x="1" y="6"/>
                        <a:pt x="1"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266" tIns="43133" rIns="86266" bIns="43133" numCol="1" anchor="t" anchorCtr="0" compatLnSpc="1">
                  <a:prstTxWarp prst="textNoShape">
                    <a:avLst/>
                  </a:prstTxWarp>
                </a:bodyPr>
                <a:lstStyle/>
                <a:p>
                  <a:endParaRPr lang="en-US" sz="1887">
                    <a:latin typeface="+mj-lt"/>
                  </a:endParaRPr>
                </a:p>
              </p:txBody>
            </p:sp>
          </p:grpSp>
          <p:sp>
            <p:nvSpPr>
              <p:cNvPr id="874" name="Oval 17"/>
              <p:cNvSpPr/>
              <p:nvPr/>
            </p:nvSpPr>
            <p:spPr>
              <a:xfrm>
                <a:off x="3601320" y="1071418"/>
                <a:ext cx="538632" cy="529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1" dirty="0">
                  <a:latin typeface="+mj-lt"/>
                  <a:cs typeface="Arial"/>
                </a:endParaRPr>
              </a:p>
            </p:txBody>
          </p:sp>
          <p:sp>
            <p:nvSpPr>
              <p:cNvPr id="875" name="Oval 18"/>
              <p:cNvSpPr/>
              <p:nvPr/>
            </p:nvSpPr>
            <p:spPr>
              <a:xfrm>
                <a:off x="4181692" y="1533455"/>
                <a:ext cx="402074" cy="395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87">
                  <a:latin typeface="+mj-lt"/>
                </a:endParaRPr>
              </a:p>
            </p:txBody>
          </p:sp>
        </p:grpSp>
        <p:sp>
          <p:nvSpPr>
            <p:cNvPr id="262" name="TextBox 15"/>
            <p:cNvSpPr txBox="1"/>
            <p:nvPr/>
          </p:nvSpPr>
          <p:spPr>
            <a:xfrm>
              <a:off x="3002773" y="4889891"/>
              <a:ext cx="642603" cy="400110"/>
            </a:xfrm>
            <a:prstGeom prst="rect">
              <a:avLst/>
            </a:prstGeom>
            <a:noFill/>
          </p:spPr>
          <p:txBody>
            <a:bodyPr wrap="square" rtlCol="0">
              <a:spAutoFit/>
            </a:bodyPr>
            <a:lstStyle/>
            <a:p>
              <a:pPr algn="ctr"/>
              <a:r>
                <a:rPr lang="en-US" sz="2000" dirty="0">
                  <a:solidFill>
                    <a:schemeClr val="bg1"/>
                  </a:solidFill>
                  <a:latin typeface="+mj-lt"/>
                </a:rPr>
                <a:t>1</a:t>
              </a:r>
            </a:p>
          </p:txBody>
        </p:sp>
        <p:sp>
          <p:nvSpPr>
            <p:cNvPr id="263" name="TextBox 16"/>
            <p:cNvSpPr txBox="1"/>
            <p:nvPr/>
          </p:nvSpPr>
          <p:spPr>
            <a:xfrm>
              <a:off x="3029571" y="5180106"/>
              <a:ext cx="1465545" cy="230832"/>
            </a:xfrm>
            <a:prstGeom prst="rect">
              <a:avLst/>
            </a:prstGeom>
            <a:noFill/>
          </p:spPr>
          <p:txBody>
            <a:bodyPr wrap="square" rtlCol="0">
              <a:spAutoFit/>
            </a:bodyPr>
            <a:lstStyle/>
            <a:p>
              <a:r>
                <a:rPr lang="en-US" sz="900" dirty="0" err="1">
                  <a:solidFill>
                    <a:schemeClr val="bg1"/>
                  </a:solidFill>
                  <a:latin typeface="+mj-lt"/>
                </a:rPr>
                <a:t>Programa</a:t>
              </a:r>
              <a:r>
                <a:rPr lang="en-US" sz="900" dirty="0">
                  <a:solidFill>
                    <a:schemeClr val="bg1"/>
                  </a:solidFill>
                  <a:latin typeface="+mj-lt"/>
                </a:rPr>
                <a:t> de </a:t>
              </a:r>
              <a:r>
                <a:rPr lang="en-US" sz="900" dirty="0" err="1">
                  <a:solidFill>
                    <a:schemeClr val="bg1"/>
                  </a:solidFill>
                  <a:latin typeface="+mj-lt"/>
                </a:rPr>
                <a:t>postgrado</a:t>
              </a:r>
              <a:r>
                <a:rPr lang="en-US" sz="900" dirty="0">
                  <a:solidFill>
                    <a:schemeClr val="bg1"/>
                  </a:solidFill>
                  <a:latin typeface="+mj-lt"/>
                </a:rPr>
                <a:t> (Mg)</a:t>
              </a:r>
            </a:p>
          </p:txBody>
        </p:sp>
        <p:sp>
          <p:nvSpPr>
            <p:cNvPr id="264" name="TextBox 15"/>
            <p:cNvSpPr txBox="1"/>
            <p:nvPr/>
          </p:nvSpPr>
          <p:spPr>
            <a:xfrm>
              <a:off x="4245374" y="1106827"/>
              <a:ext cx="642603" cy="400110"/>
            </a:xfrm>
            <a:prstGeom prst="rect">
              <a:avLst/>
            </a:prstGeom>
            <a:noFill/>
          </p:spPr>
          <p:txBody>
            <a:bodyPr wrap="square" rtlCol="0">
              <a:spAutoFit/>
            </a:bodyPr>
            <a:lstStyle/>
            <a:p>
              <a:pPr algn="ctr"/>
              <a:r>
                <a:rPr lang="en-US" sz="2000" dirty="0">
                  <a:solidFill>
                    <a:schemeClr val="bg1"/>
                  </a:solidFill>
                  <a:latin typeface="+mj-lt"/>
                </a:rPr>
                <a:t>4</a:t>
              </a:r>
            </a:p>
          </p:txBody>
        </p:sp>
        <p:sp>
          <p:nvSpPr>
            <p:cNvPr id="265" name="TextBox 16"/>
            <p:cNvSpPr txBox="1"/>
            <p:nvPr/>
          </p:nvSpPr>
          <p:spPr>
            <a:xfrm>
              <a:off x="4288073" y="1397042"/>
              <a:ext cx="1458818"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postgrado</a:t>
              </a:r>
              <a:r>
                <a:rPr lang="en-US" sz="900" dirty="0">
                  <a:solidFill>
                    <a:schemeClr val="bg1"/>
                  </a:solidFill>
                  <a:latin typeface="+mj-lt"/>
                </a:rPr>
                <a:t> (Mg)</a:t>
              </a:r>
            </a:p>
          </p:txBody>
        </p:sp>
        <p:sp>
          <p:nvSpPr>
            <p:cNvPr id="266" name="TextBox 15"/>
            <p:cNvSpPr txBox="1"/>
            <p:nvPr/>
          </p:nvSpPr>
          <p:spPr>
            <a:xfrm>
              <a:off x="5534049" y="4798665"/>
              <a:ext cx="642603" cy="400110"/>
            </a:xfrm>
            <a:prstGeom prst="rect">
              <a:avLst/>
            </a:prstGeom>
            <a:noFill/>
          </p:spPr>
          <p:txBody>
            <a:bodyPr wrap="square" rtlCol="0">
              <a:spAutoFit/>
            </a:bodyPr>
            <a:lstStyle/>
            <a:p>
              <a:pPr algn="ctr"/>
              <a:r>
                <a:rPr lang="en-US" sz="2000" dirty="0">
                  <a:solidFill>
                    <a:schemeClr val="bg1"/>
                  </a:solidFill>
                  <a:latin typeface="+mj-lt"/>
                </a:rPr>
                <a:t>22</a:t>
              </a:r>
            </a:p>
          </p:txBody>
        </p:sp>
        <p:sp>
          <p:nvSpPr>
            <p:cNvPr id="267" name="TextBox 16"/>
            <p:cNvSpPr txBox="1"/>
            <p:nvPr/>
          </p:nvSpPr>
          <p:spPr>
            <a:xfrm>
              <a:off x="5632406" y="5088880"/>
              <a:ext cx="1299865"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postgrado</a:t>
              </a:r>
              <a:endParaRPr lang="en-US" sz="900" dirty="0">
                <a:solidFill>
                  <a:schemeClr val="bg1"/>
                </a:solidFill>
                <a:latin typeface="+mj-lt"/>
              </a:endParaRPr>
            </a:p>
          </p:txBody>
        </p:sp>
        <p:sp>
          <p:nvSpPr>
            <p:cNvPr id="3" name="2 CuadroTexto"/>
            <p:cNvSpPr txBox="1"/>
            <p:nvPr/>
          </p:nvSpPr>
          <p:spPr>
            <a:xfrm>
              <a:off x="6142778" y="4836015"/>
              <a:ext cx="761978" cy="369332"/>
            </a:xfrm>
            <a:prstGeom prst="rect">
              <a:avLst/>
            </a:prstGeom>
            <a:noFill/>
          </p:spPr>
          <p:txBody>
            <a:bodyPr wrap="square" rtlCol="0">
              <a:spAutoFit/>
            </a:bodyPr>
            <a:lstStyle/>
            <a:p>
              <a:r>
                <a:rPr lang="es-CL" sz="600" dirty="0">
                  <a:solidFill>
                    <a:schemeClr val="bg1"/>
                  </a:solidFill>
                </a:rPr>
                <a:t>2 Doctorados</a:t>
              </a:r>
            </a:p>
            <a:p>
              <a:r>
                <a:rPr lang="es-CL" sz="600" dirty="0">
                  <a:solidFill>
                    <a:schemeClr val="bg1"/>
                  </a:solidFill>
                </a:rPr>
                <a:t>18 Magister</a:t>
              </a:r>
            </a:p>
            <a:p>
              <a:r>
                <a:rPr lang="es-CL" sz="600" dirty="0">
                  <a:solidFill>
                    <a:schemeClr val="bg1"/>
                  </a:solidFill>
                </a:rPr>
                <a:t>2 Especialidades</a:t>
              </a:r>
            </a:p>
          </p:txBody>
        </p:sp>
        <p:sp>
          <p:nvSpPr>
            <p:cNvPr id="269" name="TextBox 15"/>
            <p:cNvSpPr txBox="1"/>
            <p:nvPr/>
          </p:nvSpPr>
          <p:spPr>
            <a:xfrm>
              <a:off x="6799632" y="1203689"/>
              <a:ext cx="642603" cy="400110"/>
            </a:xfrm>
            <a:prstGeom prst="rect">
              <a:avLst/>
            </a:prstGeom>
            <a:noFill/>
          </p:spPr>
          <p:txBody>
            <a:bodyPr wrap="square" rtlCol="0">
              <a:spAutoFit/>
            </a:bodyPr>
            <a:lstStyle/>
            <a:p>
              <a:pPr algn="ctr"/>
              <a:r>
                <a:rPr lang="en-US" sz="2000" dirty="0">
                  <a:solidFill>
                    <a:schemeClr val="bg1"/>
                  </a:solidFill>
                  <a:latin typeface="+mj-lt"/>
                </a:rPr>
                <a:t>34</a:t>
              </a:r>
            </a:p>
          </p:txBody>
        </p:sp>
        <p:sp>
          <p:nvSpPr>
            <p:cNvPr id="270" name="TextBox 16"/>
            <p:cNvSpPr txBox="1"/>
            <p:nvPr/>
          </p:nvSpPr>
          <p:spPr>
            <a:xfrm>
              <a:off x="6897989" y="1493904"/>
              <a:ext cx="1299865"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postgrado</a:t>
              </a:r>
              <a:endParaRPr lang="en-US" sz="900" dirty="0">
                <a:solidFill>
                  <a:schemeClr val="bg1"/>
                </a:solidFill>
                <a:latin typeface="+mj-lt"/>
              </a:endParaRPr>
            </a:p>
          </p:txBody>
        </p:sp>
        <p:sp>
          <p:nvSpPr>
            <p:cNvPr id="271" name="270 CuadroTexto"/>
            <p:cNvSpPr txBox="1"/>
            <p:nvPr/>
          </p:nvSpPr>
          <p:spPr>
            <a:xfrm>
              <a:off x="7408361" y="1241039"/>
              <a:ext cx="761978" cy="369332"/>
            </a:xfrm>
            <a:prstGeom prst="rect">
              <a:avLst/>
            </a:prstGeom>
            <a:noFill/>
          </p:spPr>
          <p:txBody>
            <a:bodyPr wrap="square" rtlCol="0">
              <a:spAutoFit/>
            </a:bodyPr>
            <a:lstStyle/>
            <a:p>
              <a:r>
                <a:rPr lang="es-CL" sz="600" dirty="0">
                  <a:solidFill>
                    <a:schemeClr val="bg1"/>
                  </a:solidFill>
                </a:rPr>
                <a:t>5 Doctorados</a:t>
              </a:r>
            </a:p>
            <a:p>
              <a:r>
                <a:rPr lang="es-CL" sz="600" dirty="0">
                  <a:solidFill>
                    <a:schemeClr val="bg1"/>
                  </a:solidFill>
                </a:rPr>
                <a:t>25 Magister</a:t>
              </a:r>
            </a:p>
            <a:p>
              <a:r>
                <a:rPr lang="es-CL" sz="600" dirty="0">
                  <a:solidFill>
                    <a:schemeClr val="bg1"/>
                  </a:solidFill>
                </a:rPr>
                <a:t>4 Especialidades</a:t>
              </a:r>
            </a:p>
          </p:txBody>
        </p:sp>
        <p:sp>
          <p:nvSpPr>
            <p:cNvPr id="272" name="TextBox 15"/>
            <p:cNvSpPr txBox="1"/>
            <p:nvPr/>
          </p:nvSpPr>
          <p:spPr>
            <a:xfrm>
              <a:off x="8098368" y="4822629"/>
              <a:ext cx="642603" cy="400110"/>
            </a:xfrm>
            <a:prstGeom prst="rect">
              <a:avLst/>
            </a:prstGeom>
            <a:noFill/>
          </p:spPr>
          <p:txBody>
            <a:bodyPr wrap="square" rtlCol="0">
              <a:spAutoFit/>
            </a:bodyPr>
            <a:lstStyle/>
            <a:p>
              <a:pPr algn="ctr"/>
              <a:r>
                <a:rPr lang="en-US" sz="2000" dirty="0">
                  <a:solidFill>
                    <a:schemeClr val="bg1"/>
                  </a:solidFill>
                  <a:latin typeface="+mj-lt"/>
                </a:rPr>
                <a:t>36</a:t>
              </a:r>
            </a:p>
          </p:txBody>
        </p:sp>
        <p:sp>
          <p:nvSpPr>
            <p:cNvPr id="273" name="TextBox 16"/>
            <p:cNvSpPr txBox="1"/>
            <p:nvPr/>
          </p:nvSpPr>
          <p:spPr>
            <a:xfrm>
              <a:off x="8196725" y="5112844"/>
              <a:ext cx="1299865"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postgrado</a:t>
              </a:r>
              <a:endParaRPr lang="en-US" sz="900" dirty="0">
                <a:solidFill>
                  <a:schemeClr val="bg1"/>
                </a:solidFill>
                <a:latin typeface="+mj-lt"/>
              </a:endParaRPr>
            </a:p>
          </p:txBody>
        </p:sp>
        <p:sp>
          <p:nvSpPr>
            <p:cNvPr id="274" name="273 CuadroTexto"/>
            <p:cNvSpPr txBox="1"/>
            <p:nvPr/>
          </p:nvSpPr>
          <p:spPr>
            <a:xfrm>
              <a:off x="8707097" y="4859979"/>
              <a:ext cx="761978" cy="369332"/>
            </a:xfrm>
            <a:prstGeom prst="rect">
              <a:avLst/>
            </a:prstGeom>
            <a:noFill/>
          </p:spPr>
          <p:txBody>
            <a:bodyPr wrap="square" rtlCol="0">
              <a:spAutoFit/>
            </a:bodyPr>
            <a:lstStyle/>
            <a:p>
              <a:r>
                <a:rPr lang="es-CL" sz="600" dirty="0">
                  <a:solidFill>
                    <a:schemeClr val="bg1"/>
                  </a:solidFill>
                </a:rPr>
                <a:t>28Doctorados</a:t>
              </a:r>
            </a:p>
            <a:p>
              <a:r>
                <a:rPr lang="es-CL" sz="600" dirty="0">
                  <a:solidFill>
                    <a:schemeClr val="bg1"/>
                  </a:solidFill>
                </a:rPr>
                <a:t>24 Magister</a:t>
              </a:r>
            </a:p>
            <a:p>
              <a:r>
                <a:rPr lang="es-CL" sz="600" dirty="0">
                  <a:solidFill>
                    <a:schemeClr val="bg1"/>
                  </a:solidFill>
                </a:rPr>
                <a:t>4 Especialidades</a:t>
              </a:r>
            </a:p>
          </p:txBody>
        </p:sp>
        <p:sp>
          <p:nvSpPr>
            <p:cNvPr id="275" name="TextBox 15"/>
            <p:cNvSpPr txBox="1"/>
            <p:nvPr/>
          </p:nvSpPr>
          <p:spPr>
            <a:xfrm>
              <a:off x="9089154" y="1113859"/>
              <a:ext cx="642603" cy="400110"/>
            </a:xfrm>
            <a:prstGeom prst="rect">
              <a:avLst/>
            </a:prstGeom>
            <a:noFill/>
          </p:spPr>
          <p:txBody>
            <a:bodyPr wrap="square" rtlCol="0">
              <a:spAutoFit/>
            </a:bodyPr>
            <a:lstStyle/>
            <a:p>
              <a:pPr algn="ctr"/>
              <a:r>
                <a:rPr lang="en-US" sz="2000" dirty="0">
                  <a:solidFill>
                    <a:schemeClr val="bg1"/>
                  </a:solidFill>
                  <a:latin typeface="+mj-lt"/>
                </a:rPr>
                <a:t>41</a:t>
              </a:r>
            </a:p>
          </p:txBody>
        </p:sp>
        <p:sp>
          <p:nvSpPr>
            <p:cNvPr id="276" name="TextBox 16"/>
            <p:cNvSpPr txBox="1"/>
            <p:nvPr/>
          </p:nvSpPr>
          <p:spPr>
            <a:xfrm>
              <a:off x="9187511" y="1404074"/>
              <a:ext cx="1299865"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postgrado</a:t>
              </a:r>
              <a:endParaRPr lang="en-US" sz="900" dirty="0">
                <a:solidFill>
                  <a:schemeClr val="bg1"/>
                </a:solidFill>
                <a:latin typeface="+mj-lt"/>
              </a:endParaRPr>
            </a:p>
          </p:txBody>
        </p:sp>
        <p:sp>
          <p:nvSpPr>
            <p:cNvPr id="277" name="276 CuadroTexto"/>
            <p:cNvSpPr txBox="1"/>
            <p:nvPr/>
          </p:nvSpPr>
          <p:spPr>
            <a:xfrm>
              <a:off x="9697883" y="1151209"/>
              <a:ext cx="761978" cy="369332"/>
            </a:xfrm>
            <a:prstGeom prst="rect">
              <a:avLst/>
            </a:prstGeom>
            <a:noFill/>
          </p:spPr>
          <p:txBody>
            <a:bodyPr wrap="square" rtlCol="0">
              <a:spAutoFit/>
            </a:bodyPr>
            <a:lstStyle/>
            <a:p>
              <a:r>
                <a:rPr lang="es-CL" sz="600" dirty="0">
                  <a:solidFill>
                    <a:schemeClr val="bg1"/>
                  </a:solidFill>
                </a:rPr>
                <a:t>9 Doctorados</a:t>
              </a:r>
            </a:p>
            <a:p>
              <a:r>
                <a:rPr lang="es-CL" sz="600" dirty="0">
                  <a:solidFill>
                    <a:schemeClr val="bg1"/>
                  </a:solidFill>
                </a:rPr>
                <a:t>27 Magister</a:t>
              </a:r>
            </a:p>
            <a:p>
              <a:r>
                <a:rPr lang="es-CL" sz="600" dirty="0">
                  <a:solidFill>
                    <a:schemeClr val="bg1"/>
                  </a:solidFill>
                </a:rPr>
                <a:t>5 Especialidades</a:t>
              </a:r>
            </a:p>
          </p:txBody>
        </p:sp>
        <p:sp>
          <p:nvSpPr>
            <p:cNvPr id="278" name="TextBox 15"/>
            <p:cNvSpPr txBox="1"/>
            <p:nvPr/>
          </p:nvSpPr>
          <p:spPr>
            <a:xfrm>
              <a:off x="2014078" y="1082752"/>
              <a:ext cx="642603" cy="400110"/>
            </a:xfrm>
            <a:prstGeom prst="rect">
              <a:avLst/>
            </a:prstGeom>
            <a:noFill/>
          </p:spPr>
          <p:txBody>
            <a:bodyPr wrap="square" rtlCol="0">
              <a:spAutoFit/>
            </a:bodyPr>
            <a:lstStyle/>
            <a:p>
              <a:pPr algn="ctr"/>
              <a:r>
                <a:rPr lang="en-US" sz="2000" dirty="0">
                  <a:solidFill>
                    <a:schemeClr val="bg1"/>
                  </a:solidFill>
                  <a:latin typeface="+mj-lt"/>
                </a:rPr>
                <a:t>0</a:t>
              </a:r>
            </a:p>
          </p:txBody>
        </p:sp>
        <p:sp>
          <p:nvSpPr>
            <p:cNvPr id="279" name="TextBox 16"/>
            <p:cNvSpPr txBox="1"/>
            <p:nvPr/>
          </p:nvSpPr>
          <p:spPr>
            <a:xfrm>
              <a:off x="2056777" y="1372967"/>
              <a:ext cx="1458818" cy="230832"/>
            </a:xfrm>
            <a:prstGeom prst="rect">
              <a:avLst/>
            </a:prstGeom>
            <a:noFill/>
          </p:spPr>
          <p:txBody>
            <a:bodyPr wrap="square" rtlCol="0">
              <a:spAutoFit/>
            </a:bodyPr>
            <a:lstStyle/>
            <a:p>
              <a:r>
                <a:rPr lang="en-US" sz="900" dirty="0">
                  <a:solidFill>
                    <a:schemeClr val="bg1"/>
                  </a:solidFill>
                  <a:latin typeface="+mj-lt"/>
                </a:rPr>
                <a:t>Programas de </a:t>
              </a:r>
              <a:r>
                <a:rPr lang="en-US" sz="900" dirty="0" err="1">
                  <a:solidFill>
                    <a:schemeClr val="bg1"/>
                  </a:solidFill>
                  <a:latin typeface="+mj-lt"/>
                </a:rPr>
                <a:t>postgrado</a:t>
              </a:r>
              <a:endParaRPr lang="en-US" sz="900" dirty="0">
                <a:solidFill>
                  <a:schemeClr val="bg1"/>
                </a:solidFill>
                <a:latin typeface="+mj-lt"/>
              </a:endParaRPr>
            </a:p>
          </p:txBody>
        </p:sp>
      </p:grpSp>
    </p:spTree>
    <p:extLst>
      <p:ext uri="{BB962C8B-B14F-4D97-AF65-F5344CB8AC3E}">
        <p14:creationId xmlns:p14="http://schemas.microsoft.com/office/powerpoint/2010/main" val="230483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11272</TotalTime>
  <Words>3124</Words>
  <Application>Microsoft Office PowerPoint</Application>
  <PresentationFormat>Panorámica</PresentationFormat>
  <Paragraphs>511</Paragraphs>
  <Slides>31</Slides>
  <Notes>8</Notes>
  <HiddenSlides>2</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31</vt:i4>
      </vt:variant>
    </vt:vector>
  </HeadingPairs>
  <TitlesOfParts>
    <vt:vector size="44" baseType="lpstr">
      <vt:lpstr>Adobe Arabic</vt:lpstr>
      <vt:lpstr>Albertus Medium</vt:lpstr>
      <vt:lpstr>Arial</vt:lpstr>
      <vt:lpstr>Arial Narrow</vt:lpstr>
      <vt:lpstr>Calibri</vt:lpstr>
      <vt:lpstr>Century Gothic</vt:lpstr>
      <vt:lpstr>ITC Avant Garde</vt:lpstr>
      <vt:lpstr>ITC Avant Garde Std Md</vt:lpstr>
      <vt:lpstr>Muli</vt:lpstr>
      <vt:lpstr>Times New Roman</vt:lpstr>
      <vt:lpstr>Tema de Office</vt:lpstr>
      <vt:lpstr>1_Tema de Office</vt:lpstr>
      <vt:lpstr>2_Tema de Office</vt:lpstr>
      <vt:lpstr>Presentación de PowerPoint</vt:lpstr>
      <vt:lpstr> LOS DESAFÍOS DE LA COMPLEJIDAD</vt:lpstr>
      <vt:lpstr>RANKING  UNIVERSITAS (Diciembre 2017)</vt:lpstr>
      <vt:lpstr>RANKING  UNIVERSITAS (Diciembre 2017)</vt:lpstr>
      <vt:lpstr>Presentación de PowerPoint</vt:lpstr>
      <vt:lpstr>LAS NUEVAS DEMANDAS QUE ESTABLECE LA COMPLEJIDAD ALCANZADA</vt:lpstr>
      <vt:lpstr>LOS REQUERIMIENTOS FORMATIVOS PARA UNA UNIVERSIDAD COMPLEJA:</vt:lpstr>
      <vt:lpstr>UN POCO DE HISTORIA DE LA UNIVERSIDAD DE TALCA</vt:lpstr>
      <vt:lpstr>Presentación de PowerPoint</vt:lpstr>
      <vt:lpstr>GOBIERNO UNIVERSITARIO</vt:lpstr>
      <vt:lpstr>MODELO DE GOBIERNO  ORGANIGRAMA UNIVERSIDAD DE TALCA</vt:lpstr>
      <vt:lpstr>MODELO DE GOBIERNO  CUERPOS COLEGIADOS UNIVERSIDAD DE TALCA</vt:lpstr>
      <vt:lpstr>HISTORIA DE LA  PLANIFICACIÓN ESTRATÉGICA</vt:lpstr>
      <vt:lpstr>HISTORIA DE LA PLANIFICACION ESTRATÉGICA CARACTERÍSTICAS INSTITUCIONALES</vt:lpstr>
      <vt:lpstr>Presentación de PowerPoint</vt:lpstr>
      <vt:lpstr>HISTORIA DE LA PLANIFICACION ESTRATÉGICA PARTICIPACIÓN EN EL PROCESO</vt:lpstr>
      <vt:lpstr>MODELO DE GOBIERNO  ESTRUCTURA PROCESO DE PLANIFICACIÓN ESTRATÉGICA</vt:lpstr>
      <vt:lpstr>Presentación de PowerPoint</vt:lpstr>
      <vt:lpstr>Presentación de PowerPoint</vt:lpstr>
      <vt:lpstr>Presentación de PowerPoint</vt:lpstr>
      <vt:lpstr>Desarrollo sustentable</vt:lpstr>
      <vt:lpstr>PLANIFICACION ESTRATÉGICA INSTITUCIONAL Y EL COMPROMISO CON EL DESARROLLO SUSTENTABLE</vt:lpstr>
      <vt:lpstr>PLANIFICACION ESTRATÉGICA INSTITUCIONAL COMPROMISO CON EL DESARROLLO SUSTENTABLE</vt:lpstr>
      <vt:lpstr>PLANIFICACION ESTRATÉGICA INSTITUCIONAL COMPROMISO CON EL DESARROLLO SUSTENTABLE</vt:lpstr>
      <vt:lpstr>UNIVERSIDAD DE TALCA COMPROMISO CON EL DESARROLLO SUSTENTABLE</vt:lpstr>
      <vt:lpstr>UNIVERSIDAD DE TALCA COMPROMISO CON EL DESARROLLO SUSTENTABLE</vt:lpstr>
      <vt:lpstr>UNIVERSIDAD DE TALCA COMPROMISO CON EL DESARROLLO SUSTENTABLE</vt:lpstr>
      <vt:lpstr>UNIVERSIDAD DE TALCA COMPROMISO CON EL DESARROLLO SUSTENTABLE</vt:lpstr>
      <vt:lpstr>Presentación de PowerPoint</vt:lpstr>
      <vt:lpstr>Presentación de PowerPoint</vt:lpstr>
      <vt:lpstr>Presentación de PowerPoint</vt:lpstr>
    </vt:vector>
  </TitlesOfParts>
  <Company>Universidad de Talca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Planificacion</dc:creator>
  <cp:lastModifiedBy>Juan Jose Troncoso</cp:lastModifiedBy>
  <cp:revision>681</cp:revision>
  <cp:lastPrinted>2016-01-22T16:42:20Z</cp:lastPrinted>
  <dcterms:created xsi:type="dcterms:W3CDTF">2015-10-07T13:42:54Z</dcterms:created>
  <dcterms:modified xsi:type="dcterms:W3CDTF">2018-04-12T10:04:18Z</dcterms:modified>
</cp:coreProperties>
</file>