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57" r:id="rId4"/>
    <p:sldId id="276" r:id="rId5"/>
    <p:sldId id="279" r:id="rId6"/>
    <p:sldId id="280" r:id="rId7"/>
    <p:sldId id="284" r:id="rId8"/>
    <p:sldId id="281" r:id="rId9"/>
    <p:sldId id="282" r:id="rId10"/>
    <p:sldId id="258"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455" autoAdjust="0"/>
  </p:normalViewPr>
  <p:slideViewPr>
    <p:cSldViewPr>
      <p:cViewPr varScale="1">
        <p:scale>
          <a:sx n="79" d="100"/>
          <a:sy n="79" d="100"/>
        </p:scale>
        <p:origin x="-1548" y="-90"/>
      </p:cViewPr>
      <p:guideLst>
        <p:guide orient="horz" pos="2160"/>
        <p:guide pos="2880"/>
      </p:guideLst>
    </p:cSldViewPr>
  </p:slideViewPr>
  <p:outlineViewPr>
    <p:cViewPr>
      <p:scale>
        <a:sx n="33" d="100"/>
        <a:sy n="33" d="100"/>
      </p:scale>
      <p:origin x="0" y="20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91951006124234"/>
          <c:y val="2.8252405949256341E-2"/>
          <c:w val="0.81403893263342086"/>
          <c:h val="0.8326195683872849"/>
        </c:manualLayout>
      </c:layout>
      <c:scatterChart>
        <c:scatterStyle val="smoothMarker"/>
        <c:varyColors val="0"/>
        <c:ser>
          <c:idx val="0"/>
          <c:order val="0"/>
          <c:marker>
            <c:symbol val="none"/>
          </c:marker>
          <c:xVal>
            <c:numRef>
              <c:f>Hoja1!$D$11:$D$27</c:f>
              <c:numCache>
                <c:formatCode>General</c:formatCode>
                <c:ptCount val="1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numCache>
            </c:numRef>
          </c:xVal>
          <c:yVal>
            <c:numRef>
              <c:f>Hoja1!$E$11:$E$27</c:f>
              <c:numCache>
                <c:formatCode>0.0000</c:formatCode>
                <c:ptCount val="17"/>
                <c:pt idx="0">
                  <c:v>0</c:v>
                </c:pt>
                <c:pt idx="1">
                  <c:v>2.3840920013666818</c:v>
                </c:pt>
                <c:pt idx="2">
                  <c:v>4.1997945356353057</c:v>
                </c:pt>
                <c:pt idx="3">
                  <c:v>5.5826168810228243</c:v>
                </c:pt>
                <c:pt idx="4">
                  <c:v>6.6357616571153937</c:v>
                </c:pt>
                <c:pt idx="5">
                  <c:v>7.4378270295116229</c:v>
                </c:pt>
                <c:pt idx="6">
                  <c:v>8.048672638017548</c:v>
                </c:pt>
                <c:pt idx="7">
                  <c:v>8.5138870335925798</c:v>
                </c:pt>
                <c:pt idx="8">
                  <c:v>8.8681900372265048</c:v>
                </c:pt>
                <c:pt idx="9">
                  <c:v>9.1380239451580447</c:v>
                </c:pt>
                <c:pt idx="10">
                  <c:v>9.3435269669298773</c:v>
                </c:pt>
                <c:pt idx="11">
                  <c:v>9.5000361776554172</c:v>
                </c:pt>
                <c:pt idx="12">
                  <c:v>9.6192321526378599</c:v>
                </c:pt>
                <c:pt idx="13">
                  <c:v>9.7100107105652285</c:v>
                </c:pt>
                <c:pt idx="14">
                  <c:v>9.7791468251075742</c:v>
                </c:pt>
                <c:pt idx="15">
                  <c:v>9.8318002538813207</c:v>
                </c:pt>
                <c:pt idx="16">
                  <c:v>9.8719006208166658</c:v>
                </c:pt>
              </c:numCache>
            </c:numRef>
          </c:yVal>
          <c:smooth val="1"/>
        </c:ser>
        <c:dLbls>
          <c:showLegendKey val="0"/>
          <c:showVal val="0"/>
          <c:showCatName val="0"/>
          <c:showSerName val="0"/>
          <c:showPercent val="0"/>
          <c:showBubbleSize val="0"/>
        </c:dLbls>
        <c:axId val="36353152"/>
        <c:axId val="36354688"/>
      </c:scatterChart>
      <c:valAx>
        <c:axId val="36353152"/>
        <c:scaling>
          <c:orientation val="minMax"/>
        </c:scaling>
        <c:delete val="0"/>
        <c:axPos val="b"/>
        <c:numFmt formatCode="General" sourceLinked="1"/>
        <c:majorTickMark val="out"/>
        <c:minorTickMark val="none"/>
        <c:tickLblPos val="nextTo"/>
        <c:crossAx val="36354688"/>
        <c:crosses val="autoZero"/>
        <c:crossBetween val="midCat"/>
      </c:valAx>
      <c:valAx>
        <c:axId val="36354688"/>
        <c:scaling>
          <c:orientation val="minMax"/>
        </c:scaling>
        <c:delete val="0"/>
        <c:axPos val="l"/>
        <c:majorGridlines/>
        <c:numFmt formatCode="0.0000" sourceLinked="1"/>
        <c:majorTickMark val="out"/>
        <c:minorTickMark val="none"/>
        <c:tickLblPos val="nextTo"/>
        <c:crossAx val="36353152"/>
        <c:crosses val="autoZero"/>
        <c:crossBetween val="midCat"/>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17" name="16 Marcador de pie de página"/>
          <p:cNvSpPr>
            <a:spLocks noGrp="1"/>
          </p:cNvSpPr>
          <p:nvPr>
            <p:ph type="ftr" sz="quarter" idx="11"/>
          </p:nvPr>
        </p:nvSpPr>
        <p:spPr/>
        <p:txBody>
          <a:bodyPr/>
          <a:lstStyle>
            <a:extLst/>
          </a:lstStyle>
          <a:p>
            <a:endParaRPr lang="es-AR" dirty="0"/>
          </a:p>
        </p:txBody>
      </p:sp>
      <p:sp>
        <p:nvSpPr>
          <p:cNvPr id="29" name="28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6" name="5 Marcador de pie de página"/>
          <p:cNvSpPr>
            <a:spLocks noGrp="1"/>
          </p:cNvSpPr>
          <p:nvPr>
            <p:ph type="ftr" sz="quarter" idx="11"/>
          </p:nvPr>
        </p:nvSpPr>
        <p:spPr/>
        <p:txBody>
          <a:bodyPr/>
          <a:lstStyle>
            <a:extLst/>
          </a:lstStyle>
          <a:p>
            <a:endParaRPr lang="es-AR" dirty="0"/>
          </a:p>
        </p:txBody>
      </p:sp>
      <p:sp>
        <p:nvSpPr>
          <p:cNvPr id="7" name="6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8" name="7 Marcador de pie de página"/>
          <p:cNvSpPr>
            <a:spLocks noGrp="1"/>
          </p:cNvSpPr>
          <p:nvPr>
            <p:ph type="ftr" sz="quarter" idx="11"/>
          </p:nvPr>
        </p:nvSpPr>
        <p:spPr/>
        <p:txBody>
          <a:bodyPr/>
          <a:lstStyle>
            <a:extLst/>
          </a:lstStyle>
          <a:p>
            <a:endParaRPr lang="es-AR" dirty="0"/>
          </a:p>
        </p:txBody>
      </p:sp>
      <p:sp>
        <p:nvSpPr>
          <p:cNvPr id="9" name="8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4" name="3 Marcador de pie de página"/>
          <p:cNvSpPr>
            <a:spLocks noGrp="1"/>
          </p:cNvSpPr>
          <p:nvPr>
            <p:ph type="ftr" sz="quarter" idx="11"/>
          </p:nvPr>
        </p:nvSpPr>
        <p:spPr/>
        <p:txBody>
          <a:bodyPr/>
          <a:lstStyle>
            <a:extLst/>
          </a:lstStyle>
          <a:p>
            <a:endParaRPr lang="es-AR" dirty="0"/>
          </a:p>
        </p:txBody>
      </p:sp>
      <p:sp>
        <p:nvSpPr>
          <p:cNvPr id="5" name="4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3" name="2 Marcador de pie de página"/>
          <p:cNvSpPr>
            <a:spLocks noGrp="1"/>
          </p:cNvSpPr>
          <p:nvPr>
            <p:ph type="ftr" sz="quarter" idx="11"/>
          </p:nvPr>
        </p:nvSpPr>
        <p:spPr/>
        <p:txBody>
          <a:bodyPr/>
          <a:lstStyle>
            <a:extLst/>
          </a:lstStyle>
          <a:p>
            <a:endParaRPr lang="es-AR" dirty="0"/>
          </a:p>
        </p:txBody>
      </p:sp>
      <p:sp>
        <p:nvSpPr>
          <p:cNvPr id="4" name="3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B92C19D-C512-4141-81DC-ECBE00E37CF6}" type="datetimeFigureOut">
              <a:rPr lang="es-AR" smtClean="0"/>
              <a:t>25/02/2017</a:t>
            </a:fld>
            <a:endParaRPr lang="es-AR" dirty="0"/>
          </a:p>
        </p:txBody>
      </p:sp>
      <p:sp>
        <p:nvSpPr>
          <p:cNvPr id="6" name="5 Marcador de pie de página"/>
          <p:cNvSpPr>
            <a:spLocks noGrp="1"/>
          </p:cNvSpPr>
          <p:nvPr>
            <p:ph type="ftr" sz="quarter" idx="11"/>
          </p:nvPr>
        </p:nvSpPr>
        <p:spPr/>
        <p:txBody>
          <a:bodyPr/>
          <a:lstStyle>
            <a:extLst/>
          </a:lstStyle>
          <a:p>
            <a:endParaRPr lang="es-AR" dirty="0"/>
          </a:p>
        </p:txBody>
      </p:sp>
      <p:sp>
        <p:nvSpPr>
          <p:cNvPr id="7" name="6 Marcador de número de diapositiva"/>
          <p:cNvSpPr>
            <a:spLocks noGrp="1"/>
          </p:cNvSpPr>
          <p:nvPr>
            <p:ph type="sldNum" sz="quarter" idx="12"/>
          </p:nvPr>
        </p:nvSpPr>
        <p:spPr/>
        <p:txBody>
          <a:bodyPr/>
          <a:lstStyle>
            <a:extLst/>
          </a:lstStyle>
          <a:p>
            <a:fld id="{AF76D35E-3E95-4A64-9244-D78737C22712}" type="slidenum">
              <a:rPr lang="es-AR" smtClean="0"/>
              <a:t>‹Nº›</a:t>
            </a:fld>
            <a:endParaRPr lang="es-AR"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3B92C19D-C512-4141-81DC-ECBE00E37CF6}" type="datetimeFigureOut">
              <a:rPr lang="es-AR" smtClean="0"/>
              <a:t>25/02/2017</a:t>
            </a:fld>
            <a:endParaRPr lang="es-AR" dirty="0"/>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AR" dirty="0"/>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AF76D35E-3E95-4A64-9244-D78737C22712}" type="slidenum">
              <a:rPr lang="es-AR" smtClean="0"/>
              <a:t>‹Nº›</a:t>
            </a:fld>
            <a:endParaRPr lang="es-AR"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B92C19D-C512-4141-81DC-ECBE00E37CF6}" type="datetimeFigureOut">
              <a:rPr lang="es-AR" smtClean="0"/>
              <a:t>25/02/2017</a:t>
            </a:fld>
            <a:endParaRPr lang="es-AR" dirty="0"/>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AR" dirty="0"/>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F76D35E-3E95-4A64-9244-D78737C22712}" type="slidenum">
              <a:rPr lang="es-AR" smtClean="0"/>
              <a:t>‹Nº›</a:t>
            </a:fld>
            <a:endParaRPr lang="es-A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381000" y="762000"/>
            <a:ext cx="8229600" cy="5410200"/>
          </a:xfrm>
        </p:spPr>
        <p:txBody>
          <a:bodyPr>
            <a:noAutofit/>
          </a:bodyPr>
          <a:lstStyle/>
          <a:p>
            <a:r>
              <a:rPr kumimoji="0" lang="es-AR" sz="3600" kern="1200" spc="-100" baseline="0" dirty="0" smtClean="0">
                <a:solidFill>
                  <a:schemeClr val="tx2">
                    <a:satMod val="200000"/>
                  </a:schemeClr>
                </a:solidFill>
                <a:effectLst/>
                <a:latin typeface="Times New Roman" pitchFamily="18" charset="0"/>
                <a:ea typeface="+mj-ea"/>
                <a:cs typeface="Times New Roman" pitchFamily="18" charset="0"/>
              </a:rPr>
              <a:t>               P.E. 2016 – 2020</a:t>
            </a:r>
            <a:br>
              <a:rPr kumimoji="0" lang="es-AR" sz="3600" kern="1200" spc="-100" baseline="0" dirty="0" smtClean="0">
                <a:solidFill>
                  <a:schemeClr val="tx2">
                    <a:satMod val="200000"/>
                  </a:schemeClr>
                </a:solidFill>
                <a:effectLst/>
                <a:latin typeface="Times New Roman" pitchFamily="18" charset="0"/>
                <a:ea typeface="+mj-ea"/>
                <a:cs typeface="Times New Roman" pitchFamily="18" charset="0"/>
              </a:rPr>
            </a:br>
            <a:r>
              <a:rPr lang="es-AR" sz="3600" dirty="0">
                <a:latin typeface="Times New Roman" pitchFamily="18" charset="0"/>
                <a:cs typeface="Times New Roman" pitchFamily="18" charset="0"/>
              </a:rPr>
              <a:t/>
            </a:r>
            <a:br>
              <a:rPr lang="es-AR" sz="3600" dirty="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                         </a:t>
            </a: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UNIVERSIDAD CATÓLICA DE SALTA</a:t>
            </a: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 </a:t>
            </a: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PLAN ESTRATÉGICO 2016 – 2020 Y TABLERO</a:t>
            </a: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DE COMANDO PARA SU MONITOREO</a:t>
            </a:r>
            <a:endParaRPr lang="es-AR" sz="2400" dirty="0">
              <a:latin typeface="Times New Roman" pitchFamily="18" charset="0"/>
              <a:cs typeface="Times New Roman" pitchFamily="18" charset="0"/>
            </a:endParaRPr>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90601" y="609601"/>
            <a:ext cx="914400" cy="914400"/>
          </a:xfrm>
          <a:prstGeom prst="rect">
            <a:avLst/>
          </a:prstGeom>
          <a:noFill/>
        </p:spPr>
      </p:pic>
    </p:spTree>
    <p:extLst>
      <p:ext uri="{BB962C8B-B14F-4D97-AF65-F5344CB8AC3E}">
        <p14:creationId xmlns:p14="http://schemas.microsoft.com/office/powerpoint/2010/main" val="3593075683"/>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62000" y="631219"/>
            <a:ext cx="7772400" cy="2329239"/>
          </a:xfrm>
        </p:spPr>
        <p:txBody>
          <a:bodyPr/>
          <a:lstStyle/>
          <a:p>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                     </a:t>
            </a:r>
            <a:r>
              <a:rPr lang="es-AR" sz="3600" dirty="0" smtClean="0">
                <a:latin typeface="Times New Roman" pitchFamily="18" charset="0"/>
                <a:cs typeface="Times New Roman" pitchFamily="18" charset="0"/>
              </a:rPr>
              <a:t>P.E</a:t>
            </a:r>
            <a:r>
              <a:rPr lang="es-AR" sz="3600" dirty="0">
                <a:latin typeface="Times New Roman" pitchFamily="18" charset="0"/>
                <a:cs typeface="Times New Roman" pitchFamily="18" charset="0"/>
              </a:rPr>
              <a:t>. 2016 – </a:t>
            </a:r>
            <a:r>
              <a:rPr lang="es-AR" sz="3600" dirty="0" smtClean="0">
                <a:latin typeface="Times New Roman" pitchFamily="18" charset="0"/>
                <a:cs typeface="Times New Roman" pitchFamily="18" charset="0"/>
              </a:rPr>
              <a:t>2020</a:t>
            </a:r>
            <a:br>
              <a:rPr lang="es-AR" sz="3600" dirty="0" smtClean="0">
                <a:latin typeface="Times New Roman" pitchFamily="18" charset="0"/>
                <a:cs typeface="Times New Roman" pitchFamily="18" charset="0"/>
              </a:rPr>
            </a:br>
            <a:r>
              <a:rPr lang="es-ES" sz="2400" dirty="0">
                <a:latin typeface="Times New Roman" pitchFamily="18" charset="0"/>
                <a:cs typeface="Times New Roman" pitchFamily="18" charset="0"/>
              </a:rPr>
              <a:t/>
            </a:r>
            <a:br>
              <a:rPr lang="es-ES" sz="2400" dirty="0">
                <a:latin typeface="Times New Roman" pitchFamily="18" charset="0"/>
                <a:cs typeface="Times New Roman" pitchFamily="18" charset="0"/>
              </a:rPr>
            </a:b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Cada acción del plan estratégico está constituida por un enunciado donde se encuentra presente un verbo en infinitivo.</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Por el contrario, un tablero monitorea procesos extendidos en el tiempo los cuales pueden tener diferentes duraciones. Dichos procesos deben asociarse a enunciados descriptivos para su estudio. </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22421" y="838200"/>
            <a:ext cx="1033838" cy="1033839"/>
          </a:xfrm>
          <a:prstGeom prst="rect">
            <a:avLst/>
          </a:prstGeom>
          <a:noFill/>
        </p:spPr>
      </p:pic>
    </p:spTree>
    <p:extLst>
      <p:ext uri="{BB962C8B-B14F-4D97-AF65-F5344CB8AC3E}">
        <p14:creationId xmlns:p14="http://schemas.microsoft.com/office/powerpoint/2010/main" val="216793966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14401" y="685801"/>
            <a:ext cx="7772400" cy="914400"/>
          </a:xfrm>
        </p:spPr>
        <p:txBody>
          <a:bodyPr/>
          <a:lstStyle/>
          <a:p>
            <a:pPr algn="ct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r>
              <a:rPr lang="es-AR" sz="3600" dirty="0" smtClean="0">
                <a:latin typeface="Times New Roman" pitchFamily="18" charset="0"/>
                <a:cs typeface="Times New Roman" pitchFamily="18" charset="0"/>
              </a:rPr>
              <a:t>         P.E</a:t>
            </a:r>
            <a:r>
              <a:rPr lang="es-AR" sz="3600" dirty="0">
                <a:latin typeface="Times New Roman" pitchFamily="18" charset="0"/>
                <a:cs typeface="Times New Roman" pitchFamily="18" charset="0"/>
              </a:rPr>
              <a:t>. 2016 – 2020 </a:t>
            </a:r>
            <a:r>
              <a:rPr lang="es-AR" sz="3600" dirty="0" smtClean="0">
                <a:latin typeface="Times New Roman" pitchFamily="18" charset="0"/>
                <a:cs typeface="Times New Roman" pitchFamily="18" charset="0"/>
              </a:rPr>
              <a:t/>
            </a:r>
            <a:br>
              <a:rPr lang="es-AR" sz="36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Función descriptiva o conceptual</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Es el tipo de función que se eligió para la constitución del Tablero de Comando. </a:t>
            </a: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AR" sz="2400" i="1" kern="1200" spc="-100" baseline="0" dirty="0" smtClean="0">
                <a:solidFill>
                  <a:schemeClr val="tx2">
                    <a:satMod val="200000"/>
                  </a:schemeClr>
                </a:solidFill>
                <a:effectLst/>
                <a:latin typeface="Times New Roman" pitchFamily="18" charset="0"/>
                <a:ea typeface="+mj-ea"/>
                <a:cs typeface="Times New Roman" pitchFamily="18" charset="0"/>
              </a:rPr>
              <a:t>Y = F(X)</a:t>
            </a:r>
            <a:br>
              <a:rPr kumimoji="0" lang="es-AR" sz="2400" i="1" kern="1200" spc="-100" baseline="0" dirty="0" smtClean="0">
                <a:solidFill>
                  <a:schemeClr val="tx2">
                    <a:satMod val="200000"/>
                  </a:schemeClr>
                </a:solidFill>
                <a:effectLst/>
                <a:latin typeface="Times New Roman" pitchFamily="18" charset="0"/>
                <a:ea typeface="+mj-ea"/>
                <a:cs typeface="Times New Roman" pitchFamily="18" charset="0"/>
              </a:rPr>
            </a:b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Donde Y es el valor que asume la variable F si se aplica al argumento x </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10390" y="914400"/>
            <a:ext cx="914400" cy="914400"/>
          </a:xfrm>
          <a:prstGeom prst="rect">
            <a:avLst/>
          </a:prstGeom>
          <a:noFill/>
        </p:spPr>
      </p:pic>
    </p:spTree>
    <p:extLst>
      <p:ext uri="{BB962C8B-B14F-4D97-AF65-F5344CB8AC3E}">
        <p14:creationId xmlns:p14="http://schemas.microsoft.com/office/powerpoint/2010/main" val="369983680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38200" y="609601"/>
            <a:ext cx="7772400" cy="914400"/>
          </a:xfrm>
        </p:spPr>
        <p:txBody>
          <a:bodyPr/>
          <a:lstStyle/>
          <a:p>
            <a:pPr algn="ct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r>
              <a:rPr lang="es-AR" sz="3600" dirty="0" smtClean="0">
                <a:latin typeface="Times New Roman" pitchFamily="18" charset="0"/>
                <a:cs typeface="Times New Roman" pitchFamily="18" charset="0"/>
              </a:rPr>
              <a:t>            P.E</a:t>
            </a:r>
            <a:r>
              <a:rPr lang="es-AR" sz="3600" dirty="0">
                <a:latin typeface="Times New Roman" pitchFamily="18" charset="0"/>
                <a:cs typeface="Times New Roman" pitchFamily="18" charset="0"/>
              </a:rPr>
              <a:t>. 2016 – 2020 </a:t>
            </a: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La función conceptual presenta una ventaja fundamental sobre otras estructuras descriptivas:  </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La noción de “función” es un marco más adecuado para indagar el acto de describir.</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26434" y="762000"/>
            <a:ext cx="1066800" cy="1066800"/>
          </a:xfrm>
          <a:prstGeom prst="rect">
            <a:avLst/>
          </a:prstGeom>
          <a:noFill/>
        </p:spPr>
      </p:pic>
    </p:spTree>
    <p:extLst>
      <p:ext uri="{BB962C8B-B14F-4D97-AF65-F5344CB8AC3E}">
        <p14:creationId xmlns:p14="http://schemas.microsoft.com/office/powerpoint/2010/main" val="205895568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62000" y="1021556"/>
            <a:ext cx="7772400" cy="4953000"/>
          </a:xfrm>
        </p:spPr>
        <p:txBody>
          <a:bodyPr/>
          <a:lstStyle/>
          <a:p>
            <a:r>
              <a:rPr lang="es-AR" sz="2400" dirty="0" smtClean="0">
                <a:latin typeface="Times New Roman" pitchFamily="18" charset="0"/>
                <a:cs typeface="Times New Roman" pitchFamily="18" charset="0"/>
              </a:rPr>
              <a:t>                  </a:t>
            </a:r>
            <a:r>
              <a:rPr lang="es-AR" sz="3600" dirty="0" smtClean="0">
                <a:latin typeface="Times New Roman" pitchFamily="18" charset="0"/>
                <a:cs typeface="Times New Roman" pitchFamily="18" charset="0"/>
              </a:rPr>
              <a:t>P.E</a:t>
            </a:r>
            <a:r>
              <a:rPr lang="es-AR" sz="3600" dirty="0">
                <a:latin typeface="Times New Roman" pitchFamily="18" charset="0"/>
                <a:cs typeface="Times New Roman" pitchFamily="18" charset="0"/>
              </a:rPr>
              <a:t>. 2016 – 2020 </a:t>
            </a: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t>Tomando un ejemplo del plan estratégico, la primera acción del eje estratégico 1</a:t>
            </a:r>
            <a:b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b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ES" sz="2400" i="1" kern="1200" spc="-100" baseline="0" dirty="0" smtClean="0">
                <a:solidFill>
                  <a:schemeClr val="tx2">
                    <a:satMod val="200000"/>
                  </a:schemeClr>
                </a:solidFill>
                <a:effectLst/>
                <a:latin typeface="Times New Roman" pitchFamily="18" charset="0"/>
                <a:ea typeface="+mj-ea"/>
                <a:cs typeface="Times New Roman" pitchFamily="18" charset="0"/>
              </a:rPr>
              <a:t>“Dialogar con los consejos de facultades de las distintas unidades académicas”</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838200" y="914400"/>
            <a:ext cx="976313" cy="976313"/>
          </a:xfrm>
          <a:prstGeom prst="rect">
            <a:avLst/>
          </a:prstGeom>
          <a:noFill/>
        </p:spPr>
      </p:pic>
    </p:spTree>
    <p:extLst>
      <p:ext uri="{BB962C8B-B14F-4D97-AF65-F5344CB8AC3E}">
        <p14:creationId xmlns:p14="http://schemas.microsoft.com/office/powerpoint/2010/main" val="113257593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38200" y="685800"/>
            <a:ext cx="7772400" cy="914400"/>
          </a:xfrm>
        </p:spPr>
        <p:txBody>
          <a:bodyPr/>
          <a:lstStyle/>
          <a:p>
            <a:pPr algn="ct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r>
              <a:rPr lang="es-AR" sz="3600" dirty="0" smtClean="0">
                <a:latin typeface="Times New Roman" pitchFamily="18" charset="0"/>
                <a:cs typeface="Times New Roman" pitchFamily="18" charset="0"/>
              </a:rPr>
              <a:t>           P.E</a:t>
            </a:r>
            <a:r>
              <a:rPr lang="es-AR" sz="3600" dirty="0">
                <a:latin typeface="Times New Roman" pitchFamily="18" charset="0"/>
                <a:cs typeface="Times New Roman" pitchFamily="18" charset="0"/>
              </a:rPr>
              <a:t>. 2016 – 2020 </a:t>
            </a:r>
            <a:r>
              <a:rPr lang="es-AR" sz="3600" dirty="0" smtClean="0">
                <a:latin typeface="Times New Roman" pitchFamily="18" charset="0"/>
                <a:cs typeface="Times New Roman" pitchFamily="18" charset="0"/>
              </a:rPr>
              <a:t/>
            </a:r>
            <a:br>
              <a:rPr lang="es-AR" sz="36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kumimoji="0" lang="es-ES" sz="2400" i="1" kern="1200" spc="-100" baseline="0" dirty="0" smtClean="0">
                <a:solidFill>
                  <a:schemeClr val="tx2">
                    <a:satMod val="200000"/>
                  </a:schemeClr>
                </a:solidFill>
                <a:effectLst/>
                <a:latin typeface="Times New Roman" pitchFamily="18" charset="0"/>
                <a:ea typeface="+mj-ea"/>
                <a:cs typeface="Times New Roman" pitchFamily="18" charset="0"/>
              </a:rPr>
              <a:t>En base a la misma es posible generar una función conceptual con la siguiente estructura</a:t>
            </a:r>
            <a:r>
              <a:rPr kumimoji="0" lang="en-US" sz="2400" i="1" kern="1200" spc="-100" baseline="0" dirty="0" smtClean="0">
                <a:solidFill>
                  <a:schemeClr val="tx2">
                    <a:satMod val="200000"/>
                  </a:schemeClr>
                </a:solidFill>
                <a:effectLst/>
                <a:latin typeface="Times New Roman" pitchFamily="18" charset="0"/>
                <a:ea typeface="+mj-ea"/>
                <a:cs typeface="Times New Roman" pitchFamily="18" charset="0"/>
              </a:rPr>
              <a:t>:</a:t>
            </a:r>
            <a:r>
              <a:rPr kumimoji="0" lang="es-ES" sz="2400" i="1" kern="1200" spc="-100" baseline="0" dirty="0" smtClean="0">
                <a:solidFill>
                  <a:schemeClr val="tx2">
                    <a:satMod val="200000"/>
                  </a:schemeClr>
                </a:solidFill>
                <a:effectLst/>
                <a:latin typeface="Times New Roman" pitchFamily="18" charset="0"/>
                <a:ea typeface="+mj-ea"/>
                <a:cs typeface="Times New Roman" pitchFamily="18" charset="0"/>
              </a:rPr>
              <a:t/>
            </a:r>
            <a:br>
              <a:rPr kumimoji="0" lang="es-ES" sz="2400" i="1" kern="1200" spc="-100" baseline="0" dirty="0" smtClean="0">
                <a:solidFill>
                  <a:schemeClr val="tx2">
                    <a:satMod val="200000"/>
                  </a:schemeClr>
                </a:solidFill>
                <a:effectLst/>
                <a:latin typeface="Times New Roman" pitchFamily="18" charset="0"/>
                <a:ea typeface="+mj-ea"/>
                <a:cs typeface="Times New Roman" pitchFamily="18" charset="0"/>
              </a:rPr>
            </a:b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ES" sz="2400" i="1" kern="1200" spc="-100" baseline="0" dirty="0" smtClean="0">
                <a:solidFill>
                  <a:schemeClr val="tx2">
                    <a:satMod val="200000"/>
                  </a:schemeClr>
                </a:solidFill>
                <a:effectLst/>
                <a:latin typeface="Times New Roman" pitchFamily="18" charset="0"/>
                <a:ea typeface="+mj-ea"/>
                <a:cs typeface="Times New Roman" pitchFamily="18" charset="0"/>
              </a:rPr>
              <a:t>“Grado de eficacia del programa de encuentros con los Consejos de Facultades”</a:t>
            </a:r>
            <a:br>
              <a:rPr kumimoji="0" lang="es-ES" sz="2400" i="1" kern="1200" spc="-100" baseline="0" dirty="0" smtClean="0">
                <a:solidFill>
                  <a:schemeClr val="tx2">
                    <a:satMod val="200000"/>
                  </a:schemeClr>
                </a:solidFill>
                <a:effectLst/>
                <a:latin typeface="Times New Roman" pitchFamily="18" charset="0"/>
                <a:ea typeface="+mj-ea"/>
                <a:cs typeface="Times New Roman" pitchFamily="18" charset="0"/>
              </a:rPr>
            </a:br>
            <a:endParaRPr kumimoji="0" lang="es-ES" sz="2400" i="1"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t>Que responde a la forma:</a:t>
            </a:r>
            <a:b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b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ES" sz="2400" i="1" kern="1200" spc="-100" baseline="0" dirty="0" smtClean="0">
                <a:solidFill>
                  <a:schemeClr val="tx2">
                    <a:satMod val="200000"/>
                  </a:schemeClr>
                </a:solidFill>
                <a:effectLst/>
                <a:latin typeface="Times New Roman" pitchFamily="18" charset="0"/>
                <a:ea typeface="+mj-ea"/>
                <a:cs typeface="Times New Roman" pitchFamily="18" charset="0"/>
              </a:rPr>
              <a:t>Elevado (o Bajo) = Grado de eficacia(programa de encuentros)</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14399" y="914400"/>
            <a:ext cx="976313" cy="976313"/>
          </a:xfrm>
          <a:prstGeom prst="rect">
            <a:avLst/>
          </a:prstGeom>
          <a:noFill/>
        </p:spPr>
      </p:pic>
    </p:spTree>
    <p:extLst>
      <p:ext uri="{BB962C8B-B14F-4D97-AF65-F5344CB8AC3E}">
        <p14:creationId xmlns:p14="http://schemas.microsoft.com/office/powerpoint/2010/main" val="3124167540"/>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90600" y="457200"/>
            <a:ext cx="7772400" cy="914400"/>
          </a:xfrm>
        </p:spPr>
        <p:txBody>
          <a:bodyPr/>
          <a:lstStyle/>
          <a:p>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                 </a:t>
            </a:r>
            <a:r>
              <a:rPr lang="es-AR" sz="3600" dirty="0" smtClean="0">
                <a:latin typeface="Times New Roman" pitchFamily="18" charset="0"/>
                <a:cs typeface="Times New Roman" pitchFamily="18" charset="0"/>
              </a:rPr>
              <a:t>P.E</a:t>
            </a:r>
            <a:r>
              <a:rPr lang="es-AR" sz="3600" dirty="0">
                <a:latin typeface="Times New Roman" pitchFamily="18" charset="0"/>
                <a:cs typeface="Times New Roman" pitchFamily="18" charset="0"/>
              </a:rPr>
              <a:t>. 2016 – 2020 </a:t>
            </a: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Ahora bien, un valor como “Elevado” no se comprende si no es en referencia a un criterio clasificatorio, por lo tanto, el enunciado detallado es:</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AR" sz="2400" i="1" kern="1200" spc="-100" baseline="0" dirty="0" smtClean="0">
                <a:solidFill>
                  <a:schemeClr val="tx2">
                    <a:satMod val="200000"/>
                  </a:schemeClr>
                </a:solidFill>
                <a:effectLst/>
                <a:latin typeface="Times New Roman" pitchFamily="18" charset="0"/>
                <a:ea typeface="+mj-ea"/>
                <a:cs typeface="Times New Roman" pitchFamily="18" charset="0"/>
              </a:rPr>
              <a:t>“El grado de eficacia del programa de encuentros, en cuanto a su ubicación en un criterio clasificatorio constituido por los valores “Elevado”, “Medio” y “Bajo”, es elevado</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1066800" y="685800"/>
            <a:ext cx="976313" cy="976313"/>
          </a:xfrm>
          <a:prstGeom prst="rect">
            <a:avLst/>
          </a:prstGeom>
          <a:noFill/>
        </p:spPr>
      </p:pic>
    </p:spTree>
    <p:extLst>
      <p:ext uri="{BB962C8B-B14F-4D97-AF65-F5344CB8AC3E}">
        <p14:creationId xmlns:p14="http://schemas.microsoft.com/office/powerpoint/2010/main" val="63588174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70022" y="914400"/>
            <a:ext cx="7772400" cy="914400"/>
          </a:xfrm>
        </p:spPr>
        <p:txBody>
          <a:bodyPr/>
          <a:lstStyle/>
          <a:p>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               </a:t>
            </a:r>
            <a:r>
              <a:rPr lang="es-AR" sz="3600" dirty="0" smtClean="0">
                <a:latin typeface="Times New Roman" pitchFamily="18" charset="0"/>
                <a:cs typeface="Times New Roman" pitchFamily="18" charset="0"/>
              </a:rPr>
              <a:t>P.E</a:t>
            </a:r>
            <a:r>
              <a:rPr lang="es-AR" sz="3600" dirty="0">
                <a:latin typeface="Times New Roman" pitchFamily="18" charset="0"/>
                <a:cs typeface="Times New Roman" pitchFamily="18" charset="0"/>
              </a:rPr>
              <a:t>. 2016 – 2020 </a:t>
            </a: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En este ejemplo especifico, el valor “Elevado” es un concepto clasificatorio (nominal). Los valores también pueden ser comparativos (ordinales) o métricos (escalas de cocientes, absolutas).</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762001" y="685801"/>
            <a:ext cx="990600" cy="990600"/>
          </a:xfrm>
          <a:prstGeom prst="rect">
            <a:avLst/>
          </a:prstGeom>
          <a:noFill/>
        </p:spPr>
      </p:pic>
    </p:spTree>
    <p:extLst>
      <p:ext uri="{BB962C8B-B14F-4D97-AF65-F5344CB8AC3E}">
        <p14:creationId xmlns:p14="http://schemas.microsoft.com/office/powerpoint/2010/main" val="2591684559"/>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38200" y="914400"/>
            <a:ext cx="7772400" cy="914400"/>
          </a:xfrm>
        </p:spPr>
        <p:txBody>
          <a:bodyPr/>
          <a:lstStyle/>
          <a:p>
            <a:r>
              <a:rPr lang="es-AR" sz="3600" dirty="0" smtClean="0">
                <a:latin typeface="Times New Roman" pitchFamily="18" charset="0"/>
                <a:cs typeface="Times New Roman" pitchFamily="18" charset="0"/>
              </a:rPr>
              <a:t>           P.E</a:t>
            </a:r>
            <a:r>
              <a:rPr lang="es-AR" sz="3600" dirty="0">
                <a:latin typeface="Times New Roman" pitchFamily="18" charset="0"/>
                <a:cs typeface="Times New Roman" pitchFamily="18" charset="0"/>
              </a:rPr>
              <a:t>. 2016 – 2020 </a:t>
            </a: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t>El</a:t>
            </a: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 acto descriptivo sintetizado en el anterior enunciado no explicita las operaciones que fueron necesarias para arribar al valor “Elevado”. Por ese motivo se deben tener en cuenta las siguientes consideraciones:</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90601" y="762001"/>
            <a:ext cx="914400" cy="914400"/>
          </a:xfrm>
          <a:prstGeom prst="rect">
            <a:avLst/>
          </a:prstGeom>
          <a:noFill/>
        </p:spPr>
      </p:pic>
    </p:spTree>
    <p:extLst>
      <p:ext uri="{BB962C8B-B14F-4D97-AF65-F5344CB8AC3E}">
        <p14:creationId xmlns:p14="http://schemas.microsoft.com/office/powerpoint/2010/main" val="42984064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70284" y="685800"/>
            <a:ext cx="7772400" cy="914400"/>
          </a:xfrm>
        </p:spPr>
        <p:txBody>
          <a:bodyPr/>
          <a:lstStyle/>
          <a:p>
            <a:r>
              <a:rPr lang="es-AR" sz="3600" dirty="0" smtClean="0">
                <a:latin typeface="Times New Roman" pitchFamily="18" charset="0"/>
                <a:cs typeface="Times New Roman" pitchFamily="18" charset="0"/>
              </a:rPr>
              <a:t>          P.E</a:t>
            </a:r>
            <a:r>
              <a:rPr lang="es-AR" sz="3600" dirty="0">
                <a:latin typeface="Times New Roman" pitchFamily="18" charset="0"/>
                <a:cs typeface="Times New Roman" pitchFamily="18" charset="0"/>
              </a:rPr>
              <a:t>. 2016 – 2020 </a:t>
            </a: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La polisemia asociada al concepto de “grado de eficacia” hace necesario determinar las dimensiones o significados relevantes para el estudio que nos compete. </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Una vez establecidas dichas dimensiones se establece para cada una de ellas un procedimiento que al ser aplicado genera un indicador objetivo. </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Por lo tanto, teniendo en cuenta lo indicado, la función conceptual puede enunciarse como:</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838200" y="533400"/>
            <a:ext cx="976313" cy="976313"/>
          </a:xfrm>
          <a:prstGeom prst="rect">
            <a:avLst/>
          </a:prstGeom>
          <a:noFill/>
        </p:spPr>
      </p:pic>
    </p:spTree>
    <p:extLst>
      <p:ext uri="{BB962C8B-B14F-4D97-AF65-F5344CB8AC3E}">
        <p14:creationId xmlns:p14="http://schemas.microsoft.com/office/powerpoint/2010/main" val="311383446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38200" y="914400"/>
            <a:ext cx="7772400" cy="914400"/>
          </a:xfrm>
        </p:spPr>
        <p:txBody>
          <a:bodyPr/>
          <a:lstStyle/>
          <a:p>
            <a:r>
              <a:rPr lang="es-AR" sz="3600" dirty="0" smtClean="0">
                <a:latin typeface="Times New Roman" pitchFamily="18" charset="0"/>
                <a:cs typeface="Times New Roman" pitchFamily="18" charset="0"/>
              </a:rPr>
              <a:t>            P.E</a:t>
            </a:r>
            <a:r>
              <a:rPr lang="es-AR" sz="3600" dirty="0">
                <a:latin typeface="Times New Roman" pitchFamily="18" charset="0"/>
                <a:cs typeface="Times New Roman" pitchFamily="18" charset="0"/>
              </a:rPr>
              <a:t>. 2016 – </a:t>
            </a:r>
            <a:r>
              <a:rPr lang="es-AR" sz="3600" dirty="0" smtClean="0">
                <a:latin typeface="Times New Roman" pitchFamily="18" charset="0"/>
                <a:cs typeface="Times New Roman" pitchFamily="18" charset="0"/>
              </a:rPr>
              <a:t>2020</a:t>
            </a:r>
            <a:br>
              <a:rPr lang="es-AR" sz="36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kumimoji="0" lang="es-AR" sz="2400" i="1" kern="1200" spc="-100" baseline="0" dirty="0" smtClean="0">
                <a:solidFill>
                  <a:schemeClr val="tx2">
                    <a:satMod val="200000"/>
                  </a:schemeClr>
                </a:solidFill>
                <a:effectLst/>
                <a:latin typeface="Times New Roman" pitchFamily="18" charset="0"/>
                <a:ea typeface="+mj-ea"/>
                <a:cs typeface="Times New Roman" pitchFamily="18" charset="0"/>
              </a:rPr>
              <a:t>“El </a:t>
            </a:r>
            <a:r>
              <a:rPr kumimoji="0" lang="es-AR" sz="2400" b="1" i="1" kern="1200" spc="-100" baseline="0" dirty="0" smtClean="0">
                <a:solidFill>
                  <a:schemeClr val="tx2">
                    <a:satMod val="200000"/>
                  </a:schemeClr>
                </a:solidFill>
                <a:effectLst/>
                <a:latin typeface="Times New Roman" pitchFamily="18" charset="0"/>
                <a:ea typeface="+mj-ea"/>
                <a:cs typeface="Times New Roman" pitchFamily="18" charset="0"/>
              </a:rPr>
              <a:t>grado de eficacia</a:t>
            </a:r>
            <a:r>
              <a:rPr kumimoji="0" lang="es-AR" sz="2400" i="1" kern="1200" spc="-100" baseline="0" dirty="0" smtClean="0">
                <a:solidFill>
                  <a:schemeClr val="tx2">
                    <a:satMod val="200000"/>
                  </a:schemeClr>
                </a:solidFill>
                <a:effectLst/>
                <a:latin typeface="Times New Roman" pitchFamily="18" charset="0"/>
                <a:ea typeface="+mj-ea"/>
                <a:cs typeface="Times New Roman" pitchFamily="18" charset="0"/>
              </a:rPr>
              <a:t> del </a:t>
            </a:r>
            <a:r>
              <a:rPr kumimoji="0" lang="es-AR" sz="2400" b="1" i="1" kern="1200" spc="-100" baseline="0" dirty="0" smtClean="0">
                <a:solidFill>
                  <a:schemeClr val="tx2">
                    <a:satMod val="200000"/>
                  </a:schemeClr>
                </a:solidFill>
                <a:effectLst/>
                <a:latin typeface="Times New Roman" pitchFamily="18" charset="0"/>
                <a:ea typeface="+mj-ea"/>
                <a:cs typeface="Times New Roman" pitchFamily="18" charset="0"/>
              </a:rPr>
              <a:t>programa de encuentros</a:t>
            </a:r>
            <a:r>
              <a:rPr kumimoji="0" lang="es-AR" sz="2400" i="1" kern="1200" spc="-100" baseline="0" dirty="0" smtClean="0">
                <a:solidFill>
                  <a:schemeClr val="tx2">
                    <a:satMod val="200000"/>
                  </a:schemeClr>
                </a:solidFill>
                <a:effectLst/>
                <a:latin typeface="Times New Roman" pitchFamily="18" charset="0"/>
                <a:ea typeface="+mj-ea"/>
                <a:cs typeface="Times New Roman" pitchFamily="18" charset="0"/>
              </a:rPr>
              <a:t>, tomando en consideración la </a:t>
            </a:r>
            <a:r>
              <a:rPr kumimoji="0" lang="es-AR" sz="2400" b="1" i="1" kern="1200" spc="-100" baseline="0" dirty="0" smtClean="0">
                <a:solidFill>
                  <a:schemeClr val="tx2">
                    <a:satMod val="200000"/>
                  </a:schemeClr>
                </a:solidFill>
                <a:effectLst/>
                <a:latin typeface="Times New Roman" pitchFamily="18" charset="0"/>
                <a:ea typeface="+mj-ea"/>
                <a:cs typeface="Times New Roman" pitchFamily="18" charset="0"/>
              </a:rPr>
              <a:t>cantidad de encuentros</a:t>
            </a:r>
            <a:r>
              <a:rPr kumimoji="0" lang="es-AR" sz="2400" i="1" kern="1200" spc="-100" baseline="0" dirty="0" smtClean="0">
                <a:solidFill>
                  <a:schemeClr val="tx2">
                    <a:satMod val="200000"/>
                  </a:schemeClr>
                </a:solidFill>
                <a:effectLst/>
                <a:latin typeface="Times New Roman" pitchFamily="18" charset="0"/>
                <a:ea typeface="+mj-ea"/>
                <a:cs typeface="Times New Roman" pitchFamily="18" charset="0"/>
              </a:rPr>
              <a:t> y la </a:t>
            </a:r>
            <a:r>
              <a:rPr kumimoji="0" lang="es-AR" sz="2400" b="1" i="1" kern="1200" spc="-100" baseline="0" dirty="0" smtClean="0">
                <a:solidFill>
                  <a:schemeClr val="tx2">
                    <a:satMod val="200000"/>
                  </a:schemeClr>
                </a:solidFill>
                <a:effectLst/>
                <a:latin typeface="Times New Roman" pitchFamily="18" charset="0"/>
                <a:ea typeface="+mj-ea"/>
                <a:cs typeface="Times New Roman" pitchFamily="18" charset="0"/>
              </a:rPr>
              <a:t>cantidad de unidades académicas participantes</a:t>
            </a:r>
            <a:r>
              <a:rPr kumimoji="0" lang="es-AR" sz="2400" i="1" kern="1200" spc="-100" baseline="0" dirty="0" smtClean="0">
                <a:solidFill>
                  <a:schemeClr val="tx2">
                    <a:satMod val="200000"/>
                  </a:schemeClr>
                </a:solidFill>
                <a:effectLst/>
                <a:latin typeface="Times New Roman" pitchFamily="18" charset="0"/>
                <a:ea typeface="+mj-ea"/>
                <a:cs typeface="Times New Roman" pitchFamily="18" charset="0"/>
              </a:rPr>
              <a:t>, en cuanto a su ubicación en un </a:t>
            </a:r>
            <a:r>
              <a:rPr kumimoji="0" lang="es-AR" sz="2400" b="1" i="1" kern="1200" spc="-100" baseline="0" dirty="0" smtClean="0">
                <a:solidFill>
                  <a:schemeClr val="tx2">
                    <a:satMod val="200000"/>
                  </a:schemeClr>
                </a:solidFill>
                <a:effectLst/>
                <a:latin typeface="Times New Roman" pitchFamily="18" charset="0"/>
                <a:ea typeface="+mj-ea"/>
                <a:cs typeface="Times New Roman" pitchFamily="18" charset="0"/>
              </a:rPr>
              <a:t>criterio clasificatorio</a:t>
            </a:r>
            <a:r>
              <a:rPr kumimoji="0" lang="es-AR" sz="2400" i="1" kern="1200" spc="-100" baseline="0" dirty="0" smtClean="0">
                <a:solidFill>
                  <a:schemeClr val="tx2">
                    <a:satMod val="200000"/>
                  </a:schemeClr>
                </a:solidFill>
                <a:effectLst/>
                <a:latin typeface="Times New Roman" pitchFamily="18" charset="0"/>
                <a:ea typeface="+mj-ea"/>
                <a:cs typeface="Times New Roman" pitchFamily="18" charset="0"/>
              </a:rPr>
              <a:t> constituido por los valores “Elevado”, “Medio” y “Bajo”, es </a:t>
            </a:r>
            <a:r>
              <a:rPr kumimoji="0" lang="es-AR" sz="2400" b="1" i="1" kern="1200" spc="-100" baseline="0" dirty="0" smtClean="0">
                <a:solidFill>
                  <a:schemeClr val="tx2">
                    <a:satMod val="200000"/>
                  </a:schemeClr>
                </a:solidFill>
                <a:effectLst/>
                <a:latin typeface="Times New Roman" pitchFamily="18" charset="0"/>
                <a:ea typeface="+mj-ea"/>
                <a:cs typeface="Times New Roman" pitchFamily="18" charset="0"/>
              </a:rPr>
              <a:t>elevado</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90601" y="762001"/>
            <a:ext cx="990600" cy="990600"/>
          </a:xfrm>
          <a:prstGeom prst="rect">
            <a:avLst/>
          </a:prstGeom>
          <a:noFill/>
        </p:spPr>
      </p:pic>
    </p:spTree>
    <p:extLst>
      <p:ext uri="{BB962C8B-B14F-4D97-AF65-F5344CB8AC3E}">
        <p14:creationId xmlns:p14="http://schemas.microsoft.com/office/powerpoint/2010/main" val="59615022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38200" y="762000"/>
            <a:ext cx="7772400" cy="914400"/>
          </a:xfrm>
        </p:spPr>
        <p:txBody>
          <a:bodyPr/>
          <a:lstStyle/>
          <a:p>
            <a:r>
              <a:rPr lang="es-ES" sz="3600" dirty="0" smtClean="0">
                <a:latin typeface="Times New Roman" pitchFamily="18" charset="0"/>
                <a:cs typeface="Times New Roman" pitchFamily="18" charset="0"/>
              </a:rPr>
              <a:t>           P. E. 2016 – 2020</a:t>
            </a:r>
            <a:br>
              <a:rPr lang="es-ES" sz="3600" dirty="0" smtClean="0">
                <a:latin typeface="Times New Roman" pitchFamily="18" charset="0"/>
                <a:cs typeface="Times New Roman" pitchFamily="18" charset="0"/>
              </a:rPr>
            </a:br>
            <a:r>
              <a:rPr lang="es-ES" sz="2400" dirty="0" smtClean="0">
                <a:latin typeface="Times New Roman" pitchFamily="18" charset="0"/>
                <a:cs typeface="Times New Roman" pitchFamily="18" charset="0"/>
              </a:rPr>
              <a:t/>
            </a:r>
            <a:br>
              <a:rPr lang="es-ES" sz="2400" dirty="0" smtClean="0">
                <a:latin typeface="Times New Roman" pitchFamily="18" charset="0"/>
                <a:cs typeface="Times New Roman" pitchFamily="18" charset="0"/>
              </a:rPr>
            </a:br>
            <a:r>
              <a:rPr lang="es-ES" sz="2400" dirty="0" smtClean="0">
                <a:latin typeface="Times New Roman" pitchFamily="18" charset="0"/>
                <a:cs typeface="Times New Roman" pitchFamily="18" charset="0"/>
              </a:rPr>
              <a:t/>
            </a:r>
            <a:br>
              <a:rPr lang="es-ES" sz="2400" dirty="0" smtClean="0">
                <a:latin typeface="Times New Roman" pitchFamily="18" charset="0"/>
                <a:cs typeface="Times New Roman" pitchFamily="18" charset="0"/>
              </a:rPr>
            </a:br>
            <a:r>
              <a:rPr lang="es-ES" sz="2400" dirty="0" smtClean="0">
                <a:latin typeface="Times New Roman" pitchFamily="18" charset="0"/>
                <a:cs typeface="Times New Roman" pitchFamily="18" charset="0"/>
              </a:rPr>
              <a:t>El Tablero de Comando es un instrumento de monitoreo del </a:t>
            </a:r>
            <a:r>
              <a:rPr lang="es-ES" sz="2400" dirty="0" smtClean="0">
                <a:latin typeface="Times New Roman" pitchFamily="18" charset="0"/>
                <a:cs typeface="Times New Roman" pitchFamily="18" charset="0"/>
              </a:rPr>
              <a:t>Plan Estratégico. Sirve </a:t>
            </a:r>
            <a:r>
              <a:rPr lang="es-ES" sz="2400" dirty="0" smtClean="0">
                <a:latin typeface="Times New Roman" pitchFamily="18" charset="0"/>
                <a:cs typeface="Times New Roman" pitchFamily="18" charset="0"/>
              </a:rPr>
              <a:t>para evaluar la gestión de la Universidad en general en función de los ejes estratégicos planteados y por Unidad Académica con las carreras respectivas</a:t>
            </a:r>
            <a:br>
              <a:rPr lang="es-ES" sz="2400" dirty="0" smtClean="0">
                <a:latin typeface="Times New Roman" pitchFamily="18" charset="0"/>
                <a:cs typeface="Times New Roman" pitchFamily="18" charset="0"/>
              </a:rPr>
            </a:br>
            <a:r>
              <a:rPr lang="es-ES" sz="2400" dirty="0" smtClean="0">
                <a:latin typeface="Times New Roman" pitchFamily="18" charset="0"/>
                <a:cs typeface="Times New Roman" pitchFamily="18" charset="0"/>
              </a:rPr>
              <a:t/>
            </a:r>
            <a:br>
              <a:rPr lang="es-ES" sz="2400" dirty="0" smtClean="0">
                <a:latin typeface="Times New Roman" pitchFamily="18" charset="0"/>
                <a:cs typeface="Times New Roman" pitchFamily="18" charset="0"/>
              </a:rPr>
            </a:br>
            <a:r>
              <a:rPr lang="es-ES" sz="2400" dirty="0" smtClean="0">
                <a:latin typeface="Times New Roman" pitchFamily="18" charset="0"/>
                <a:cs typeface="Times New Roman" pitchFamily="18" charset="0"/>
              </a:rPr>
              <a:t>Con esto avanzamos en la gestión institucional.</a:t>
            </a:r>
            <a:endParaRPr lang="es-ES" sz="2400" dirty="0">
              <a:latin typeface="Times New Roman" pitchFamily="18" charset="0"/>
              <a:cs typeface="Times New Roman" pitchFamily="18" charset="0"/>
            </a:endParaRPr>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90601" y="609601"/>
            <a:ext cx="914400" cy="914400"/>
          </a:xfrm>
          <a:prstGeom prst="rect">
            <a:avLst/>
          </a:prstGeom>
          <a:noFill/>
        </p:spPr>
      </p:pic>
    </p:spTree>
    <p:extLst>
      <p:ext uri="{BB962C8B-B14F-4D97-AF65-F5344CB8AC3E}">
        <p14:creationId xmlns:p14="http://schemas.microsoft.com/office/powerpoint/2010/main" val="2934310724"/>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62000" y="685800"/>
            <a:ext cx="7772400" cy="914400"/>
          </a:xfrm>
        </p:spPr>
        <p:txBody>
          <a:bodyPr/>
          <a:lstStyle/>
          <a:p>
            <a:r>
              <a:rPr lang="es-AR" sz="3600" dirty="0" smtClean="0">
                <a:latin typeface="Times New Roman" pitchFamily="18" charset="0"/>
                <a:cs typeface="Times New Roman" pitchFamily="18" charset="0"/>
              </a:rPr>
              <a:t>           P.E</a:t>
            </a:r>
            <a:r>
              <a:rPr lang="es-AR" sz="3600" dirty="0">
                <a:latin typeface="Times New Roman" pitchFamily="18" charset="0"/>
                <a:cs typeface="Times New Roman" pitchFamily="18" charset="0"/>
              </a:rPr>
              <a:t>. 2016 – 2020 </a:t>
            </a:r>
            <a:r>
              <a:rPr lang="es-AR" sz="3600" dirty="0" smtClean="0">
                <a:latin typeface="Times New Roman" pitchFamily="18" charset="0"/>
                <a:cs typeface="Times New Roman" pitchFamily="18" charset="0"/>
              </a:rPr>
              <a:t/>
            </a:r>
            <a:br>
              <a:rPr lang="es-AR" sz="36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t>Ahora si es posible arribar al valor “Elevado” mediante operaciones efectuadas con los indicadores.</a:t>
            </a:r>
            <a:b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br>
            <a:endParaRPr lang="es-ES" dirty="0"/>
          </a:p>
        </p:txBody>
      </p:sp>
      <p:pic>
        <p:nvPicPr>
          <p:cNvPr id="4"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14401" y="533401"/>
            <a:ext cx="914399" cy="914399"/>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901865684"/>
              </p:ext>
            </p:extLst>
          </p:nvPr>
        </p:nvGraphicFramePr>
        <p:xfrm>
          <a:off x="2133600" y="2743200"/>
          <a:ext cx="4857750" cy="2371725"/>
        </p:xfrm>
        <a:graphic>
          <a:graphicData uri="http://schemas.openxmlformats.org/drawingml/2006/table">
            <a:tbl>
              <a:tblPr/>
              <a:tblGrid>
                <a:gridCol w="773617"/>
                <a:gridCol w="903609"/>
                <a:gridCol w="1046924"/>
                <a:gridCol w="1048816"/>
                <a:gridCol w="1084784"/>
              </a:tblGrid>
              <a:tr h="581025">
                <a:tc>
                  <a:txBody>
                    <a:bodyPr/>
                    <a:lstStyle/>
                    <a:p>
                      <a:pPr algn="l" fontAlgn="b"/>
                      <a:endParaRPr lang="es-ES" sz="1100" b="0" i="0" u="none" strike="noStrike">
                        <a:solidFill>
                          <a:srgbClr val="D9D9D9"/>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100" b="0" i="0" u="none" strike="noStrike">
                          <a:solidFill>
                            <a:srgbClr val="000000"/>
                          </a:solidFill>
                          <a:effectLst/>
                          <a:latin typeface="Calibri"/>
                        </a:rPr>
                        <a:t>UA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ES" sz="1100" b="0" i="0" u="none" strike="noStrike">
                          <a:solidFill>
                            <a:srgbClr val="000000"/>
                          </a:solidFill>
                          <a:effectLst/>
                          <a:latin typeface="Calibri"/>
                        </a:rPr>
                        <a:t>Variable: grado de eficacia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endParaRPr lang="es-ES" sz="1100" b="0" i="0" u="none" strike="noStrike">
                        <a:solidFill>
                          <a:srgbClr val="D9D9D9"/>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a:noFill/>
                    </a:lnT>
                    <a:lnB>
                      <a:noFill/>
                    </a:lnB>
                  </a:tcPr>
                </a:tc>
              </a:tr>
              <a:tr h="390525">
                <a:tc>
                  <a:txBody>
                    <a:bodyPr/>
                    <a:lstStyle/>
                    <a:p>
                      <a:pPr algn="ctr" fontAlgn="ctr"/>
                      <a:r>
                        <a:rPr lang="es-ES" sz="1100" b="0" i="0" u="none" strike="noStrike">
                          <a:solidFill>
                            <a:srgbClr val="BFBFBF"/>
                          </a:solidFill>
                          <a:effectLst/>
                          <a:latin typeface="Calibri"/>
                        </a:rPr>
                        <a:t>Plano focal</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100" b="0" i="0" u="none" strike="noStrike">
                          <a:solidFill>
                            <a:srgbClr val="D9D9D9"/>
                          </a:solidFill>
                          <a:effectLst/>
                          <a:latin typeface="Calibri"/>
                        </a:rPr>
                        <a:t>programa de encuentros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D9D9D9"/>
                          </a:solidFill>
                          <a:effectLst/>
                          <a:latin typeface="Calibri"/>
                        </a:rPr>
                        <a:t>Valor: Elevado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D9D9D9"/>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es-ES" sz="1100" b="0" i="0" u="none" strike="noStrike">
                        <a:solidFill>
                          <a:srgbClr val="BFBFBF"/>
                        </a:solidFill>
                        <a:effectLst/>
                        <a:latin typeface="Calibri"/>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a:noFill/>
                    </a:lnT>
                    <a:lnB>
                      <a:noFill/>
                    </a:lnB>
                  </a:tcPr>
                </a:tc>
              </a:tr>
              <a:tr h="200025">
                <a:tc>
                  <a:txBody>
                    <a:bodyPr/>
                    <a:lstStyle/>
                    <a:p>
                      <a:pPr algn="l" fontAlgn="b"/>
                      <a:endParaRPr lang="es-ES" sz="1100" b="0" i="0" u="none" strike="noStrike">
                        <a:solidFill>
                          <a:srgbClr val="BFBFBF"/>
                        </a:solidFill>
                        <a:effectLst/>
                        <a:latin typeface="Calibri"/>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D9D9D9"/>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619125">
                <a:tc>
                  <a:txBody>
                    <a:bodyPr/>
                    <a:lstStyle/>
                    <a:p>
                      <a:pPr algn="l" fontAlgn="b"/>
                      <a:endParaRPr lang="es-ES" sz="1100" b="0" i="0" u="none" strike="noStrike">
                        <a:solidFill>
                          <a:srgbClr val="BFBFBF"/>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100" b="0" i="0" u="none" strike="noStrike">
                          <a:solidFill>
                            <a:srgbClr val="000000"/>
                          </a:solidFill>
                          <a:effectLst/>
                          <a:latin typeface="Calibri"/>
                        </a:rPr>
                        <a:t>UA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ES" sz="1100" b="0" i="0" u="none" strike="noStrike">
                          <a:solidFill>
                            <a:srgbClr val="000000"/>
                          </a:solidFill>
                          <a:effectLst/>
                          <a:latin typeface="Calibri"/>
                        </a:rPr>
                        <a:t>Var 1: Meta anual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AR" sz="1100" b="0" i="0" u="none" strike="noStrike">
                          <a:solidFill>
                            <a:srgbClr val="000000"/>
                          </a:solidFill>
                          <a:effectLst/>
                          <a:latin typeface="Calibri"/>
                        </a:rPr>
                        <a:t>Var 2: Cant de encuentros cumplimentados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AR" sz="1100" b="0" i="0" u="none" strike="noStrike">
                          <a:solidFill>
                            <a:srgbClr val="000000"/>
                          </a:solidFill>
                          <a:effectLst/>
                          <a:latin typeface="Calibri"/>
                        </a:rPr>
                        <a:t>Var 3: Grado de ejecucion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390525">
                <a:tc>
                  <a:txBody>
                    <a:bodyPr/>
                    <a:lstStyle/>
                    <a:p>
                      <a:pPr algn="ctr" fontAlgn="ctr"/>
                      <a:r>
                        <a:rPr lang="es-ES" sz="1100" b="0" i="0" u="none" strike="noStrike">
                          <a:solidFill>
                            <a:srgbClr val="BFBFBF"/>
                          </a:solidFill>
                          <a:effectLst/>
                          <a:latin typeface="Calibri"/>
                        </a:rPr>
                        <a:t>Plano subunitario</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100" b="0" i="0" u="none" strike="noStrike">
                          <a:solidFill>
                            <a:srgbClr val="D9D9D9"/>
                          </a:solidFill>
                          <a:effectLst/>
                          <a:latin typeface="Calibri"/>
                        </a:rPr>
                        <a:t>Cronograma de reuniones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D9D9D9"/>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D9D9D9"/>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D9D9D9"/>
                          </a:solidFill>
                          <a:effectLst/>
                          <a:latin typeface="Calibri"/>
                        </a:rPr>
                        <a:t>0.91666667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74068017"/>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62000" y="762000"/>
            <a:ext cx="7772400" cy="914400"/>
          </a:xfrm>
        </p:spPr>
        <p:txBody>
          <a:bodyPr/>
          <a:lstStyle/>
          <a:p>
            <a:r>
              <a:rPr lang="es-AR" sz="3600" dirty="0" smtClean="0">
                <a:latin typeface="Times New Roman" pitchFamily="18" charset="0"/>
                <a:cs typeface="Times New Roman" pitchFamily="18" charset="0"/>
              </a:rPr>
              <a:t>          P.E</a:t>
            </a:r>
            <a:r>
              <a:rPr lang="es-AR" sz="3600" dirty="0">
                <a:latin typeface="Times New Roman" pitchFamily="18" charset="0"/>
                <a:cs typeface="Times New Roman" pitchFamily="18" charset="0"/>
              </a:rPr>
              <a:t>. 2016 – 2020 </a:t>
            </a:r>
            <a:r>
              <a:rPr lang="es-AR" sz="3600" dirty="0" smtClean="0">
                <a:latin typeface="Times New Roman" pitchFamily="18" charset="0"/>
                <a:cs typeface="Times New Roman" pitchFamily="18" charset="0"/>
              </a:rPr>
              <a:t/>
            </a:r>
            <a:br>
              <a:rPr lang="es-AR" sz="36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t>La unidad de análisis del plano focal es el programa de encuentros que es una totalidad susceptible de dividir en partes para su estudio.</a:t>
            </a:r>
            <a:b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br>
            <a:r>
              <a:rPr lang="es-ES" sz="2400" dirty="0">
                <a:latin typeface="Times New Roman" pitchFamily="18" charset="0"/>
                <a:cs typeface="Times New Roman" pitchFamily="18" charset="0"/>
              </a:rPr>
              <a:t/>
            </a:r>
            <a:br>
              <a:rPr lang="es-ES" sz="2400" dirty="0">
                <a:latin typeface="Times New Roman" pitchFamily="18" charset="0"/>
                <a:cs typeface="Times New Roman" pitchFamily="18" charset="0"/>
              </a:rPr>
            </a:br>
            <a:r>
              <a:rPr kumimoji="0" lang="es-ES" sz="2400" kern="1200" spc="-100" baseline="0" dirty="0" smtClean="0">
                <a:solidFill>
                  <a:schemeClr val="tx2">
                    <a:satMod val="200000"/>
                  </a:schemeClr>
                </a:solidFill>
                <a:effectLst/>
                <a:latin typeface="Times New Roman" pitchFamily="18" charset="0"/>
                <a:ea typeface="+mj-ea"/>
                <a:cs typeface="Times New Roman" pitchFamily="18" charset="0"/>
              </a:rPr>
              <a:t>Las partes se localizan en el nivel subunitario del cual surgen los indicadores.</a:t>
            </a:r>
            <a:endParaRPr lang="es-ES" dirty="0"/>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14400" y="685800"/>
            <a:ext cx="900113" cy="900113"/>
          </a:xfrm>
          <a:prstGeom prst="rect">
            <a:avLst/>
          </a:prstGeom>
          <a:noFill/>
        </p:spPr>
      </p:pic>
    </p:spTree>
    <p:extLst>
      <p:ext uri="{BB962C8B-B14F-4D97-AF65-F5344CB8AC3E}">
        <p14:creationId xmlns:p14="http://schemas.microsoft.com/office/powerpoint/2010/main" val="581448573"/>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Título"/>
              <p:cNvSpPr>
                <a:spLocks noGrp="1"/>
              </p:cNvSpPr>
              <p:nvPr>
                <p:ph type="title" idx="4294967295"/>
              </p:nvPr>
            </p:nvSpPr>
            <p:spPr>
              <a:xfrm>
                <a:off x="741947" y="609600"/>
                <a:ext cx="7772400" cy="914400"/>
              </a:xfrm>
            </p:spPr>
            <p:txBody>
              <a:bodyPr/>
              <a:lstStyle/>
              <a:p>
                <a:pPr/>
                <a:r>
                  <a:rPr lang="en-US" sz="2400" dirty="0" smtClean="0">
                    <a:latin typeface="Times New Roman" pitchFamily="18" charset="0"/>
                    <a:cs typeface="Times New Roman" pitchFamily="18" charset="0"/>
                  </a:rPr>
                  <a:t>              </a:t>
                </a:r>
                <a:r>
                  <a:rPr lang="es-AR" sz="3600" dirty="0" smtClean="0">
                    <a:latin typeface="Times New Roman" pitchFamily="18" charset="0"/>
                    <a:cs typeface="Times New Roman" pitchFamily="18" charset="0"/>
                  </a:rPr>
                  <a:t>P.E</a:t>
                </a:r>
                <a:r>
                  <a:rPr lang="es-AR" sz="3600" dirty="0">
                    <a:latin typeface="Times New Roman" pitchFamily="18" charset="0"/>
                    <a:cs typeface="Times New Roman" pitchFamily="18" charset="0"/>
                  </a:rPr>
                  <a:t>. 2016 – 2020 </a:t>
                </a: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kumimoji="0" lang="en-US" sz="2400" kern="1200" spc="-100" baseline="0" dirty="0" smtClean="0">
                    <a:solidFill>
                      <a:schemeClr val="tx2">
                        <a:satMod val="200000"/>
                      </a:schemeClr>
                    </a:solidFill>
                    <a:effectLst/>
                    <a:latin typeface="Times New Roman" pitchFamily="18" charset="0"/>
                    <a:ea typeface="+mj-ea"/>
                    <a:cs typeface="Times New Roman" pitchFamily="18" charset="0"/>
                  </a:rPr>
                  <a:t>El </a:t>
                </a:r>
                <a:r>
                  <a:rPr kumimoji="0" lang="en-US" sz="2400" kern="1200" spc="-100" baseline="0" dirty="0" err="1" smtClean="0">
                    <a:solidFill>
                      <a:schemeClr val="tx2">
                        <a:satMod val="200000"/>
                      </a:schemeClr>
                    </a:solidFill>
                    <a:effectLst/>
                    <a:latin typeface="Times New Roman" pitchFamily="18" charset="0"/>
                    <a:ea typeface="+mj-ea"/>
                    <a:cs typeface="Times New Roman" pitchFamily="18" charset="0"/>
                  </a:rPr>
                  <a:t>problema</a:t>
                </a:r>
                <a:r>
                  <a:rPr kumimoji="0" lang="en-US" sz="2400" kern="1200" spc="-100" baseline="0" dirty="0" smtClean="0">
                    <a:solidFill>
                      <a:schemeClr val="tx2">
                        <a:satMod val="200000"/>
                      </a:schemeClr>
                    </a:solidFill>
                    <a:effectLst/>
                    <a:latin typeface="Times New Roman" pitchFamily="18" charset="0"/>
                    <a:ea typeface="+mj-ea"/>
                    <a:cs typeface="Times New Roman" pitchFamily="18" charset="0"/>
                  </a:rPr>
                  <a:t> de la </a:t>
                </a:r>
                <a:r>
                  <a:rPr kumimoji="0" lang="en-US" sz="2400" kern="1200" spc="-100" baseline="0" dirty="0" err="1" smtClean="0">
                    <a:solidFill>
                      <a:schemeClr val="tx2">
                        <a:satMod val="200000"/>
                      </a:schemeClr>
                    </a:solidFill>
                    <a:effectLst/>
                    <a:latin typeface="Times New Roman" pitchFamily="18" charset="0"/>
                    <a:ea typeface="+mj-ea"/>
                    <a:cs typeface="Times New Roman" pitchFamily="18" charset="0"/>
                  </a:rPr>
                  <a:t>superación</a:t>
                </a:r>
                <a:r>
                  <a:rPr kumimoji="0" lang="en-US" sz="2400" kern="1200" spc="-100" baseline="0" dirty="0" smtClean="0">
                    <a:solidFill>
                      <a:schemeClr val="tx2">
                        <a:satMod val="200000"/>
                      </a:schemeClr>
                    </a:solidFill>
                    <a:effectLst/>
                    <a:latin typeface="Times New Roman" pitchFamily="18" charset="0"/>
                    <a:ea typeface="+mj-ea"/>
                    <a:cs typeface="Times New Roman" pitchFamily="18" charset="0"/>
                  </a:rPr>
                  <a:t> de </a:t>
                </a:r>
                <a:r>
                  <a:rPr kumimoji="0" lang="en-US" sz="2400" kern="1200" spc="-100" baseline="0" dirty="0" err="1" smtClean="0">
                    <a:solidFill>
                      <a:schemeClr val="tx2">
                        <a:satMod val="200000"/>
                      </a:schemeClr>
                    </a:solidFill>
                    <a:effectLst/>
                    <a:latin typeface="Times New Roman" pitchFamily="18" charset="0"/>
                    <a:ea typeface="+mj-ea"/>
                    <a:cs typeface="Times New Roman" pitchFamily="18" charset="0"/>
                  </a:rPr>
                  <a:t>las</a:t>
                </a:r>
                <a:r>
                  <a:rPr kumimoji="0" lang="en-US" sz="2400" kern="1200" spc="-100" baseline="0" dirty="0" smtClean="0">
                    <a:solidFill>
                      <a:schemeClr val="tx2">
                        <a:satMod val="200000"/>
                      </a:schemeClr>
                    </a:solidFill>
                    <a:effectLst/>
                    <a:latin typeface="Times New Roman" pitchFamily="18" charset="0"/>
                    <a:ea typeface="+mj-ea"/>
                    <a:cs typeface="Times New Roman" pitchFamily="18" charset="0"/>
                  </a:rPr>
                  <a:t> </a:t>
                </a:r>
                <a:r>
                  <a:rPr kumimoji="0" lang="en-US" sz="2400" kern="1200" spc="-100" baseline="0" dirty="0" err="1" smtClean="0">
                    <a:solidFill>
                      <a:schemeClr val="tx2">
                        <a:satMod val="200000"/>
                      </a:schemeClr>
                    </a:solidFill>
                    <a:effectLst/>
                    <a:latin typeface="Times New Roman" pitchFamily="18" charset="0"/>
                    <a:ea typeface="+mj-ea"/>
                    <a:cs typeface="Times New Roman" pitchFamily="18" charset="0"/>
                  </a:rPr>
                  <a:t>metas</a:t>
                </a:r>
                <a:r>
                  <a:rPr kumimoji="0" lang="en-US" sz="2400" kern="1200" spc="-100" baseline="0" dirty="0" smtClean="0">
                    <a:solidFill>
                      <a:schemeClr val="tx2">
                        <a:satMod val="200000"/>
                      </a:schemeClr>
                    </a:solidFill>
                    <a:effectLst/>
                    <a:latin typeface="Times New Roman" pitchFamily="18" charset="0"/>
                    <a:ea typeface="+mj-ea"/>
                    <a:cs typeface="Times New Roman" pitchFamily="18" charset="0"/>
                  </a:rPr>
                  <a:t/>
                </a:r>
                <a:br>
                  <a:rPr kumimoji="0" lang="en-US" sz="2400" kern="1200" spc="-100" baseline="0" dirty="0" smtClean="0">
                    <a:solidFill>
                      <a:schemeClr val="tx2">
                        <a:satMod val="200000"/>
                      </a:schemeClr>
                    </a:solidFill>
                    <a:effectLst/>
                    <a:latin typeface="Times New Roman" pitchFamily="18" charset="0"/>
                    <a:ea typeface="+mj-ea"/>
                    <a:cs typeface="Times New Roman" pitchFamily="18" charset="0"/>
                  </a:rPr>
                </a:br>
                <a:r>
                  <a:rPr kumimoji="0" lang="en-US" sz="2400" kern="1200" spc="-100" baseline="0" dirty="0" smtClean="0">
                    <a:solidFill>
                      <a:schemeClr val="tx2">
                        <a:satMod val="200000"/>
                      </a:schemeClr>
                    </a:solidFill>
                    <a:effectLst/>
                    <a:latin typeface="Times New Roman" pitchFamily="18" charset="0"/>
                    <a:ea typeface="+mj-ea"/>
                    <a:cs typeface="Times New Roman" pitchFamily="18" charset="0"/>
                  </a:rPr>
                  <a:t/>
                </a:r>
                <a:br>
                  <a:rPr kumimoji="0" lang="en-US" sz="2400" kern="1200" spc="-100" baseline="0" dirty="0" smtClean="0">
                    <a:solidFill>
                      <a:schemeClr val="tx2">
                        <a:satMod val="200000"/>
                      </a:schemeClr>
                    </a:solidFill>
                    <a:effectLst/>
                    <a:latin typeface="Times New Roman" pitchFamily="18" charset="0"/>
                    <a:ea typeface="+mj-ea"/>
                    <a:cs typeface="Times New Roman" pitchFamily="18" charset="0"/>
                  </a:rPr>
                </a:br>
                <a:r>
                  <a:rPr kumimoji="0" lang="en-US" sz="2000" kern="1200" spc="-100" baseline="0" dirty="0" err="1" smtClean="0">
                    <a:solidFill>
                      <a:schemeClr val="tx2">
                        <a:satMod val="200000"/>
                      </a:schemeClr>
                    </a:solidFill>
                    <a:effectLst/>
                    <a:latin typeface="Times New Roman" pitchFamily="18" charset="0"/>
                    <a:cs typeface="Times New Roman" pitchFamily="18" charset="0"/>
                  </a:rPr>
                  <a:t>Puede</a:t>
                </a:r>
                <a:r>
                  <a:rPr kumimoji="0" lang="en-US" sz="2000" kern="1200" spc="-100" baseline="0" dirty="0" smtClean="0">
                    <a:solidFill>
                      <a:schemeClr val="tx2">
                        <a:satMod val="200000"/>
                      </a:schemeClr>
                    </a:solidFill>
                    <a:effectLst/>
                    <a:latin typeface="Times New Roman" pitchFamily="18" charset="0"/>
                    <a:cs typeface="Times New Roman" pitchFamily="18" charset="0"/>
                  </a:rPr>
                  <a:t> </a:t>
                </a:r>
                <a:r>
                  <a:rPr kumimoji="0" lang="en-US" sz="2000" kern="1200" spc="-100" baseline="0" dirty="0" err="1" smtClean="0">
                    <a:solidFill>
                      <a:schemeClr val="tx2">
                        <a:satMod val="200000"/>
                      </a:schemeClr>
                    </a:solidFill>
                    <a:effectLst/>
                    <a:latin typeface="Times New Roman" pitchFamily="18" charset="0"/>
                    <a:cs typeface="Times New Roman" pitchFamily="18" charset="0"/>
                  </a:rPr>
                  <a:t>suceder</a:t>
                </a:r>
                <a:r>
                  <a:rPr kumimoji="0" lang="en-US" sz="2000" kern="1200" spc="-100" baseline="0" dirty="0" smtClean="0">
                    <a:solidFill>
                      <a:schemeClr val="tx2">
                        <a:satMod val="200000"/>
                      </a:schemeClr>
                    </a:solidFill>
                    <a:effectLst/>
                    <a:latin typeface="Times New Roman" pitchFamily="18" charset="0"/>
                    <a:cs typeface="Times New Roman" pitchFamily="18" charset="0"/>
                  </a:rPr>
                  <a:t> en </a:t>
                </a:r>
                <a:r>
                  <a:rPr kumimoji="0" lang="en-US" sz="2000" kern="1200" spc="-100" baseline="0" dirty="0" err="1" smtClean="0">
                    <a:solidFill>
                      <a:schemeClr val="tx2">
                        <a:satMod val="200000"/>
                      </a:schemeClr>
                    </a:solidFill>
                    <a:effectLst/>
                    <a:latin typeface="Times New Roman" pitchFamily="18" charset="0"/>
                    <a:cs typeface="Times New Roman" pitchFamily="18" charset="0"/>
                  </a:rPr>
                  <a:t>ciertos</a:t>
                </a:r>
                <a:r>
                  <a:rPr kumimoji="0" lang="en-US" sz="2000" kern="1200" spc="-100" baseline="0" dirty="0" smtClean="0">
                    <a:solidFill>
                      <a:schemeClr val="tx2">
                        <a:satMod val="200000"/>
                      </a:schemeClr>
                    </a:solidFill>
                    <a:effectLst/>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casos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las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metas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preestablecidas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superadas</a:t>
                </a:r>
                <a:r>
                  <a:rPr lang="en-US" sz="2000" dirty="0" smtClean="0">
                    <a:latin typeface="Times New Roman" pitchFamily="18" charset="0"/>
                    <a:cs typeface="Times New Roman" pitchFamily="18" charset="0"/>
                  </a:rPr>
                  <a:t>. </a:t>
                </a:r>
                <a:r>
                  <a:rPr lang="es-AR" sz="2000" dirty="0" smtClean="0">
                    <a:latin typeface="Times New Roman" pitchFamily="18" charset="0"/>
                    <a:cs typeface="Times New Roman" pitchFamily="18" charset="0"/>
                  </a:rPr>
                  <a:t> Previendo tales situaciones, en ciertos casos, se utilizaron función exponencial para calificar la eficacia de determinadas acciones</a:t>
                </a:r>
                <a:br>
                  <a:rPr lang="es-AR"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14:m>
                  <m:oMathPara xmlns:m="http://schemas.openxmlformats.org/officeDocument/2006/math">
                    <m:oMathParaPr>
                      <m:jc m:val="centerGroup"/>
                    </m:oMathParaPr>
                    <m:oMath xmlns:m="http://schemas.openxmlformats.org/officeDocument/2006/math">
                      <m:r>
                        <a:rPr lang="es-ES" sz="1600" i="1">
                          <a:latin typeface="Cambria Math"/>
                        </a:rPr>
                        <m:t>𝑦</m:t>
                      </m:r>
                      <m:r>
                        <a:rPr lang="es-ES" sz="1600" i="1">
                          <a:latin typeface="Cambria Math"/>
                        </a:rPr>
                        <m:t>=10−10∗</m:t>
                      </m:r>
                      <m:sSup>
                        <m:sSupPr>
                          <m:ctrlPr>
                            <a:rPr lang="es-ES" sz="1600" i="1">
                              <a:latin typeface="Cambria Math"/>
                            </a:rPr>
                          </m:ctrlPr>
                        </m:sSupPr>
                        <m:e>
                          <m:r>
                            <a:rPr lang="es-ES" sz="1600" i="1">
                              <a:latin typeface="Cambria Math"/>
                            </a:rPr>
                            <m:t>𝑒</m:t>
                          </m:r>
                        </m:e>
                        <m:sup>
                          <m:r>
                            <a:rPr lang="es-ES" sz="1600" i="1">
                              <a:latin typeface="Cambria Math"/>
                            </a:rPr>
                            <m:t>−</m:t>
                          </m:r>
                          <m:r>
                            <a:rPr lang="es-ES" sz="1600" i="1">
                              <a:latin typeface="Cambria Math"/>
                            </a:rPr>
                            <m:t>𝛼</m:t>
                          </m:r>
                          <m:r>
                            <a:rPr lang="es-ES" sz="1600" i="1">
                              <a:latin typeface="Cambria Math"/>
                            </a:rPr>
                            <m:t>.</m:t>
                          </m:r>
                          <m:r>
                            <a:rPr lang="es-ES" sz="1600" i="1">
                              <a:latin typeface="Cambria Math"/>
                            </a:rPr>
                            <m:t>𝑥</m:t>
                          </m:r>
                        </m:sup>
                      </m:sSup>
                    </m:oMath>
                  </m:oMathPara>
                </a14:m>
                <a:r>
                  <a:rPr lang="es-ES" sz="2000" dirty="0"/>
                  <a:t/>
                </a:r>
                <a:br>
                  <a:rPr lang="es-ES" sz="2000" dirty="0"/>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s-ES" sz="2000" dirty="0"/>
              </a:p>
            </p:txBody>
          </p:sp>
        </mc:Choice>
        <mc:Fallback xmlns="">
          <p:sp>
            <p:nvSpPr>
              <p:cNvPr id="2" name="1 Título"/>
              <p:cNvSpPr>
                <a:spLocks noGrp="1" noRot="1" noChangeAspect="1" noMove="1" noResize="1" noEditPoints="1" noAdjustHandles="1" noChangeArrowheads="1" noChangeShapeType="1" noTextEdit="1"/>
              </p:cNvSpPr>
              <p:nvPr>
                <p:ph type="title" idx="4294967295"/>
              </p:nvPr>
            </p:nvSpPr>
            <p:spPr>
              <a:xfrm>
                <a:off x="741947" y="609600"/>
                <a:ext cx="7772400" cy="914400"/>
              </a:xfrm>
              <a:blipFill rotWithShape="1">
                <a:blip r:embed="rId2"/>
                <a:stretch>
                  <a:fillRect l="-1255" t="-10667" b="-251333"/>
                </a:stretch>
              </a:blipFill>
            </p:spPr>
            <p:txBody>
              <a:bodyPr/>
              <a:lstStyle/>
              <a:p>
                <a:r>
                  <a:rPr lang="es-ES">
                    <a:noFill/>
                  </a:rPr>
                  <a:t> </a:t>
                </a:r>
              </a:p>
            </p:txBody>
          </p:sp>
        </mc:Fallback>
      </mc:AlternateContent>
      <p:graphicFrame>
        <p:nvGraphicFramePr>
          <p:cNvPr id="8" name="1 Gráfico"/>
          <p:cNvGraphicFramePr>
            <a:graphicFrameLocks/>
          </p:cNvGraphicFramePr>
          <p:nvPr>
            <p:extLst>
              <p:ext uri="{D42A27DB-BD31-4B8C-83A1-F6EECF244321}">
                <p14:modId xmlns:p14="http://schemas.microsoft.com/office/powerpoint/2010/main" val="3554981606"/>
              </p:ext>
            </p:extLst>
          </p:nvPr>
        </p:nvGraphicFramePr>
        <p:xfrm>
          <a:off x="2362200" y="3962400"/>
          <a:ext cx="4114800" cy="22860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https://upload.wikimedia.org/wikipedia/commons/e/ed/Logo-universidad-catolica-salta-ucasal.png"/>
          <p:cNvPicPr>
            <a:picLocks noChangeAspect="1" noChangeArrowheads="1"/>
          </p:cNvPicPr>
          <p:nvPr/>
        </p:nvPicPr>
        <p:blipFill>
          <a:blip r:embed="rId4"/>
          <a:srcRect/>
          <a:stretch>
            <a:fillRect/>
          </a:stretch>
        </p:blipFill>
        <p:spPr bwMode="auto">
          <a:xfrm>
            <a:off x="762000" y="533400"/>
            <a:ext cx="823913" cy="823913"/>
          </a:xfrm>
          <a:prstGeom prst="rect">
            <a:avLst/>
          </a:prstGeom>
          <a:noFill/>
        </p:spPr>
      </p:pic>
    </p:spTree>
    <p:extLst>
      <p:ext uri="{BB962C8B-B14F-4D97-AF65-F5344CB8AC3E}">
        <p14:creationId xmlns:p14="http://schemas.microsoft.com/office/powerpoint/2010/main" val="296544421"/>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38200" y="609600"/>
            <a:ext cx="7772400" cy="914400"/>
          </a:xfrm>
        </p:spPr>
        <p:txBody>
          <a:bodyPr/>
          <a:lstStyle/>
          <a:p>
            <a:r>
              <a:rPr lang="es-AR" sz="3600" dirty="0" smtClean="0">
                <a:latin typeface="Times New Roman" pitchFamily="18" charset="0"/>
                <a:cs typeface="Times New Roman" pitchFamily="18" charset="0"/>
              </a:rPr>
              <a:t>           P.E</a:t>
            </a:r>
            <a:r>
              <a:rPr lang="es-AR" sz="3600" dirty="0">
                <a:latin typeface="Times New Roman" pitchFamily="18" charset="0"/>
                <a:cs typeface="Times New Roman" pitchFamily="18" charset="0"/>
              </a:rPr>
              <a:t>. 2016 – 2020 </a:t>
            </a: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smtClean="0">
                <a:latin typeface="Times New Roman" pitchFamily="18" charset="0"/>
                <a:cs typeface="Times New Roman" pitchFamily="18" charset="0"/>
              </a:rPr>
              <a:t/>
            </a:r>
            <a:br>
              <a:rPr lang="es-AR" sz="2400" dirty="0" smtClean="0">
                <a:latin typeface="Times New Roman" pitchFamily="18" charset="0"/>
                <a:cs typeface="Times New Roman" pitchFamily="18" charset="0"/>
              </a:rPr>
            </a:br>
            <a:r>
              <a:rPr lang="es-AR" sz="2400" dirty="0">
                <a:latin typeface="Times New Roman" pitchFamily="18" charset="0"/>
                <a:cs typeface="Times New Roman" pitchFamily="18" charset="0"/>
              </a:rPr>
              <a:t/>
            </a:r>
            <a:br>
              <a:rPr lang="es-AR" sz="2400" dirty="0">
                <a:latin typeface="Times New Roman" pitchFamily="18" charset="0"/>
                <a:cs typeface="Times New Roman" pitchFamily="18" charset="0"/>
              </a:rPr>
            </a:br>
            <a:r>
              <a:rPr lang="es-AR" sz="2400" dirty="0" smtClean="0">
                <a:latin typeface="Times New Roman" pitchFamily="18" charset="0"/>
                <a:cs typeface="Times New Roman" pitchFamily="18" charset="0"/>
              </a:rPr>
              <a:t>LÓGICA </a:t>
            </a: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DE VINCULACION DEL PLAN ESTRATÉGICO                          CON EL TABLERO DE COMANDO</a:t>
            </a: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pPr algn="ctr"/>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 </a:t>
            </a: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Introducción</a:t>
            </a:r>
            <a:b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br>
            <a:endParaRPr kumimoji="0" lang="es-ES" sz="2400" kern="1200" spc="-100" baseline="0" dirty="0" smtClean="0">
              <a:solidFill>
                <a:schemeClr val="tx2">
                  <a:satMod val="200000"/>
                </a:schemeClr>
              </a:solidFill>
              <a:effectLst/>
              <a:latin typeface="Times New Roman" pitchFamily="18" charset="0"/>
              <a:ea typeface="+mj-ea"/>
              <a:cs typeface="Times New Roman" pitchFamily="18" charset="0"/>
            </a:endParaRPr>
          </a:p>
          <a:p>
            <a:r>
              <a:rPr kumimoji="0" lang="es-AR" sz="2400" kern="1200" spc="-100" baseline="0" dirty="0" smtClean="0">
                <a:solidFill>
                  <a:schemeClr val="tx2">
                    <a:satMod val="200000"/>
                  </a:schemeClr>
                </a:solidFill>
                <a:effectLst/>
                <a:latin typeface="Times New Roman" pitchFamily="18" charset="0"/>
                <a:ea typeface="+mj-ea"/>
                <a:cs typeface="Times New Roman" pitchFamily="18" charset="0"/>
              </a:rPr>
              <a:t>El plan estratégico 2016 – 2020 de la Universidad es una estructura jerárquica conformada por ejes, objetivos, líneas y acciones. Dada la conveniencia de disponer de un sistema que permita el monitoreo de las acciones citadas, la Universidad desarrolló un Tablero de Comando diseñado para tal fin</a:t>
            </a:r>
            <a:endParaRPr lang="es-ES" sz="2400" dirty="0">
              <a:latin typeface="Times New Roman" pitchFamily="18" charset="0"/>
              <a:cs typeface="Times New Roman" pitchFamily="18" charset="0"/>
            </a:endParaRPr>
          </a:p>
        </p:txBody>
      </p:sp>
      <p:pic>
        <p:nvPicPr>
          <p:cNvPr id="3" name="Picture 2" descr="https://upload.wikimedia.org/wikipedia/commons/e/ed/Logo-universidad-catolica-salta-ucasal.png"/>
          <p:cNvPicPr>
            <a:picLocks noChangeAspect="1" noChangeArrowheads="1"/>
          </p:cNvPicPr>
          <p:nvPr/>
        </p:nvPicPr>
        <p:blipFill>
          <a:blip r:embed="rId2"/>
          <a:srcRect/>
          <a:stretch>
            <a:fillRect/>
          </a:stretch>
        </p:blipFill>
        <p:spPr bwMode="auto">
          <a:xfrm>
            <a:off x="916405" y="457200"/>
            <a:ext cx="990600" cy="990600"/>
          </a:xfrm>
          <a:prstGeom prst="rect">
            <a:avLst/>
          </a:prstGeom>
          <a:noFill/>
        </p:spPr>
      </p:pic>
    </p:spTree>
    <p:extLst>
      <p:ext uri="{BB962C8B-B14F-4D97-AF65-F5344CB8AC3E}">
        <p14:creationId xmlns:p14="http://schemas.microsoft.com/office/powerpoint/2010/main" val="1848701276"/>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47388"/>
            <a:ext cx="8610600" cy="3218764"/>
          </a:xfrm>
          <a:prstGeom prst="rect">
            <a:avLst/>
          </a:prstGeom>
        </p:spPr>
      </p:pic>
    </p:spTree>
    <p:extLst>
      <p:ext uri="{BB962C8B-B14F-4D97-AF65-F5344CB8AC3E}">
        <p14:creationId xmlns:p14="http://schemas.microsoft.com/office/powerpoint/2010/main" val="313817480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4258"/>
            <a:ext cx="11811000" cy="664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2592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4286832" cy="80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91428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50" y="736600"/>
            <a:ext cx="6591300" cy="5384800"/>
          </a:xfrm>
          <a:prstGeom prst="rect">
            <a:avLst/>
          </a:prstGeom>
        </p:spPr>
      </p:pic>
    </p:spTree>
    <p:extLst>
      <p:ext uri="{BB962C8B-B14F-4D97-AF65-F5344CB8AC3E}">
        <p14:creationId xmlns:p14="http://schemas.microsoft.com/office/powerpoint/2010/main" val="417246370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990599"/>
            <a:ext cx="9017000"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5121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76" y="10668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263602"/>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284</TotalTime>
  <Words>127</Words>
  <Application>Microsoft Office PowerPoint</Application>
  <PresentationFormat>Presentación en pantalla (4:3)</PresentationFormat>
  <Paragraphs>49</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Metro</vt:lpstr>
      <vt:lpstr>               P.E. 2016 – 2020                            UNIVERSIDAD CATÓLICA DE SALTA   PLAN ESTRATÉGICO 2016 – 2020 Y TABLERO DE COMANDO PARA SU MONITOREO</vt:lpstr>
      <vt:lpstr>           P. E. 2016 – 2020   El Tablero de Comando es un instrumento de monitoreo del Plan Estratégico. Sirve para evaluar la gestión de la Universidad en general en función de los ejes estratégicos planteados y por Unidad Académica con las carreras respectivas  Con esto avanzamos en la gestión institucional.</vt:lpstr>
      <vt:lpstr>           P.E. 2016 – 2020    LÓGICA DE VINCULACION DEL PLAN ESTRATÉGICO                          CON EL TABLERO DE COMANDO   Introducción  El plan estratégico 2016 – 2020 de la Universidad es una estructura jerárquica conformada por ejes, objetivos, líneas y acciones. Dada la conveniencia de disponer de un sistema que permita el monitoreo de las acciones citadas, la Universidad desarrolló un Tablero de Comando diseñado para tal fin</vt:lpstr>
      <vt:lpstr>Presentación de PowerPoint</vt:lpstr>
      <vt:lpstr>Presentación de PowerPoint</vt:lpstr>
      <vt:lpstr>Presentación de PowerPoint</vt:lpstr>
      <vt:lpstr>Presentación de PowerPoint</vt:lpstr>
      <vt:lpstr>Presentación de PowerPoint</vt:lpstr>
      <vt:lpstr>Presentación de PowerPoint</vt:lpstr>
      <vt:lpstr>                      P.E. 2016 – 2020   Cada acción del plan estratégico está constituida por un enunciado donde se encuentra presente un verbo en infinitivo.  Por el contrario, un tablero monitorea procesos extendidos en el tiempo los cuales pueden tener diferentes duraciones. Dichos procesos deben asociarse a enunciados descriptivos para su estudio. </vt:lpstr>
      <vt:lpstr>          P.E. 2016 – 2020   Función descriptiva o conceptual  Es el tipo de función que se eligió para la constitución del Tablero de Comando.  Y = F(X)  Donde Y es el valor que asume la variable F si se aplica al argumento x </vt:lpstr>
      <vt:lpstr>             P.E. 2016 – 2020     La función conceptual presenta una ventaja fundamental sobre otras estructuras descriptivas:    La noción de “función” es un marco más adecuado para indagar el acto de describir.</vt:lpstr>
      <vt:lpstr>                  P.E. 2016 – 2020     Tomando un ejemplo del plan estratégico, la primera acción del eje estratégico 1  “Dialogar con los consejos de facultades de las distintas unidades académicas”</vt:lpstr>
      <vt:lpstr>            P.E. 2016 – 2020   En base a la misma es posible generar una función conceptual con la siguiente estructura:  “Grado de eficacia del programa de encuentros con los Consejos de Facultades”  Que responde a la forma:  Elevado (o Bajo) = Grado de eficacia(programa de encuentros)</vt:lpstr>
      <vt:lpstr>                  P.E. 2016 – 2020    Ahora bien, un valor como “Elevado” no se comprende si no es en referencia a un criterio clasificatorio, por lo tanto, el enunciado detallado es:  “El grado de eficacia del programa de encuentros, en cuanto a su ubicación en un criterio clasificatorio constituido por los valores “Elevado”, “Medio” y “Bajo”, es elevado</vt:lpstr>
      <vt:lpstr>               P.E. 2016 – 2020     En este ejemplo especifico, el valor “Elevado” es un concepto clasificatorio (nominal). Los valores también pueden ser comparativos (ordinales) o métricos (escalas de cocientes, absolutas).</vt:lpstr>
      <vt:lpstr>           P.E. 2016 – 2020     El acto descriptivo sintetizado en el anterior enunciado no explicita las operaciones que fueron necesarias para arribar al valor “Elevado”. Por ese motivo se deben tener en cuenta las siguientes consideraciones:</vt:lpstr>
      <vt:lpstr>          P.E. 2016 – 2020    La polisemia asociada al concepto de “grado de eficacia” hace necesario determinar las dimensiones o significados relevantes para el estudio que nos compete.   Una vez establecidas dichas dimensiones se establece para cada una de ellas un procedimiento que al ser aplicado genera un indicador objetivo.   Por lo tanto, teniendo en cuenta lo indicado, la función conceptual puede enunciarse como:</vt:lpstr>
      <vt:lpstr>            P.E. 2016 – 2020    “El grado de eficacia del programa de encuentros, tomando en consideración la cantidad de encuentros y la cantidad de unidades académicas participantes, en cuanto a su ubicación en un criterio clasificatorio constituido por los valores “Elevado”, “Medio” y “Bajo”, es elevado</vt:lpstr>
      <vt:lpstr>           P.E. 2016 – 2020   Ahora si es posible arribar al valor “Elevado” mediante operaciones efectuadas con los indicadores. </vt:lpstr>
      <vt:lpstr>          P.E. 2016 – 2020    La unidad de análisis del plano focal es el programa de encuentros que es una totalidad susceptible de dividir en partes para su estudio.  Las partes se localizan en el nivel subunitario del cual surgen los indicadores.</vt:lpstr>
      <vt:lpstr>              P.E. 2016 – 2020   El problema de la superación de las metas  Puede suceder en ciertos casos que las metas preestablecidas sean superadas.  Previendo tales situaciones, en ciertos casos, se utilizaron función exponencial para calificar la eficacia de determinadas acciones  y=10-10∗e^(-α.x)  </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CATOLICA DE SALTA  PLAN ESTRATEGICO 2016 – 2020  ETAPA DE OPERACIONALIZACION</dc:title>
  <dc:creator>Luffi</dc:creator>
  <cp:lastModifiedBy>Luffi</cp:lastModifiedBy>
  <cp:revision>54</cp:revision>
  <dcterms:created xsi:type="dcterms:W3CDTF">2016-06-16T16:56:55Z</dcterms:created>
  <dcterms:modified xsi:type="dcterms:W3CDTF">2017-02-25T17:39:40Z</dcterms:modified>
</cp:coreProperties>
</file>