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421" r:id="rId2"/>
    <p:sldId id="393" r:id="rId3"/>
    <p:sldId id="394" r:id="rId4"/>
    <p:sldId id="395"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22"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 id="440" r:id="rId38"/>
    <p:sldId id="441" r:id="rId39"/>
    <p:sldId id="442" r:id="rId40"/>
    <p:sldId id="443" r:id="rId41"/>
    <p:sldId id="444" r:id="rId42"/>
    <p:sldId id="445" r:id="rId43"/>
    <p:sldId id="447" r:id="rId44"/>
    <p:sldId id="448" r:id="rId45"/>
    <p:sldId id="449" r:id="rId46"/>
    <p:sldId id="450" r:id="rId47"/>
    <p:sldId id="451" r:id="rId48"/>
    <p:sldId id="453" r:id="rId49"/>
    <p:sldId id="454" r:id="rId50"/>
    <p:sldId id="455" r:id="rId51"/>
    <p:sldId id="456" r:id="rId52"/>
    <p:sldId id="457" r:id="rId53"/>
    <p:sldId id="458" r:id="rId54"/>
    <p:sldId id="459" r:id="rId55"/>
    <p:sldId id="460" r:id="rId56"/>
    <p:sldId id="461" r:id="rId57"/>
    <p:sldId id="467" r:id="rId58"/>
    <p:sldId id="473" r:id="rId59"/>
    <p:sldId id="474" r:id="rId60"/>
    <p:sldId id="475" r:id="rId61"/>
    <p:sldId id="476" r:id="rId62"/>
    <p:sldId id="500" r:id="rId63"/>
    <p:sldId id="477" r:id="rId64"/>
    <p:sldId id="478" r:id="rId65"/>
    <p:sldId id="479" r:id="rId66"/>
    <p:sldId id="480" r:id="rId67"/>
    <p:sldId id="481" r:id="rId68"/>
    <p:sldId id="482" r:id="rId69"/>
    <p:sldId id="499" r:id="rId70"/>
    <p:sldId id="498" r:id="rId71"/>
    <p:sldId id="483" r:id="rId72"/>
    <p:sldId id="484" r:id="rId73"/>
    <p:sldId id="485" r:id="rId74"/>
    <p:sldId id="486" r:id="rId75"/>
    <p:sldId id="487" r:id="rId76"/>
    <p:sldId id="488" r:id="rId77"/>
    <p:sldId id="489" r:id="rId78"/>
    <p:sldId id="490" r:id="rId79"/>
    <p:sldId id="491" r:id="rId80"/>
    <p:sldId id="492" r:id="rId81"/>
    <p:sldId id="493" r:id="rId82"/>
    <p:sldId id="494" r:id="rId83"/>
    <p:sldId id="495" r:id="rId84"/>
    <p:sldId id="496" r:id="rId85"/>
    <p:sldId id="497" r:id="rId86"/>
    <p:sldId id="505" r:id="rId87"/>
    <p:sldId id="501" r:id="rId88"/>
    <p:sldId id="502" r:id="rId89"/>
    <p:sldId id="503" r:id="rId90"/>
    <p:sldId id="504" r:id="rId91"/>
    <p:sldId id="506" r:id="rId92"/>
    <p:sldId id="507" r:id="rId93"/>
    <p:sldId id="508" r:id="rId94"/>
    <p:sldId id="509" r:id="rId95"/>
    <p:sldId id="510" r:id="rId96"/>
    <p:sldId id="511" r:id="rId97"/>
    <p:sldId id="512" r:id="rId98"/>
    <p:sldId id="513" r:id="rId99"/>
    <p:sldId id="514" r:id="rId100"/>
    <p:sldId id="515" r:id="rId101"/>
    <p:sldId id="516" r:id="rId102"/>
    <p:sldId id="517" r:id="rId103"/>
    <p:sldId id="518" r:id="rId104"/>
    <p:sldId id="519" r:id="rId105"/>
    <p:sldId id="520" r:id="rId106"/>
    <p:sldId id="521" r:id="rId107"/>
    <p:sldId id="522" r:id="rId108"/>
    <p:sldId id="523" r:id="rId109"/>
    <p:sldId id="524" r:id="rId110"/>
    <p:sldId id="525" r:id="rId111"/>
    <p:sldId id="526" r:id="rId112"/>
    <p:sldId id="527" r:id="rId113"/>
    <p:sldId id="528" r:id="rId114"/>
    <p:sldId id="529" r:id="rId115"/>
    <p:sldId id="530" r:id="rId116"/>
    <p:sldId id="531" r:id="rId117"/>
    <p:sldId id="532" r:id="rId118"/>
    <p:sldId id="533" r:id="rId119"/>
    <p:sldId id="534" r:id="rId120"/>
    <p:sldId id="535" r:id="rId121"/>
  </p:sldIdLst>
  <p:sldSz cx="9144000" cy="6858000" type="screen4x3"/>
  <p:notesSz cx="6669088" cy="9820275"/>
  <p:defaultTextStyle>
    <a:defPPr>
      <a:defRPr lang="es-ES_tradnl"/>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8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1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44F00-05F9-49F2-8895-D3D155A1875C}" type="doc">
      <dgm:prSet loTypeId="urn:microsoft.com/office/officeart/2005/8/layout/pyramid3" loCatId="pyramid" qsTypeId="urn:microsoft.com/office/officeart/2005/8/quickstyle/simple1" qsCatId="simple" csTypeId="urn:microsoft.com/office/officeart/2005/8/colors/accent1_2" csCatId="accent1" phldr="1"/>
      <dgm:spPr/>
    </dgm:pt>
    <dgm:pt modelId="{BA830CA6-E43A-4F90-9567-70F33CB6B505}">
      <dgm:prSet phldrT="[Texto]"/>
      <dgm:spPr/>
      <dgm:t>
        <a:bodyPr/>
        <a:lstStyle/>
        <a:p>
          <a:r>
            <a:rPr lang="es-ES" dirty="0" smtClean="0"/>
            <a:t>Clímax</a:t>
          </a:r>
        </a:p>
        <a:p>
          <a:r>
            <a:rPr lang="es-ES" dirty="0" smtClean="0"/>
            <a:t>(lo novedoso)</a:t>
          </a:r>
          <a:endParaRPr lang="es-AR" dirty="0"/>
        </a:p>
      </dgm:t>
    </dgm:pt>
    <dgm:pt modelId="{2D431FB0-04CE-44FB-911C-23D8121C0B3E}" type="parTrans" cxnId="{619ED6A0-9E49-4312-ACE6-67937A67555D}">
      <dgm:prSet/>
      <dgm:spPr/>
      <dgm:t>
        <a:bodyPr/>
        <a:lstStyle/>
        <a:p>
          <a:endParaRPr lang="es-AR"/>
        </a:p>
      </dgm:t>
    </dgm:pt>
    <dgm:pt modelId="{FA856A86-6DAB-4404-825D-7B9751817E0E}" type="sibTrans" cxnId="{619ED6A0-9E49-4312-ACE6-67937A67555D}">
      <dgm:prSet/>
      <dgm:spPr/>
      <dgm:t>
        <a:bodyPr/>
        <a:lstStyle/>
        <a:p>
          <a:endParaRPr lang="es-AR"/>
        </a:p>
      </dgm:t>
    </dgm:pt>
    <dgm:pt modelId="{341AD3A2-5218-45D6-8871-BCC2CB6E5571}">
      <dgm:prSet phldrT="[Texto]"/>
      <dgm:spPr/>
      <dgm:t>
        <a:bodyPr/>
        <a:lstStyle/>
        <a:p>
          <a:r>
            <a:rPr lang="es-ES" dirty="0" smtClean="0"/>
            <a:t>Interés secundarios</a:t>
          </a:r>
          <a:endParaRPr lang="es-AR" dirty="0"/>
        </a:p>
      </dgm:t>
    </dgm:pt>
    <dgm:pt modelId="{4824B07A-C323-4382-94A4-4089B9A877CA}" type="parTrans" cxnId="{49220B94-3EDA-41A2-8999-ADD90BDE3CC0}">
      <dgm:prSet/>
      <dgm:spPr/>
      <dgm:t>
        <a:bodyPr/>
        <a:lstStyle/>
        <a:p>
          <a:endParaRPr lang="es-AR"/>
        </a:p>
      </dgm:t>
    </dgm:pt>
    <dgm:pt modelId="{2624CB8B-E9E0-4A06-B349-BEFA56294E93}" type="sibTrans" cxnId="{49220B94-3EDA-41A2-8999-ADD90BDE3CC0}">
      <dgm:prSet/>
      <dgm:spPr/>
      <dgm:t>
        <a:bodyPr/>
        <a:lstStyle/>
        <a:p>
          <a:endParaRPr lang="es-AR"/>
        </a:p>
      </dgm:t>
    </dgm:pt>
    <dgm:pt modelId="{370B990D-4A0A-4344-80E0-4864E8098A7D}">
      <dgm:prSet phldrT="[Texto]"/>
      <dgm:spPr/>
      <dgm:t>
        <a:bodyPr/>
        <a:lstStyle/>
        <a:p>
          <a:r>
            <a:rPr lang="es-ES" dirty="0" smtClean="0"/>
            <a:t>Detalles</a:t>
          </a:r>
          <a:endParaRPr lang="es-AR" dirty="0"/>
        </a:p>
      </dgm:t>
    </dgm:pt>
    <dgm:pt modelId="{209AADB8-A51A-4B38-9431-EAC5B49BC239}" type="parTrans" cxnId="{ED3E7033-E8DE-47D1-8EB0-4A281A78D700}">
      <dgm:prSet/>
      <dgm:spPr/>
      <dgm:t>
        <a:bodyPr/>
        <a:lstStyle/>
        <a:p>
          <a:endParaRPr lang="es-AR"/>
        </a:p>
      </dgm:t>
    </dgm:pt>
    <dgm:pt modelId="{AE7A26E1-E71C-41C6-BAE9-3D3A4F2FFE20}" type="sibTrans" cxnId="{ED3E7033-E8DE-47D1-8EB0-4A281A78D700}">
      <dgm:prSet/>
      <dgm:spPr/>
      <dgm:t>
        <a:bodyPr/>
        <a:lstStyle/>
        <a:p>
          <a:endParaRPr lang="es-AR"/>
        </a:p>
      </dgm:t>
    </dgm:pt>
    <dgm:pt modelId="{67117964-DD52-4BC1-8556-94B6A9EAB016}" type="pres">
      <dgm:prSet presAssocID="{AF944F00-05F9-49F2-8895-D3D155A1875C}" presName="Name0" presStyleCnt="0">
        <dgm:presLayoutVars>
          <dgm:dir/>
          <dgm:animLvl val="lvl"/>
          <dgm:resizeHandles val="exact"/>
        </dgm:presLayoutVars>
      </dgm:prSet>
      <dgm:spPr/>
    </dgm:pt>
    <dgm:pt modelId="{C7A2367E-718A-496F-974F-DD4913B3BBA7}" type="pres">
      <dgm:prSet presAssocID="{BA830CA6-E43A-4F90-9567-70F33CB6B505}" presName="Name8" presStyleCnt="0"/>
      <dgm:spPr/>
    </dgm:pt>
    <dgm:pt modelId="{461A02C3-B135-46C3-9BD7-4A09465AE5C7}" type="pres">
      <dgm:prSet presAssocID="{BA830CA6-E43A-4F90-9567-70F33CB6B505}" presName="level" presStyleLbl="node1" presStyleIdx="0" presStyleCnt="3">
        <dgm:presLayoutVars>
          <dgm:chMax val="1"/>
          <dgm:bulletEnabled val="1"/>
        </dgm:presLayoutVars>
      </dgm:prSet>
      <dgm:spPr/>
      <dgm:t>
        <a:bodyPr/>
        <a:lstStyle/>
        <a:p>
          <a:endParaRPr lang="es-AR"/>
        </a:p>
      </dgm:t>
    </dgm:pt>
    <dgm:pt modelId="{7C86D9EE-8015-467A-9896-356A5987A83B}" type="pres">
      <dgm:prSet presAssocID="{BA830CA6-E43A-4F90-9567-70F33CB6B505}" presName="levelTx" presStyleLbl="revTx" presStyleIdx="0" presStyleCnt="0">
        <dgm:presLayoutVars>
          <dgm:chMax val="1"/>
          <dgm:bulletEnabled val="1"/>
        </dgm:presLayoutVars>
      </dgm:prSet>
      <dgm:spPr/>
      <dgm:t>
        <a:bodyPr/>
        <a:lstStyle/>
        <a:p>
          <a:endParaRPr lang="es-AR"/>
        </a:p>
      </dgm:t>
    </dgm:pt>
    <dgm:pt modelId="{5A66CE19-4902-4DAF-B0FE-85270E79F0DA}" type="pres">
      <dgm:prSet presAssocID="{341AD3A2-5218-45D6-8871-BCC2CB6E5571}" presName="Name8" presStyleCnt="0"/>
      <dgm:spPr/>
    </dgm:pt>
    <dgm:pt modelId="{FF13E958-B7AA-4579-A78F-896A71C75B72}" type="pres">
      <dgm:prSet presAssocID="{341AD3A2-5218-45D6-8871-BCC2CB6E5571}" presName="level" presStyleLbl="node1" presStyleIdx="1" presStyleCnt="3">
        <dgm:presLayoutVars>
          <dgm:chMax val="1"/>
          <dgm:bulletEnabled val="1"/>
        </dgm:presLayoutVars>
      </dgm:prSet>
      <dgm:spPr/>
      <dgm:t>
        <a:bodyPr/>
        <a:lstStyle/>
        <a:p>
          <a:endParaRPr lang="es-AR"/>
        </a:p>
      </dgm:t>
    </dgm:pt>
    <dgm:pt modelId="{842FC7E0-E98F-477E-82ED-4B7B319BB142}" type="pres">
      <dgm:prSet presAssocID="{341AD3A2-5218-45D6-8871-BCC2CB6E5571}" presName="levelTx" presStyleLbl="revTx" presStyleIdx="0" presStyleCnt="0">
        <dgm:presLayoutVars>
          <dgm:chMax val="1"/>
          <dgm:bulletEnabled val="1"/>
        </dgm:presLayoutVars>
      </dgm:prSet>
      <dgm:spPr/>
      <dgm:t>
        <a:bodyPr/>
        <a:lstStyle/>
        <a:p>
          <a:endParaRPr lang="es-AR"/>
        </a:p>
      </dgm:t>
    </dgm:pt>
    <dgm:pt modelId="{15A95F80-2EEF-4AE7-8456-C5E6CBFB626E}" type="pres">
      <dgm:prSet presAssocID="{370B990D-4A0A-4344-80E0-4864E8098A7D}" presName="Name8" presStyleCnt="0"/>
      <dgm:spPr/>
    </dgm:pt>
    <dgm:pt modelId="{B98667BC-6836-4E8A-9A5D-A341708A9E25}" type="pres">
      <dgm:prSet presAssocID="{370B990D-4A0A-4344-80E0-4864E8098A7D}" presName="level" presStyleLbl="node1" presStyleIdx="2" presStyleCnt="3">
        <dgm:presLayoutVars>
          <dgm:chMax val="1"/>
          <dgm:bulletEnabled val="1"/>
        </dgm:presLayoutVars>
      </dgm:prSet>
      <dgm:spPr/>
      <dgm:t>
        <a:bodyPr/>
        <a:lstStyle/>
        <a:p>
          <a:endParaRPr lang="es-AR"/>
        </a:p>
      </dgm:t>
    </dgm:pt>
    <dgm:pt modelId="{421C0032-95A8-459C-822B-C90690D62854}" type="pres">
      <dgm:prSet presAssocID="{370B990D-4A0A-4344-80E0-4864E8098A7D}" presName="levelTx" presStyleLbl="revTx" presStyleIdx="0" presStyleCnt="0">
        <dgm:presLayoutVars>
          <dgm:chMax val="1"/>
          <dgm:bulletEnabled val="1"/>
        </dgm:presLayoutVars>
      </dgm:prSet>
      <dgm:spPr/>
      <dgm:t>
        <a:bodyPr/>
        <a:lstStyle/>
        <a:p>
          <a:endParaRPr lang="es-AR"/>
        </a:p>
      </dgm:t>
    </dgm:pt>
  </dgm:ptLst>
  <dgm:cxnLst>
    <dgm:cxn modelId="{8FCFB44F-F440-FC41-9376-A501DC39082A}" type="presOf" srcId="{BA830CA6-E43A-4F90-9567-70F33CB6B505}" destId="{7C86D9EE-8015-467A-9896-356A5987A83B}" srcOrd="1" destOrd="0" presId="urn:microsoft.com/office/officeart/2005/8/layout/pyramid3"/>
    <dgm:cxn modelId="{6528DC68-9730-1E4C-B182-40610F82242B}" type="presOf" srcId="{BA830CA6-E43A-4F90-9567-70F33CB6B505}" destId="{461A02C3-B135-46C3-9BD7-4A09465AE5C7}" srcOrd="0" destOrd="0" presId="urn:microsoft.com/office/officeart/2005/8/layout/pyramid3"/>
    <dgm:cxn modelId="{619ED6A0-9E49-4312-ACE6-67937A67555D}" srcId="{AF944F00-05F9-49F2-8895-D3D155A1875C}" destId="{BA830CA6-E43A-4F90-9567-70F33CB6B505}" srcOrd="0" destOrd="0" parTransId="{2D431FB0-04CE-44FB-911C-23D8121C0B3E}" sibTransId="{FA856A86-6DAB-4404-825D-7B9751817E0E}"/>
    <dgm:cxn modelId="{49220B94-3EDA-41A2-8999-ADD90BDE3CC0}" srcId="{AF944F00-05F9-49F2-8895-D3D155A1875C}" destId="{341AD3A2-5218-45D6-8871-BCC2CB6E5571}" srcOrd="1" destOrd="0" parTransId="{4824B07A-C323-4382-94A4-4089B9A877CA}" sibTransId="{2624CB8B-E9E0-4A06-B349-BEFA56294E93}"/>
    <dgm:cxn modelId="{44C12CBA-2BB6-CC40-91FF-BF43683C9316}" type="presOf" srcId="{AF944F00-05F9-49F2-8895-D3D155A1875C}" destId="{67117964-DD52-4BC1-8556-94B6A9EAB016}" srcOrd="0" destOrd="0" presId="urn:microsoft.com/office/officeart/2005/8/layout/pyramid3"/>
    <dgm:cxn modelId="{ED3E7033-E8DE-47D1-8EB0-4A281A78D700}" srcId="{AF944F00-05F9-49F2-8895-D3D155A1875C}" destId="{370B990D-4A0A-4344-80E0-4864E8098A7D}" srcOrd="2" destOrd="0" parTransId="{209AADB8-A51A-4B38-9431-EAC5B49BC239}" sibTransId="{AE7A26E1-E71C-41C6-BAE9-3D3A4F2FFE20}"/>
    <dgm:cxn modelId="{9C0D46CD-8A15-5244-A3B8-B19A5DC70AB8}" type="presOf" srcId="{370B990D-4A0A-4344-80E0-4864E8098A7D}" destId="{B98667BC-6836-4E8A-9A5D-A341708A9E25}" srcOrd="0" destOrd="0" presId="urn:microsoft.com/office/officeart/2005/8/layout/pyramid3"/>
    <dgm:cxn modelId="{6EB81C92-6778-CB40-BF6B-0CBD8647154F}" type="presOf" srcId="{341AD3A2-5218-45D6-8871-BCC2CB6E5571}" destId="{842FC7E0-E98F-477E-82ED-4B7B319BB142}" srcOrd="1" destOrd="0" presId="urn:microsoft.com/office/officeart/2005/8/layout/pyramid3"/>
    <dgm:cxn modelId="{C5693127-549E-2546-B65A-BD457D4BC9C8}" type="presOf" srcId="{370B990D-4A0A-4344-80E0-4864E8098A7D}" destId="{421C0032-95A8-459C-822B-C90690D62854}" srcOrd="1" destOrd="0" presId="urn:microsoft.com/office/officeart/2005/8/layout/pyramid3"/>
    <dgm:cxn modelId="{0730BE98-17D5-314D-8E9A-3DE979A5B7AD}" type="presOf" srcId="{341AD3A2-5218-45D6-8871-BCC2CB6E5571}" destId="{FF13E958-B7AA-4579-A78F-896A71C75B72}" srcOrd="0" destOrd="0" presId="urn:microsoft.com/office/officeart/2005/8/layout/pyramid3"/>
    <dgm:cxn modelId="{BDCCB5D6-CC4D-7341-9C3D-4F2CA3C87058}" type="presParOf" srcId="{67117964-DD52-4BC1-8556-94B6A9EAB016}" destId="{C7A2367E-718A-496F-974F-DD4913B3BBA7}" srcOrd="0" destOrd="0" presId="urn:microsoft.com/office/officeart/2005/8/layout/pyramid3"/>
    <dgm:cxn modelId="{1EA722BB-E831-BE43-B2BB-6B3F3D185917}" type="presParOf" srcId="{C7A2367E-718A-496F-974F-DD4913B3BBA7}" destId="{461A02C3-B135-46C3-9BD7-4A09465AE5C7}" srcOrd="0" destOrd="0" presId="urn:microsoft.com/office/officeart/2005/8/layout/pyramid3"/>
    <dgm:cxn modelId="{0095B6E2-BEC2-404F-86B1-EACE9B218FF6}" type="presParOf" srcId="{C7A2367E-718A-496F-974F-DD4913B3BBA7}" destId="{7C86D9EE-8015-467A-9896-356A5987A83B}" srcOrd="1" destOrd="0" presId="urn:microsoft.com/office/officeart/2005/8/layout/pyramid3"/>
    <dgm:cxn modelId="{D73162B4-9F3D-A140-A3A3-500232933F87}" type="presParOf" srcId="{67117964-DD52-4BC1-8556-94B6A9EAB016}" destId="{5A66CE19-4902-4DAF-B0FE-85270E79F0DA}" srcOrd="1" destOrd="0" presId="urn:microsoft.com/office/officeart/2005/8/layout/pyramid3"/>
    <dgm:cxn modelId="{B2E7C65D-47F0-DA42-95F1-030A66D4FE7B}" type="presParOf" srcId="{5A66CE19-4902-4DAF-B0FE-85270E79F0DA}" destId="{FF13E958-B7AA-4579-A78F-896A71C75B72}" srcOrd="0" destOrd="0" presId="urn:microsoft.com/office/officeart/2005/8/layout/pyramid3"/>
    <dgm:cxn modelId="{753D23BB-C77B-E040-A4BD-636183701FF3}" type="presParOf" srcId="{5A66CE19-4902-4DAF-B0FE-85270E79F0DA}" destId="{842FC7E0-E98F-477E-82ED-4B7B319BB142}" srcOrd="1" destOrd="0" presId="urn:microsoft.com/office/officeart/2005/8/layout/pyramid3"/>
    <dgm:cxn modelId="{761F7E01-496E-F54C-BADF-2538D4307766}" type="presParOf" srcId="{67117964-DD52-4BC1-8556-94B6A9EAB016}" destId="{15A95F80-2EEF-4AE7-8456-C5E6CBFB626E}" srcOrd="2" destOrd="0" presId="urn:microsoft.com/office/officeart/2005/8/layout/pyramid3"/>
    <dgm:cxn modelId="{B325381E-619E-5B46-A4B1-3F9B83BDFF13}" type="presParOf" srcId="{15A95F80-2EEF-4AE7-8456-C5E6CBFB626E}" destId="{B98667BC-6836-4E8A-9A5D-A341708A9E25}" srcOrd="0" destOrd="0" presId="urn:microsoft.com/office/officeart/2005/8/layout/pyramid3"/>
    <dgm:cxn modelId="{999082C7-B4AC-D84E-9447-389FF4E89AFA}" type="presParOf" srcId="{15A95F80-2EEF-4AE7-8456-C5E6CBFB626E}" destId="{421C0032-95A8-459C-822B-C90690D6285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ECDC4-9E89-4253-B7C0-AEE3E9D55968}" type="doc">
      <dgm:prSet loTypeId="urn:microsoft.com/office/officeart/2005/8/layout/pyramid1" loCatId="pyramid" qsTypeId="urn:microsoft.com/office/officeart/2005/8/quickstyle/simple1" qsCatId="simple" csTypeId="urn:microsoft.com/office/officeart/2005/8/colors/accent1_2" csCatId="accent1" phldr="1"/>
      <dgm:spPr/>
    </dgm:pt>
    <dgm:pt modelId="{6AB71CF1-7D7C-4106-8214-8C2998E4DF8F}">
      <dgm:prSet phldrT="[Texto]" custT="1"/>
      <dgm:spPr/>
      <dgm:t>
        <a:bodyPr/>
        <a:lstStyle/>
        <a:p>
          <a:r>
            <a:rPr lang="es-ES" sz="1400" dirty="0" smtClean="0"/>
            <a:t>Antecedentes y objetivos</a:t>
          </a:r>
          <a:endParaRPr lang="es-AR" sz="1400" dirty="0"/>
        </a:p>
      </dgm:t>
    </dgm:pt>
    <dgm:pt modelId="{88B0F330-6198-4FF0-A0FA-18303F276D37}" type="parTrans" cxnId="{8F904CF6-3481-4C64-9C8B-23EFB4694011}">
      <dgm:prSet/>
      <dgm:spPr/>
      <dgm:t>
        <a:bodyPr/>
        <a:lstStyle/>
        <a:p>
          <a:endParaRPr lang="es-AR"/>
        </a:p>
      </dgm:t>
    </dgm:pt>
    <dgm:pt modelId="{E185FF23-0C8C-469E-A11C-42A13A3E438A}" type="sibTrans" cxnId="{8F904CF6-3481-4C64-9C8B-23EFB4694011}">
      <dgm:prSet/>
      <dgm:spPr/>
      <dgm:t>
        <a:bodyPr/>
        <a:lstStyle/>
        <a:p>
          <a:endParaRPr lang="es-AR"/>
        </a:p>
      </dgm:t>
    </dgm:pt>
    <dgm:pt modelId="{FBE178DC-8001-40FF-8178-1D930EA22867}">
      <dgm:prSet phldrT="[Texto]"/>
      <dgm:spPr/>
      <dgm:t>
        <a:bodyPr/>
        <a:lstStyle/>
        <a:p>
          <a:r>
            <a:rPr lang="es-ES" dirty="0" smtClean="0"/>
            <a:t>Materiales y métodos</a:t>
          </a:r>
          <a:endParaRPr lang="es-AR" dirty="0"/>
        </a:p>
      </dgm:t>
    </dgm:pt>
    <dgm:pt modelId="{9295F8F7-4014-42B0-8EEA-EAAE97316181}" type="parTrans" cxnId="{349B4906-BC39-492D-9D52-C962E81A395D}">
      <dgm:prSet/>
      <dgm:spPr/>
      <dgm:t>
        <a:bodyPr/>
        <a:lstStyle/>
        <a:p>
          <a:endParaRPr lang="es-AR"/>
        </a:p>
      </dgm:t>
    </dgm:pt>
    <dgm:pt modelId="{77AEF2DA-9742-45B3-A93C-37A979BECBD2}" type="sibTrans" cxnId="{349B4906-BC39-492D-9D52-C962E81A395D}">
      <dgm:prSet/>
      <dgm:spPr/>
      <dgm:t>
        <a:bodyPr/>
        <a:lstStyle/>
        <a:p>
          <a:endParaRPr lang="es-AR"/>
        </a:p>
      </dgm:t>
    </dgm:pt>
    <dgm:pt modelId="{9CFC1C23-69F6-4FD3-A1BE-56468EDC2FAC}">
      <dgm:prSet phldrT="[Texto]"/>
      <dgm:spPr/>
      <dgm:t>
        <a:bodyPr/>
        <a:lstStyle/>
        <a:p>
          <a:r>
            <a:rPr lang="es-ES" dirty="0" smtClean="0"/>
            <a:t>Resultados y discusión</a:t>
          </a:r>
          <a:endParaRPr lang="es-AR" dirty="0"/>
        </a:p>
      </dgm:t>
    </dgm:pt>
    <dgm:pt modelId="{508B96EB-DF63-4E82-9EB7-031E7AE3BAD1}" type="parTrans" cxnId="{D259ED6F-F0DE-48F6-ACF6-69D17B121C14}">
      <dgm:prSet/>
      <dgm:spPr/>
      <dgm:t>
        <a:bodyPr/>
        <a:lstStyle/>
        <a:p>
          <a:endParaRPr lang="es-AR"/>
        </a:p>
      </dgm:t>
    </dgm:pt>
    <dgm:pt modelId="{970451E0-E425-4D19-81BB-6F7276484DE4}" type="sibTrans" cxnId="{D259ED6F-F0DE-48F6-ACF6-69D17B121C14}">
      <dgm:prSet/>
      <dgm:spPr/>
      <dgm:t>
        <a:bodyPr/>
        <a:lstStyle/>
        <a:p>
          <a:endParaRPr lang="es-AR"/>
        </a:p>
      </dgm:t>
    </dgm:pt>
    <dgm:pt modelId="{44FB4CBB-2BE0-471B-B99D-32BA0F6D8BCA}" type="pres">
      <dgm:prSet presAssocID="{74AECDC4-9E89-4253-B7C0-AEE3E9D55968}" presName="Name0" presStyleCnt="0">
        <dgm:presLayoutVars>
          <dgm:dir/>
          <dgm:animLvl val="lvl"/>
          <dgm:resizeHandles val="exact"/>
        </dgm:presLayoutVars>
      </dgm:prSet>
      <dgm:spPr/>
    </dgm:pt>
    <dgm:pt modelId="{02998C87-F343-4DEB-B5F3-3F2A02E9EAD0}" type="pres">
      <dgm:prSet presAssocID="{6AB71CF1-7D7C-4106-8214-8C2998E4DF8F}" presName="Name8" presStyleCnt="0"/>
      <dgm:spPr/>
    </dgm:pt>
    <dgm:pt modelId="{624159F2-5031-4FC6-8911-84EB5CBC5210}" type="pres">
      <dgm:prSet presAssocID="{6AB71CF1-7D7C-4106-8214-8C2998E4DF8F}" presName="level" presStyleLbl="node1" presStyleIdx="0" presStyleCnt="3">
        <dgm:presLayoutVars>
          <dgm:chMax val="1"/>
          <dgm:bulletEnabled val="1"/>
        </dgm:presLayoutVars>
      </dgm:prSet>
      <dgm:spPr/>
      <dgm:t>
        <a:bodyPr/>
        <a:lstStyle/>
        <a:p>
          <a:endParaRPr lang="es-AR"/>
        </a:p>
      </dgm:t>
    </dgm:pt>
    <dgm:pt modelId="{9BB067F8-F467-4460-9AD2-61D63D10B358}" type="pres">
      <dgm:prSet presAssocID="{6AB71CF1-7D7C-4106-8214-8C2998E4DF8F}" presName="levelTx" presStyleLbl="revTx" presStyleIdx="0" presStyleCnt="0">
        <dgm:presLayoutVars>
          <dgm:chMax val="1"/>
          <dgm:bulletEnabled val="1"/>
        </dgm:presLayoutVars>
      </dgm:prSet>
      <dgm:spPr/>
      <dgm:t>
        <a:bodyPr/>
        <a:lstStyle/>
        <a:p>
          <a:endParaRPr lang="es-AR"/>
        </a:p>
      </dgm:t>
    </dgm:pt>
    <dgm:pt modelId="{38ED559D-9818-4E63-BFA4-CA8A90E27BCC}" type="pres">
      <dgm:prSet presAssocID="{FBE178DC-8001-40FF-8178-1D930EA22867}" presName="Name8" presStyleCnt="0"/>
      <dgm:spPr/>
    </dgm:pt>
    <dgm:pt modelId="{79F8554C-BC68-48FA-A375-33B8B597CAD1}" type="pres">
      <dgm:prSet presAssocID="{FBE178DC-8001-40FF-8178-1D930EA22867}" presName="level" presStyleLbl="node1" presStyleIdx="1" presStyleCnt="3">
        <dgm:presLayoutVars>
          <dgm:chMax val="1"/>
          <dgm:bulletEnabled val="1"/>
        </dgm:presLayoutVars>
      </dgm:prSet>
      <dgm:spPr/>
      <dgm:t>
        <a:bodyPr/>
        <a:lstStyle/>
        <a:p>
          <a:endParaRPr lang="es-AR"/>
        </a:p>
      </dgm:t>
    </dgm:pt>
    <dgm:pt modelId="{14A49D5E-D6BB-4E64-945F-D647529C4189}" type="pres">
      <dgm:prSet presAssocID="{FBE178DC-8001-40FF-8178-1D930EA22867}" presName="levelTx" presStyleLbl="revTx" presStyleIdx="0" presStyleCnt="0">
        <dgm:presLayoutVars>
          <dgm:chMax val="1"/>
          <dgm:bulletEnabled val="1"/>
        </dgm:presLayoutVars>
      </dgm:prSet>
      <dgm:spPr/>
      <dgm:t>
        <a:bodyPr/>
        <a:lstStyle/>
        <a:p>
          <a:endParaRPr lang="es-AR"/>
        </a:p>
      </dgm:t>
    </dgm:pt>
    <dgm:pt modelId="{E6121C7E-16D7-40E1-8424-DAAE651D0D26}" type="pres">
      <dgm:prSet presAssocID="{9CFC1C23-69F6-4FD3-A1BE-56468EDC2FAC}" presName="Name8" presStyleCnt="0"/>
      <dgm:spPr/>
    </dgm:pt>
    <dgm:pt modelId="{5C9C8AE6-11C6-4ACA-A72A-DE794549ABBF}" type="pres">
      <dgm:prSet presAssocID="{9CFC1C23-69F6-4FD3-A1BE-56468EDC2FAC}" presName="level" presStyleLbl="node1" presStyleIdx="2" presStyleCnt="3">
        <dgm:presLayoutVars>
          <dgm:chMax val="1"/>
          <dgm:bulletEnabled val="1"/>
        </dgm:presLayoutVars>
      </dgm:prSet>
      <dgm:spPr/>
      <dgm:t>
        <a:bodyPr/>
        <a:lstStyle/>
        <a:p>
          <a:endParaRPr lang="es-AR"/>
        </a:p>
      </dgm:t>
    </dgm:pt>
    <dgm:pt modelId="{59C7F23E-E86B-48F6-8191-793406391FF4}" type="pres">
      <dgm:prSet presAssocID="{9CFC1C23-69F6-4FD3-A1BE-56468EDC2FAC}" presName="levelTx" presStyleLbl="revTx" presStyleIdx="0" presStyleCnt="0">
        <dgm:presLayoutVars>
          <dgm:chMax val="1"/>
          <dgm:bulletEnabled val="1"/>
        </dgm:presLayoutVars>
      </dgm:prSet>
      <dgm:spPr/>
      <dgm:t>
        <a:bodyPr/>
        <a:lstStyle/>
        <a:p>
          <a:endParaRPr lang="es-AR"/>
        </a:p>
      </dgm:t>
    </dgm:pt>
  </dgm:ptLst>
  <dgm:cxnLst>
    <dgm:cxn modelId="{0B1D64B3-484B-924B-B2BE-CCA297FEFC4E}" type="presOf" srcId="{9CFC1C23-69F6-4FD3-A1BE-56468EDC2FAC}" destId="{5C9C8AE6-11C6-4ACA-A72A-DE794549ABBF}" srcOrd="0" destOrd="0" presId="urn:microsoft.com/office/officeart/2005/8/layout/pyramid1"/>
    <dgm:cxn modelId="{3A96A87D-AC0C-F642-8ED2-73D5DCAFFD16}" type="presOf" srcId="{6AB71CF1-7D7C-4106-8214-8C2998E4DF8F}" destId="{624159F2-5031-4FC6-8911-84EB5CBC5210}" srcOrd="0" destOrd="0" presId="urn:microsoft.com/office/officeart/2005/8/layout/pyramid1"/>
    <dgm:cxn modelId="{7B9FAC12-5630-1D46-91DD-F0A437C6DE9B}" type="presOf" srcId="{FBE178DC-8001-40FF-8178-1D930EA22867}" destId="{14A49D5E-D6BB-4E64-945F-D647529C4189}" srcOrd="1" destOrd="0" presId="urn:microsoft.com/office/officeart/2005/8/layout/pyramid1"/>
    <dgm:cxn modelId="{349B4906-BC39-492D-9D52-C962E81A395D}" srcId="{74AECDC4-9E89-4253-B7C0-AEE3E9D55968}" destId="{FBE178DC-8001-40FF-8178-1D930EA22867}" srcOrd="1" destOrd="0" parTransId="{9295F8F7-4014-42B0-8EEA-EAAE97316181}" sibTransId="{77AEF2DA-9742-45B3-A93C-37A979BECBD2}"/>
    <dgm:cxn modelId="{04CDF23D-B3B0-534C-B714-EE678A7BA7CE}" type="presOf" srcId="{FBE178DC-8001-40FF-8178-1D930EA22867}" destId="{79F8554C-BC68-48FA-A375-33B8B597CAD1}" srcOrd="0" destOrd="0" presId="urn:microsoft.com/office/officeart/2005/8/layout/pyramid1"/>
    <dgm:cxn modelId="{E1E63D4F-F94A-884B-AFE3-6C501D4BC8A0}" type="presOf" srcId="{74AECDC4-9E89-4253-B7C0-AEE3E9D55968}" destId="{44FB4CBB-2BE0-471B-B99D-32BA0F6D8BCA}" srcOrd="0" destOrd="0" presId="urn:microsoft.com/office/officeart/2005/8/layout/pyramid1"/>
    <dgm:cxn modelId="{BDE15E8A-E11E-174F-951C-6F1730186C49}" type="presOf" srcId="{9CFC1C23-69F6-4FD3-A1BE-56468EDC2FAC}" destId="{59C7F23E-E86B-48F6-8191-793406391FF4}" srcOrd="1" destOrd="0" presId="urn:microsoft.com/office/officeart/2005/8/layout/pyramid1"/>
    <dgm:cxn modelId="{4485C17E-7269-F444-916F-FDF82A07046E}" type="presOf" srcId="{6AB71CF1-7D7C-4106-8214-8C2998E4DF8F}" destId="{9BB067F8-F467-4460-9AD2-61D63D10B358}" srcOrd="1" destOrd="0" presId="urn:microsoft.com/office/officeart/2005/8/layout/pyramid1"/>
    <dgm:cxn modelId="{D259ED6F-F0DE-48F6-ACF6-69D17B121C14}" srcId="{74AECDC4-9E89-4253-B7C0-AEE3E9D55968}" destId="{9CFC1C23-69F6-4FD3-A1BE-56468EDC2FAC}" srcOrd="2" destOrd="0" parTransId="{508B96EB-DF63-4E82-9EB7-031E7AE3BAD1}" sibTransId="{970451E0-E425-4D19-81BB-6F7276484DE4}"/>
    <dgm:cxn modelId="{8F904CF6-3481-4C64-9C8B-23EFB4694011}" srcId="{74AECDC4-9E89-4253-B7C0-AEE3E9D55968}" destId="{6AB71CF1-7D7C-4106-8214-8C2998E4DF8F}" srcOrd="0" destOrd="0" parTransId="{88B0F330-6198-4FF0-A0FA-18303F276D37}" sibTransId="{E185FF23-0C8C-469E-A11C-42A13A3E438A}"/>
    <dgm:cxn modelId="{5933BA3B-FAEB-E741-971E-F1F471A7ECCC}" type="presParOf" srcId="{44FB4CBB-2BE0-471B-B99D-32BA0F6D8BCA}" destId="{02998C87-F343-4DEB-B5F3-3F2A02E9EAD0}" srcOrd="0" destOrd="0" presId="urn:microsoft.com/office/officeart/2005/8/layout/pyramid1"/>
    <dgm:cxn modelId="{5F4835C8-026B-E943-B99A-FF3FD22BE2EB}" type="presParOf" srcId="{02998C87-F343-4DEB-B5F3-3F2A02E9EAD0}" destId="{624159F2-5031-4FC6-8911-84EB5CBC5210}" srcOrd="0" destOrd="0" presId="urn:microsoft.com/office/officeart/2005/8/layout/pyramid1"/>
    <dgm:cxn modelId="{B5580296-0B1D-7943-8771-9551880B86D2}" type="presParOf" srcId="{02998C87-F343-4DEB-B5F3-3F2A02E9EAD0}" destId="{9BB067F8-F467-4460-9AD2-61D63D10B358}" srcOrd="1" destOrd="0" presId="urn:microsoft.com/office/officeart/2005/8/layout/pyramid1"/>
    <dgm:cxn modelId="{1946FF09-824C-5A46-9004-02B6871465B7}" type="presParOf" srcId="{44FB4CBB-2BE0-471B-B99D-32BA0F6D8BCA}" destId="{38ED559D-9818-4E63-BFA4-CA8A90E27BCC}" srcOrd="1" destOrd="0" presId="urn:microsoft.com/office/officeart/2005/8/layout/pyramid1"/>
    <dgm:cxn modelId="{F5E25423-1115-3642-A9B9-CD153BD774C4}" type="presParOf" srcId="{38ED559D-9818-4E63-BFA4-CA8A90E27BCC}" destId="{79F8554C-BC68-48FA-A375-33B8B597CAD1}" srcOrd="0" destOrd="0" presId="urn:microsoft.com/office/officeart/2005/8/layout/pyramid1"/>
    <dgm:cxn modelId="{401988D7-D369-394F-977E-30B43C3F7AF3}" type="presParOf" srcId="{38ED559D-9818-4E63-BFA4-CA8A90E27BCC}" destId="{14A49D5E-D6BB-4E64-945F-D647529C4189}" srcOrd="1" destOrd="0" presId="urn:microsoft.com/office/officeart/2005/8/layout/pyramid1"/>
    <dgm:cxn modelId="{E20EE047-FE61-D04F-BCB9-ABECDBDEA21E}" type="presParOf" srcId="{44FB4CBB-2BE0-471B-B99D-32BA0F6D8BCA}" destId="{E6121C7E-16D7-40E1-8424-DAAE651D0D26}" srcOrd="2" destOrd="0" presId="urn:microsoft.com/office/officeart/2005/8/layout/pyramid1"/>
    <dgm:cxn modelId="{439E3D29-E9EA-F94D-AD19-A869034F87D6}" type="presParOf" srcId="{E6121C7E-16D7-40E1-8424-DAAE651D0D26}" destId="{5C9C8AE6-11C6-4ACA-A72A-DE794549ABBF}" srcOrd="0" destOrd="0" presId="urn:microsoft.com/office/officeart/2005/8/layout/pyramid1"/>
    <dgm:cxn modelId="{3E59DBC6-A2B2-654E-B239-0254ACB9CE5F}" type="presParOf" srcId="{E6121C7E-16D7-40E1-8424-DAAE651D0D26}" destId="{59C7F23E-E86B-48F6-8191-793406391FF4}"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A02C3-B135-46C3-9BD7-4A09465AE5C7}">
      <dsp:nvSpPr>
        <dsp:cNvPr id="0" name=""/>
        <dsp:cNvSpPr/>
      </dsp:nvSpPr>
      <dsp:spPr>
        <a:xfrm rot="10800000">
          <a:off x="0" y="0"/>
          <a:ext cx="4040187"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Clímax</a:t>
          </a:r>
        </a:p>
        <a:p>
          <a:pPr lvl="0" algn="ctr" defTabSz="1066800">
            <a:lnSpc>
              <a:spcPct val="90000"/>
            </a:lnSpc>
            <a:spcBef>
              <a:spcPct val="0"/>
            </a:spcBef>
            <a:spcAft>
              <a:spcPct val="35000"/>
            </a:spcAft>
          </a:pPr>
          <a:r>
            <a:rPr lang="es-ES" sz="2400" kern="1200" dirty="0" smtClean="0"/>
            <a:t>(lo novedoso)</a:t>
          </a:r>
          <a:endParaRPr lang="es-AR" sz="2400" kern="1200" dirty="0"/>
        </a:p>
      </dsp:txBody>
      <dsp:txXfrm rot="-10800000">
        <a:off x="707032" y="0"/>
        <a:ext cx="2626122" cy="1229254"/>
      </dsp:txXfrm>
    </dsp:sp>
    <dsp:sp modelId="{FF13E958-B7AA-4579-A78F-896A71C75B72}">
      <dsp:nvSpPr>
        <dsp:cNvPr id="0" name=""/>
        <dsp:cNvSpPr/>
      </dsp:nvSpPr>
      <dsp:spPr>
        <a:xfrm rot="10800000">
          <a:off x="673364" y="1229254"/>
          <a:ext cx="2693458"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Interés secundarios</a:t>
          </a:r>
          <a:endParaRPr lang="es-AR" sz="2400" kern="1200" dirty="0"/>
        </a:p>
      </dsp:txBody>
      <dsp:txXfrm rot="-10800000">
        <a:off x="1144719" y="1229254"/>
        <a:ext cx="1750748" cy="1229254"/>
      </dsp:txXfrm>
    </dsp:sp>
    <dsp:sp modelId="{B98667BC-6836-4E8A-9A5D-A341708A9E25}">
      <dsp:nvSpPr>
        <dsp:cNvPr id="0" name=""/>
        <dsp:cNvSpPr/>
      </dsp:nvSpPr>
      <dsp:spPr>
        <a:xfrm rot="10800000">
          <a:off x="1346729" y="2458508"/>
          <a:ext cx="1346729"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Detalles</a:t>
          </a:r>
          <a:endParaRPr lang="es-AR" sz="2400" kern="1200" dirty="0"/>
        </a:p>
      </dsp:txBody>
      <dsp:txXfrm rot="-10800000">
        <a:off x="1346729" y="2458508"/>
        <a:ext cx="1346729" cy="1229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159F2-5031-4FC6-8911-84EB5CBC5210}">
      <dsp:nvSpPr>
        <dsp:cNvPr id="0" name=""/>
        <dsp:cNvSpPr/>
      </dsp:nvSpPr>
      <dsp:spPr>
        <a:xfrm>
          <a:off x="1347258" y="0"/>
          <a:ext cx="1347258"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Antecedentes y objetivos</a:t>
          </a:r>
          <a:endParaRPr lang="es-AR" sz="1400" kern="1200" dirty="0"/>
        </a:p>
      </dsp:txBody>
      <dsp:txXfrm>
        <a:off x="1347258" y="0"/>
        <a:ext cx="1347258" cy="1229254"/>
      </dsp:txXfrm>
    </dsp:sp>
    <dsp:sp modelId="{79F8554C-BC68-48FA-A375-33B8B597CAD1}">
      <dsp:nvSpPr>
        <dsp:cNvPr id="0" name=""/>
        <dsp:cNvSpPr/>
      </dsp:nvSpPr>
      <dsp:spPr>
        <a:xfrm>
          <a:off x="673629" y="1229254"/>
          <a:ext cx="2694516"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kern="1200" dirty="0" smtClean="0"/>
            <a:t>Materiales y métodos</a:t>
          </a:r>
          <a:endParaRPr lang="es-AR" sz="2800" kern="1200" dirty="0"/>
        </a:p>
      </dsp:txBody>
      <dsp:txXfrm>
        <a:off x="1145169" y="1229254"/>
        <a:ext cx="1751435" cy="1229254"/>
      </dsp:txXfrm>
    </dsp:sp>
    <dsp:sp modelId="{5C9C8AE6-11C6-4ACA-A72A-DE794549ABBF}">
      <dsp:nvSpPr>
        <dsp:cNvPr id="0" name=""/>
        <dsp:cNvSpPr/>
      </dsp:nvSpPr>
      <dsp:spPr>
        <a:xfrm>
          <a:off x="0" y="2458508"/>
          <a:ext cx="4041775"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kern="1200" dirty="0" smtClean="0"/>
            <a:t>Resultados y discusión</a:t>
          </a:r>
          <a:endParaRPr lang="es-AR" sz="2800" kern="1200" dirty="0"/>
        </a:p>
      </dsp:txBody>
      <dsp:txXfrm>
        <a:off x="707310" y="2458508"/>
        <a:ext cx="2627153" cy="12292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52227" name="Rectangle 3"/>
          <p:cNvSpPr>
            <a:spLocks noGrp="1" noChangeArrowheads="1"/>
          </p:cNvSpPr>
          <p:nvPr>
            <p:ph type="dt" sz="quarter"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52228" name="Rectangle 4"/>
          <p:cNvSpPr>
            <a:spLocks noGrp="1" noChangeArrowheads="1"/>
          </p:cNvSpPr>
          <p:nvPr>
            <p:ph type="ftr" sz="quarter" idx="2"/>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52229" name="Rectangle 5"/>
          <p:cNvSpPr>
            <a:spLocks noGrp="1" noChangeArrowheads="1"/>
          </p:cNvSpPr>
          <p:nvPr>
            <p:ph type="sldNum" sz="quarter" idx="3"/>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32193EB-E8C8-41E0-9C06-A1DCF92CA5F2}" type="slidenum">
              <a:rPr lang="es-ES_tradnl"/>
              <a:pPr/>
              <a:t>‹Nr.›</a:t>
            </a:fld>
            <a:endParaRPr lang="es-ES_tradnl"/>
          </a:p>
        </p:txBody>
      </p:sp>
    </p:spTree>
    <p:extLst>
      <p:ext uri="{BB962C8B-B14F-4D97-AF65-F5344CB8AC3E}">
        <p14:creationId xmlns:p14="http://schemas.microsoft.com/office/powerpoint/2010/main" val="396336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121859" name="Rectangle 3"/>
          <p:cNvSpPr>
            <a:spLocks noGrp="1" noChangeArrowheads="1"/>
          </p:cNvSpPr>
          <p:nvPr>
            <p:ph type="dt"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121860" name="Rectangle 4"/>
          <p:cNvSpPr>
            <a:spLocks noGrp="1" noRot="1" noChangeAspect="1" noChangeArrowheads="1" noTextEdit="1"/>
          </p:cNvSpPr>
          <p:nvPr>
            <p:ph type="sldImg" idx="2"/>
          </p:nvPr>
        </p:nvSpPr>
        <p:spPr bwMode="auto">
          <a:xfrm>
            <a:off x="879475" y="736600"/>
            <a:ext cx="4910138" cy="3683000"/>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666750" y="4664075"/>
            <a:ext cx="5335588"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21862" name="Rectangle 6"/>
          <p:cNvSpPr>
            <a:spLocks noGrp="1" noChangeArrowheads="1"/>
          </p:cNvSpPr>
          <p:nvPr>
            <p:ph type="ftr" sz="quarter" idx="4"/>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121863" name="Rectangle 7"/>
          <p:cNvSpPr>
            <a:spLocks noGrp="1" noChangeArrowheads="1"/>
          </p:cNvSpPr>
          <p:nvPr>
            <p:ph type="sldNum" sz="quarter" idx="5"/>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29716E2-678F-48E3-8575-21C21644F725}" type="slidenum">
              <a:rPr lang="es-ES_tradnl"/>
              <a:pPr/>
              <a:t>‹Nr.›</a:t>
            </a:fld>
            <a:endParaRPr lang="es-ES_tradnl"/>
          </a:p>
        </p:txBody>
      </p:sp>
    </p:spTree>
    <p:extLst>
      <p:ext uri="{BB962C8B-B14F-4D97-AF65-F5344CB8AC3E}">
        <p14:creationId xmlns:p14="http://schemas.microsoft.com/office/powerpoint/2010/main" val="5318242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C37EF-3EA8-4694-8773-AF24590769B1}" type="slidenum">
              <a:rPr lang="es-ES_tradnl"/>
              <a:pPr/>
              <a:t>2</a:t>
            </a:fld>
            <a:endParaRPr lang="es-ES_tradnl"/>
          </a:p>
        </p:txBody>
      </p:sp>
      <p:sp>
        <p:nvSpPr>
          <p:cNvPr id="174082" name="Rectangle 2"/>
          <p:cNvSpPr>
            <a:spLocks noGrp="1" noRot="1" noChangeAspect="1" noChangeArrowheads="1" noTextEdit="1"/>
          </p:cNvSpPr>
          <p:nvPr>
            <p:ph type="sldImg"/>
          </p:nvPr>
        </p:nvSpPr>
        <p:spPr>
          <a:xfrm>
            <a:off x="881063" y="736600"/>
            <a:ext cx="4908550" cy="3681413"/>
          </a:xfrm>
          <a:ln/>
        </p:spPr>
      </p:sp>
      <p:sp>
        <p:nvSpPr>
          <p:cNvPr id="17408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9DCE6-D4C2-47ED-BAC0-A7641BF593B6}" type="slidenum">
              <a:rPr lang="es-ES_tradnl"/>
              <a:pPr/>
              <a:t>11</a:t>
            </a:fld>
            <a:endParaRPr lang="es-ES_tradnl"/>
          </a:p>
        </p:txBody>
      </p:sp>
      <p:sp>
        <p:nvSpPr>
          <p:cNvPr id="192514" name="Rectangle 2"/>
          <p:cNvSpPr>
            <a:spLocks noGrp="1" noRot="1" noChangeAspect="1" noChangeArrowheads="1" noTextEdit="1"/>
          </p:cNvSpPr>
          <p:nvPr>
            <p:ph type="sldImg"/>
          </p:nvPr>
        </p:nvSpPr>
        <p:spPr>
          <a:xfrm>
            <a:off x="881063" y="736600"/>
            <a:ext cx="4908550" cy="3681413"/>
          </a:xfrm>
          <a:ln/>
        </p:spPr>
      </p:sp>
      <p:sp>
        <p:nvSpPr>
          <p:cNvPr id="19251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6B5C5-EDB8-44B0-8F6B-0F712DB4AA9F}" type="slidenum">
              <a:rPr lang="es-ES_tradnl"/>
              <a:pPr/>
              <a:t>12</a:t>
            </a:fld>
            <a:endParaRPr lang="es-ES_tradnl"/>
          </a:p>
        </p:txBody>
      </p:sp>
      <p:sp>
        <p:nvSpPr>
          <p:cNvPr id="194562" name="Rectangle 2"/>
          <p:cNvSpPr>
            <a:spLocks noGrp="1" noRot="1" noChangeAspect="1" noChangeArrowheads="1" noTextEdit="1"/>
          </p:cNvSpPr>
          <p:nvPr>
            <p:ph type="sldImg"/>
          </p:nvPr>
        </p:nvSpPr>
        <p:spPr>
          <a:xfrm>
            <a:off x="881063" y="736600"/>
            <a:ext cx="4908550" cy="3681413"/>
          </a:xfrm>
          <a:ln/>
        </p:spPr>
      </p:sp>
      <p:sp>
        <p:nvSpPr>
          <p:cNvPr id="19456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58D65-CEA4-49B0-9C54-27A0EC2331BF}" type="slidenum">
              <a:rPr lang="es-ES_tradnl"/>
              <a:pPr/>
              <a:t>13</a:t>
            </a:fld>
            <a:endParaRPr lang="es-ES_tradnl"/>
          </a:p>
        </p:txBody>
      </p:sp>
      <p:sp>
        <p:nvSpPr>
          <p:cNvPr id="196610" name="Rectangle 2"/>
          <p:cNvSpPr>
            <a:spLocks noGrp="1" noRot="1" noChangeAspect="1" noChangeArrowheads="1" noTextEdit="1"/>
          </p:cNvSpPr>
          <p:nvPr>
            <p:ph type="sldImg"/>
          </p:nvPr>
        </p:nvSpPr>
        <p:spPr>
          <a:xfrm>
            <a:off x="881063" y="736600"/>
            <a:ext cx="4908550" cy="3681413"/>
          </a:xfrm>
          <a:ln/>
        </p:spPr>
      </p:sp>
      <p:sp>
        <p:nvSpPr>
          <p:cNvPr id="19661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35577-57E2-4B5A-A235-7A5371B69189}" type="slidenum">
              <a:rPr lang="es-ES_tradnl"/>
              <a:pPr/>
              <a:t>14</a:t>
            </a:fld>
            <a:endParaRPr lang="es-ES_tradnl"/>
          </a:p>
        </p:txBody>
      </p:sp>
      <p:sp>
        <p:nvSpPr>
          <p:cNvPr id="198658" name="Rectangle 2"/>
          <p:cNvSpPr>
            <a:spLocks noGrp="1" noRot="1" noChangeAspect="1" noChangeArrowheads="1" noTextEdit="1"/>
          </p:cNvSpPr>
          <p:nvPr>
            <p:ph type="sldImg"/>
          </p:nvPr>
        </p:nvSpPr>
        <p:spPr>
          <a:xfrm>
            <a:off x="881063" y="736600"/>
            <a:ext cx="4908550" cy="3681413"/>
          </a:xfrm>
          <a:ln/>
        </p:spPr>
      </p:sp>
      <p:sp>
        <p:nvSpPr>
          <p:cNvPr id="19865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08842-BDC5-47BD-B3B4-7280428E6352}" type="slidenum">
              <a:rPr lang="es-ES_tradnl"/>
              <a:pPr/>
              <a:t>15</a:t>
            </a:fld>
            <a:endParaRPr lang="es-ES_tradnl"/>
          </a:p>
        </p:txBody>
      </p:sp>
      <p:sp>
        <p:nvSpPr>
          <p:cNvPr id="200706" name="Rectangle 2"/>
          <p:cNvSpPr>
            <a:spLocks noGrp="1" noRot="1" noChangeAspect="1" noChangeArrowheads="1" noTextEdit="1"/>
          </p:cNvSpPr>
          <p:nvPr>
            <p:ph type="sldImg"/>
          </p:nvPr>
        </p:nvSpPr>
        <p:spPr>
          <a:xfrm>
            <a:off x="881063" y="736600"/>
            <a:ext cx="4908550" cy="3681413"/>
          </a:xfrm>
          <a:ln/>
        </p:spPr>
      </p:sp>
      <p:sp>
        <p:nvSpPr>
          <p:cNvPr id="20070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40F77-DAFC-48B5-94C0-B35083288071}" type="slidenum">
              <a:rPr lang="es-ES_tradnl"/>
              <a:pPr/>
              <a:t>16</a:t>
            </a:fld>
            <a:endParaRPr lang="es-ES_tradnl"/>
          </a:p>
        </p:txBody>
      </p:sp>
      <p:sp>
        <p:nvSpPr>
          <p:cNvPr id="202754" name="Rectangle 2"/>
          <p:cNvSpPr>
            <a:spLocks noGrp="1" noRot="1" noChangeAspect="1" noChangeArrowheads="1" noTextEdit="1"/>
          </p:cNvSpPr>
          <p:nvPr>
            <p:ph type="sldImg"/>
          </p:nvPr>
        </p:nvSpPr>
        <p:spPr>
          <a:xfrm>
            <a:off x="881063" y="736600"/>
            <a:ext cx="4908550" cy="3681413"/>
          </a:xfrm>
          <a:ln/>
        </p:spPr>
      </p:sp>
      <p:sp>
        <p:nvSpPr>
          <p:cNvPr id="20275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7BFD3-01CE-46E8-8111-CD90F1AA21E3}" type="slidenum">
              <a:rPr lang="es-ES_tradnl"/>
              <a:pPr/>
              <a:t>17</a:t>
            </a:fld>
            <a:endParaRPr lang="es-ES_tradnl"/>
          </a:p>
        </p:txBody>
      </p:sp>
      <p:sp>
        <p:nvSpPr>
          <p:cNvPr id="204802" name="Rectangle 2"/>
          <p:cNvSpPr>
            <a:spLocks noGrp="1" noRot="1" noChangeAspect="1" noChangeArrowheads="1" noTextEdit="1"/>
          </p:cNvSpPr>
          <p:nvPr>
            <p:ph type="sldImg"/>
          </p:nvPr>
        </p:nvSpPr>
        <p:spPr>
          <a:xfrm>
            <a:off x="881063" y="736600"/>
            <a:ext cx="4908550" cy="3681413"/>
          </a:xfrm>
          <a:ln/>
        </p:spPr>
      </p:sp>
      <p:sp>
        <p:nvSpPr>
          <p:cNvPr id="20480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FA9AE-352E-4AC0-9211-342CF3620227}" type="slidenum">
              <a:rPr lang="es-ES_tradnl"/>
              <a:pPr/>
              <a:t>18</a:t>
            </a:fld>
            <a:endParaRPr lang="es-ES_tradnl"/>
          </a:p>
        </p:txBody>
      </p:sp>
      <p:sp>
        <p:nvSpPr>
          <p:cNvPr id="206850" name="Rectangle 2"/>
          <p:cNvSpPr>
            <a:spLocks noGrp="1" noRot="1" noChangeAspect="1" noChangeArrowheads="1" noTextEdit="1"/>
          </p:cNvSpPr>
          <p:nvPr>
            <p:ph type="sldImg"/>
          </p:nvPr>
        </p:nvSpPr>
        <p:spPr>
          <a:xfrm>
            <a:off x="881063" y="736600"/>
            <a:ext cx="4908550" cy="3681413"/>
          </a:xfrm>
          <a:ln/>
        </p:spPr>
      </p:sp>
      <p:sp>
        <p:nvSpPr>
          <p:cNvPr id="20685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38B72-53FF-419E-A3D4-37DDF4C21749}" type="slidenum">
              <a:rPr lang="es-ES_tradnl"/>
              <a:pPr/>
              <a:t>3</a:t>
            </a:fld>
            <a:endParaRPr lang="es-ES_tradnl"/>
          </a:p>
        </p:txBody>
      </p:sp>
      <p:sp>
        <p:nvSpPr>
          <p:cNvPr id="176130" name="Rectangle 2"/>
          <p:cNvSpPr>
            <a:spLocks noGrp="1" noRot="1" noChangeAspect="1" noChangeArrowheads="1" noTextEdit="1"/>
          </p:cNvSpPr>
          <p:nvPr>
            <p:ph type="sldImg"/>
          </p:nvPr>
        </p:nvSpPr>
        <p:spPr>
          <a:xfrm>
            <a:off x="881063" y="736600"/>
            <a:ext cx="4908550" cy="3681413"/>
          </a:xfrm>
          <a:ln/>
        </p:spPr>
      </p:sp>
      <p:sp>
        <p:nvSpPr>
          <p:cNvPr id="1761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endParaRPr lang="es-ES_tradn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pPr eaLnBrk="1" hangingPunct="1"/>
            <a:endParaRPr lang="es-ES_tradn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A03C1-9C10-4E44-9BE2-A86C2F7A1AF8}" type="slidenum">
              <a:rPr lang="es-ES_tradnl"/>
              <a:pPr/>
              <a:t>63</a:t>
            </a:fld>
            <a:endParaRPr lang="es-ES_tradnl"/>
          </a:p>
        </p:txBody>
      </p:sp>
      <p:sp>
        <p:nvSpPr>
          <p:cNvPr id="13314" name="Rectangle 2"/>
          <p:cNvSpPr>
            <a:spLocks noGrp="1" noRot="1" noChangeAspect="1" noChangeArrowheads="1" noTextEdit="1"/>
          </p:cNvSpPr>
          <p:nvPr>
            <p:ph type="sldImg"/>
          </p:nvPr>
        </p:nvSpPr>
        <p:spPr>
          <a:xfrm>
            <a:off x="1113059" y="736521"/>
            <a:ext cx="4444514" cy="3680899"/>
          </a:xfrm>
          <a:ln/>
        </p:spPr>
      </p:sp>
      <p:sp>
        <p:nvSpPr>
          <p:cNvPr id="13315" name="Rectangle 3"/>
          <p:cNvSpPr>
            <a:spLocks noGrp="1" noChangeArrowheads="1"/>
          </p:cNvSpPr>
          <p:nvPr>
            <p:ph type="body" idx="1"/>
          </p:nvPr>
        </p:nvSpPr>
        <p:spPr>
          <a:xfrm>
            <a:off x="890756" y="4662927"/>
            <a:ext cx="4887577" cy="4420828"/>
          </a:xfrm>
        </p:spPr>
        <p:txBody>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B349E30-3CE5-4234-BCD6-6C6265257249}" type="slidenum">
              <a:rPr lang="en-US" smtClean="0"/>
              <a:pPr/>
              <a:t>94</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s-ES" dirty="0" smtClean="0"/>
              <a:t>Y en ese cerebro también está la capacidad de innovar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4F29D-6F86-4D1F-9113-36B3CBAC1DA8}" type="slidenum">
              <a:rPr lang="es-ES_tradnl"/>
              <a:pPr/>
              <a:t>4</a:t>
            </a:fld>
            <a:endParaRPr lang="es-ES_tradnl"/>
          </a:p>
        </p:txBody>
      </p:sp>
      <p:sp>
        <p:nvSpPr>
          <p:cNvPr id="178178" name="Rectangle 2"/>
          <p:cNvSpPr>
            <a:spLocks noGrp="1" noRot="1" noChangeAspect="1" noChangeArrowheads="1" noTextEdit="1"/>
          </p:cNvSpPr>
          <p:nvPr>
            <p:ph type="sldImg"/>
          </p:nvPr>
        </p:nvSpPr>
        <p:spPr>
          <a:xfrm>
            <a:off x="881063" y="736600"/>
            <a:ext cx="4908550" cy="3681413"/>
          </a:xfrm>
          <a:ln/>
        </p:spPr>
      </p:sp>
      <p:sp>
        <p:nvSpPr>
          <p:cNvPr id="17817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1507" fontAlgn="auto">
              <a:spcBef>
                <a:spcPts val="0"/>
              </a:spcBef>
              <a:spcAft>
                <a:spcPts val="0"/>
              </a:spcAft>
              <a:defRPr/>
            </a:pPr>
            <a:r>
              <a:rPr lang="en-US" dirty="0" err="1" smtClean="0"/>
              <a:t>Pero</a:t>
            </a:r>
            <a:r>
              <a:rPr lang="en-US" dirty="0" smtClean="0"/>
              <a:t> </a:t>
            </a:r>
            <a:r>
              <a:rPr lang="en-US" dirty="0" err="1" smtClean="0"/>
              <a:t>volvamos</a:t>
            </a:r>
            <a:r>
              <a:rPr lang="en-US" dirty="0" smtClean="0"/>
              <a:t> a la </a:t>
            </a:r>
            <a:r>
              <a:rPr lang="en-US" dirty="0" err="1" smtClean="0"/>
              <a:t>innovación</a:t>
            </a:r>
            <a:r>
              <a:rPr lang="en-US" dirty="0" smtClean="0"/>
              <a:t>. </a:t>
            </a:r>
            <a:r>
              <a:rPr lang="en-US" dirty="0" err="1">
                <a:latin typeface="+mn-lt"/>
              </a:rPr>
              <a:t>Una</a:t>
            </a:r>
            <a:r>
              <a:rPr lang="en-US" dirty="0">
                <a:latin typeface="+mn-lt"/>
              </a:rPr>
              <a:t> </a:t>
            </a:r>
            <a:r>
              <a:rPr lang="en-US" dirty="0" err="1">
                <a:latin typeface="+mn-lt"/>
              </a:rPr>
              <a:t>posible</a:t>
            </a:r>
            <a:r>
              <a:rPr lang="en-US" dirty="0">
                <a:latin typeface="+mn-lt"/>
              </a:rPr>
              <a:t> </a:t>
            </a:r>
            <a:r>
              <a:rPr lang="en-US" dirty="0" err="1">
                <a:latin typeface="+mn-lt"/>
              </a:rPr>
              <a:t>definición</a:t>
            </a:r>
            <a:r>
              <a:rPr lang="en-US" dirty="0">
                <a:latin typeface="+mn-lt"/>
              </a:rPr>
              <a:t> de </a:t>
            </a:r>
            <a:r>
              <a:rPr lang="en-US" dirty="0" err="1">
                <a:latin typeface="+mn-lt"/>
              </a:rPr>
              <a:t>innovar</a:t>
            </a:r>
            <a:r>
              <a:rPr lang="en-US" dirty="0">
                <a:latin typeface="+mn-lt"/>
              </a:rPr>
              <a:t> </a:t>
            </a:r>
            <a:r>
              <a:rPr lang="en-US" dirty="0" err="1">
                <a:latin typeface="+mn-lt"/>
              </a:rPr>
              <a:t>es</a:t>
            </a:r>
            <a:r>
              <a:rPr lang="en-US" dirty="0">
                <a:latin typeface="+mn-lt"/>
              </a:rPr>
              <a:t> la de </a:t>
            </a:r>
            <a:r>
              <a:rPr lang="en-US" dirty="0" err="1">
                <a:latin typeface="+mn-lt"/>
              </a:rPr>
              <a:t>juntar</a:t>
            </a:r>
            <a:r>
              <a:rPr lang="en-US" dirty="0">
                <a:latin typeface="+mn-lt"/>
              </a:rPr>
              <a:t> ideas </a:t>
            </a:r>
            <a:r>
              <a:rPr lang="en-US" dirty="0" err="1">
                <a:latin typeface="+mn-lt"/>
              </a:rPr>
              <a:t>que</a:t>
            </a:r>
            <a:r>
              <a:rPr lang="en-US" dirty="0">
                <a:latin typeface="+mn-lt"/>
              </a:rPr>
              <a:t> </a:t>
            </a:r>
            <a:r>
              <a:rPr lang="en-US" dirty="0" err="1">
                <a:latin typeface="+mn-lt"/>
              </a:rPr>
              <a:t>están</a:t>
            </a:r>
            <a:r>
              <a:rPr lang="en-US" dirty="0">
                <a:latin typeface="+mn-lt"/>
              </a:rPr>
              <a:t> </a:t>
            </a:r>
            <a:r>
              <a:rPr lang="en-US" dirty="0" err="1">
                <a:latin typeface="+mn-lt"/>
              </a:rPr>
              <a:t>dispersas</a:t>
            </a:r>
            <a:r>
              <a:rPr lang="en-US" dirty="0">
                <a:latin typeface="+mn-lt"/>
              </a:rPr>
              <a:t> </a:t>
            </a:r>
            <a:r>
              <a:rPr lang="en-US" dirty="0" err="1">
                <a:latin typeface="+mn-lt"/>
              </a:rPr>
              <a:t>por</a:t>
            </a:r>
            <a:r>
              <a:rPr lang="en-US" dirty="0">
                <a:latin typeface="+mn-lt"/>
              </a:rPr>
              <a:t> el </a:t>
            </a:r>
            <a:r>
              <a:rPr lang="en-US" dirty="0" err="1">
                <a:latin typeface="+mn-lt"/>
              </a:rPr>
              <a:t>mundo</a:t>
            </a:r>
            <a:r>
              <a:rPr lang="en-US" dirty="0">
                <a:latin typeface="+mn-lt"/>
              </a:rPr>
              <a:t> </a:t>
            </a:r>
            <a:r>
              <a:rPr lang="en-US" dirty="0" err="1">
                <a:latin typeface="+mn-lt"/>
              </a:rPr>
              <a:t>y</a:t>
            </a:r>
            <a:r>
              <a:rPr lang="en-US" dirty="0">
                <a:latin typeface="+mn-lt"/>
              </a:rPr>
              <a:t> </a:t>
            </a:r>
            <a:r>
              <a:rPr lang="en-US" dirty="0" err="1">
                <a:latin typeface="+mn-lt"/>
              </a:rPr>
              <a:t>que</a:t>
            </a:r>
            <a:r>
              <a:rPr lang="en-US" dirty="0">
                <a:latin typeface="+mn-lt"/>
              </a:rPr>
              <a:t> el </a:t>
            </a:r>
            <a:r>
              <a:rPr lang="en-US" dirty="0" err="1">
                <a:latin typeface="+mn-lt"/>
              </a:rPr>
              <a:t>resultado</a:t>
            </a:r>
            <a:r>
              <a:rPr lang="en-US" dirty="0">
                <a:latin typeface="+mn-lt"/>
              </a:rPr>
              <a:t> sea </a:t>
            </a:r>
            <a:r>
              <a:rPr lang="en-US" dirty="0" err="1">
                <a:latin typeface="+mn-lt"/>
              </a:rPr>
              <a:t>algo</a:t>
            </a:r>
            <a:r>
              <a:rPr lang="en-US" dirty="0">
                <a:latin typeface="+mn-lt"/>
              </a:rPr>
              <a:t> </a:t>
            </a:r>
            <a:r>
              <a:rPr lang="en-US" dirty="0" err="1">
                <a:latin typeface="+mn-lt"/>
              </a:rPr>
              <a:t>completamente</a:t>
            </a:r>
            <a:r>
              <a:rPr lang="en-US" dirty="0">
                <a:latin typeface="+mn-lt"/>
              </a:rPr>
              <a:t> </a:t>
            </a:r>
            <a:r>
              <a:rPr lang="en-US" dirty="0" err="1">
                <a:latin typeface="+mn-lt"/>
              </a:rPr>
              <a:t>diferente</a:t>
            </a: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1D625FE3-7234-46A9-8D07-FC1C2D01C279}" type="slidenum">
              <a:rPr lang="es-AR" smtClean="0"/>
              <a:pPr/>
              <a:t>95</a:t>
            </a:fld>
            <a:endParaRPr 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8CEF9-96DC-4642-AEE6-9FC83021C9EF}" type="slidenum">
              <a:rPr lang="es-ES_tradnl"/>
              <a:pPr/>
              <a:t>5</a:t>
            </a:fld>
            <a:endParaRPr lang="es-ES_tradnl"/>
          </a:p>
        </p:txBody>
      </p:sp>
      <p:sp>
        <p:nvSpPr>
          <p:cNvPr id="180226" name="Rectangle 2"/>
          <p:cNvSpPr>
            <a:spLocks noGrp="1" noRot="1" noChangeAspect="1" noChangeArrowheads="1" noTextEdit="1"/>
          </p:cNvSpPr>
          <p:nvPr>
            <p:ph type="sldImg"/>
          </p:nvPr>
        </p:nvSpPr>
        <p:spPr>
          <a:xfrm>
            <a:off x="881063" y="736600"/>
            <a:ext cx="4908550" cy="3681413"/>
          </a:xfrm>
          <a:ln/>
        </p:spPr>
      </p:sp>
      <p:sp>
        <p:nvSpPr>
          <p:cNvPr id="18022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E123D-47F3-436F-BAF7-D27EB283B105}" type="slidenum">
              <a:rPr lang="es-ES_tradnl"/>
              <a:pPr/>
              <a:t>6</a:t>
            </a:fld>
            <a:endParaRPr lang="es-ES_tradnl"/>
          </a:p>
        </p:txBody>
      </p:sp>
      <p:sp>
        <p:nvSpPr>
          <p:cNvPr id="182274" name="Rectangle 2"/>
          <p:cNvSpPr>
            <a:spLocks noGrp="1" noRot="1" noChangeAspect="1" noChangeArrowheads="1" noTextEdit="1"/>
          </p:cNvSpPr>
          <p:nvPr>
            <p:ph type="sldImg"/>
          </p:nvPr>
        </p:nvSpPr>
        <p:spPr>
          <a:xfrm>
            <a:off x="881063" y="736600"/>
            <a:ext cx="4908550" cy="3681413"/>
          </a:xfrm>
          <a:ln/>
        </p:spPr>
      </p:sp>
      <p:sp>
        <p:nvSpPr>
          <p:cNvPr id="18227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49C7A-F1FF-47ED-ACA0-599C1244B08F}" type="slidenum">
              <a:rPr lang="es-ES_tradnl"/>
              <a:pPr/>
              <a:t>7</a:t>
            </a:fld>
            <a:endParaRPr lang="es-ES_tradnl"/>
          </a:p>
        </p:txBody>
      </p:sp>
      <p:sp>
        <p:nvSpPr>
          <p:cNvPr id="184322" name="Rectangle 2"/>
          <p:cNvSpPr>
            <a:spLocks noGrp="1" noRot="1" noChangeAspect="1" noChangeArrowheads="1" noTextEdit="1"/>
          </p:cNvSpPr>
          <p:nvPr>
            <p:ph type="sldImg"/>
          </p:nvPr>
        </p:nvSpPr>
        <p:spPr>
          <a:xfrm>
            <a:off x="881063" y="736600"/>
            <a:ext cx="4908550" cy="3681413"/>
          </a:xfrm>
          <a:ln/>
        </p:spPr>
      </p:sp>
      <p:sp>
        <p:nvSpPr>
          <p:cNvPr id="18432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D611C-653C-44AD-8225-6CF6E9CA3C29}" type="slidenum">
              <a:rPr lang="es-ES_tradnl"/>
              <a:pPr/>
              <a:t>8</a:t>
            </a:fld>
            <a:endParaRPr lang="es-ES_tradnl"/>
          </a:p>
        </p:txBody>
      </p:sp>
      <p:sp>
        <p:nvSpPr>
          <p:cNvPr id="186370" name="Rectangle 2"/>
          <p:cNvSpPr>
            <a:spLocks noGrp="1" noRot="1" noChangeAspect="1" noChangeArrowheads="1" noTextEdit="1"/>
          </p:cNvSpPr>
          <p:nvPr>
            <p:ph type="sldImg"/>
          </p:nvPr>
        </p:nvSpPr>
        <p:spPr>
          <a:xfrm>
            <a:off x="881063" y="736600"/>
            <a:ext cx="4908550" cy="3681413"/>
          </a:xfrm>
          <a:ln/>
        </p:spPr>
      </p:sp>
      <p:sp>
        <p:nvSpPr>
          <p:cNvPr id="18637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6756A-3D4B-418B-BD87-DAD22F6F2966}" type="slidenum">
              <a:rPr lang="es-ES_tradnl"/>
              <a:pPr/>
              <a:t>9</a:t>
            </a:fld>
            <a:endParaRPr lang="es-ES_tradnl"/>
          </a:p>
        </p:txBody>
      </p:sp>
      <p:sp>
        <p:nvSpPr>
          <p:cNvPr id="188418" name="Rectangle 2"/>
          <p:cNvSpPr>
            <a:spLocks noGrp="1" noRot="1" noChangeAspect="1" noChangeArrowheads="1" noTextEdit="1"/>
          </p:cNvSpPr>
          <p:nvPr>
            <p:ph type="sldImg"/>
          </p:nvPr>
        </p:nvSpPr>
        <p:spPr>
          <a:xfrm>
            <a:off x="881063" y="736600"/>
            <a:ext cx="4908550" cy="3681413"/>
          </a:xfrm>
          <a:ln/>
        </p:spPr>
      </p:sp>
      <p:sp>
        <p:nvSpPr>
          <p:cNvPr id="18841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CD67B-7157-43E3-8A71-09F16AC0C05F}" type="slidenum">
              <a:rPr lang="es-ES_tradnl"/>
              <a:pPr/>
              <a:t>10</a:t>
            </a:fld>
            <a:endParaRPr lang="es-ES_tradnl"/>
          </a:p>
        </p:txBody>
      </p:sp>
      <p:sp>
        <p:nvSpPr>
          <p:cNvPr id="190466" name="Rectangle 2"/>
          <p:cNvSpPr>
            <a:spLocks noGrp="1" noRot="1" noChangeAspect="1" noChangeArrowheads="1" noTextEdit="1"/>
          </p:cNvSpPr>
          <p:nvPr>
            <p:ph type="sldImg"/>
          </p:nvPr>
        </p:nvSpPr>
        <p:spPr>
          <a:xfrm>
            <a:off x="881063" y="736600"/>
            <a:ext cx="4908550" cy="3681413"/>
          </a:xfrm>
          <a:ln/>
        </p:spPr>
      </p:sp>
      <p:sp>
        <p:nvSpPr>
          <p:cNvPr id="19046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093DDCB4-DBB7-4B46-A263-BFE69D93A6DD}" type="slidenum">
              <a:rPr lang="es-ES_tradnl"/>
              <a:pPr/>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DF816B3-3F14-4687-8F6B-1C4985002044}" type="slidenum">
              <a:rPr lang="es-ES_tradnl"/>
              <a:pPr/>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418C7B01-29DB-43E5-B1EC-65B3E2F48D34}" type="slidenum">
              <a:rPr lang="es-ES_tradnl"/>
              <a:pPr/>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153FB8C0-780D-40A8-93EA-BCF91E7DE28A}" type="slidenum">
              <a:rPr lang="es-ES_tradnl"/>
              <a:pPr/>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74002DBF-DDC2-4871-948B-9BE26D334C7E}" type="slidenum">
              <a:rPr lang="es-ES_tradnl"/>
              <a:pPr/>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C19CE93E-AE26-4749-98C2-DECDD5FA1449}" type="slidenum">
              <a:rPr lang="es-ES_tradnl"/>
              <a:pPr/>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lvl1pPr>
              <a:defRPr/>
            </a:lvl1pPr>
          </a:lstStyle>
          <a:p>
            <a:endParaRPr lang="es-ES_tradnl"/>
          </a:p>
        </p:txBody>
      </p:sp>
      <p:sp>
        <p:nvSpPr>
          <p:cNvPr id="8" name="7 Marcador de pie de página"/>
          <p:cNvSpPr>
            <a:spLocks noGrp="1"/>
          </p:cNvSpPr>
          <p:nvPr>
            <p:ph type="ftr" sz="quarter" idx="11"/>
          </p:nvPr>
        </p:nvSpPr>
        <p:spPr/>
        <p:txBody>
          <a:bodyPr/>
          <a:lstStyle>
            <a:lvl1pPr>
              <a:defRPr/>
            </a:lvl1pPr>
          </a:lstStyle>
          <a:p>
            <a:endParaRPr lang="es-ES_tradnl"/>
          </a:p>
        </p:txBody>
      </p:sp>
      <p:sp>
        <p:nvSpPr>
          <p:cNvPr id="9" name="8 Marcador de número de diapositiva"/>
          <p:cNvSpPr>
            <a:spLocks noGrp="1"/>
          </p:cNvSpPr>
          <p:nvPr>
            <p:ph type="sldNum" sz="quarter" idx="12"/>
          </p:nvPr>
        </p:nvSpPr>
        <p:spPr/>
        <p:txBody>
          <a:bodyPr/>
          <a:lstStyle>
            <a:lvl1pPr>
              <a:defRPr/>
            </a:lvl1pPr>
          </a:lstStyle>
          <a:p>
            <a:fld id="{A20E0560-A358-483A-A896-719BB65A46E1}" type="slidenum">
              <a:rPr lang="es-ES_tradnl"/>
              <a:pPr/>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s-ES_tradnl"/>
          </a:p>
        </p:txBody>
      </p:sp>
      <p:sp>
        <p:nvSpPr>
          <p:cNvPr id="4" name="3 Marcador de pie de página"/>
          <p:cNvSpPr>
            <a:spLocks noGrp="1"/>
          </p:cNvSpPr>
          <p:nvPr>
            <p:ph type="ftr" sz="quarter" idx="11"/>
          </p:nvPr>
        </p:nvSpPr>
        <p:spPr/>
        <p:txBody>
          <a:bodyPr/>
          <a:lstStyle>
            <a:lvl1pPr>
              <a:defRPr/>
            </a:lvl1pPr>
          </a:lstStyle>
          <a:p>
            <a:endParaRPr lang="es-ES_tradnl"/>
          </a:p>
        </p:txBody>
      </p:sp>
      <p:sp>
        <p:nvSpPr>
          <p:cNvPr id="5" name="4 Marcador de número de diapositiva"/>
          <p:cNvSpPr>
            <a:spLocks noGrp="1"/>
          </p:cNvSpPr>
          <p:nvPr>
            <p:ph type="sldNum" sz="quarter" idx="12"/>
          </p:nvPr>
        </p:nvSpPr>
        <p:spPr/>
        <p:txBody>
          <a:bodyPr/>
          <a:lstStyle>
            <a:lvl1pPr>
              <a:defRPr/>
            </a:lvl1pPr>
          </a:lstStyle>
          <a:p>
            <a:fld id="{8B8CE5D9-933D-4E34-B6FE-D50E4E278524}" type="slidenum">
              <a:rPr lang="es-ES_tradnl"/>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_tradnl"/>
          </a:p>
        </p:txBody>
      </p:sp>
      <p:sp>
        <p:nvSpPr>
          <p:cNvPr id="3" name="2 Marcador de pie de página"/>
          <p:cNvSpPr>
            <a:spLocks noGrp="1"/>
          </p:cNvSpPr>
          <p:nvPr>
            <p:ph type="ftr" sz="quarter" idx="11"/>
          </p:nvPr>
        </p:nvSpPr>
        <p:spPr/>
        <p:txBody>
          <a:bodyPr/>
          <a:lstStyle>
            <a:lvl1pPr>
              <a:defRPr/>
            </a:lvl1pPr>
          </a:lstStyle>
          <a:p>
            <a:endParaRPr lang="es-ES_tradnl"/>
          </a:p>
        </p:txBody>
      </p:sp>
      <p:sp>
        <p:nvSpPr>
          <p:cNvPr id="4" name="3 Marcador de número de diapositiva"/>
          <p:cNvSpPr>
            <a:spLocks noGrp="1"/>
          </p:cNvSpPr>
          <p:nvPr>
            <p:ph type="sldNum" sz="quarter" idx="12"/>
          </p:nvPr>
        </p:nvSpPr>
        <p:spPr/>
        <p:txBody>
          <a:bodyPr/>
          <a:lstStyle>
            <a:lvl1pPr>
              <a:defRPr/>
            </a:lvl1pPr>
          </a:lstStyle>
          <a:p>
            <a:fld id="{09E62DD9-7174-4651-B307-C2965D25376B}" type="slidenum">
              <a:rPr lang="es-ES_tradnl"/>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457DEFC1-FC14-4495-A683-41F16A6FB33F}" type="slidenum">
              <a:rPr lang="es-ES_tradnl"/>
              <a:pPr/>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2DFC6AC-562B-4AC1-8296-93668D128C19}" type="slidenum">
              <a:rPr lang="es-ES_tradnl"/>
              <a:pPr/>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_trad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ES_trad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A19906E8-EEA9-47C4-9211-B9FBB763B812}" type="slidenum">
              <a:rPr lang="es-ES_tradnl"/>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image" Target="../media/image113.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jpeg"/><Relationship Id="rId3" Type="http://schemas.openxmlformats.org/officeDocument/2006/relationships/image" Target="../media/image131.png"/></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5.png"/><Relationship Id="rId1" Type="http://schemas.microsoft.com/office/2007/relationships/media" Target="../media/media1.mov"/><Relationship Id="rId2" Type="http://schemas.openxmlformats.org/officeDocument/2006/relationships/video" Target="../media/media1.mov"/></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7.png"/></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hyperlink" Target="http://elfwax.com/wp-content/uploads/carl-sagan-smoke-weed-everyday.jpg" TargetMode="External"/><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 Id="rId3" Type="http://schemas.openxmlformats.org/officeDocument/2006/relationships/image" Target="../media/image7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cassyput.com/clara_net/jacob_bronowski/bronowski_images/jacob_bronowski.jpeg" TargetMode="External"/><Relationship Id="rId4" Type="http://schemas.openxmlformats.org/officeDocument/2006/relationships/image" Target="../media/image75.jpeg"/><Relationship Id="rId5" Type="http://schemas.openxmlformats.org/officeDocument/2006/relationships/image" Target="../media/image65.jpeg"/><Relationship Id="rId6" Type="http://schemas.openxmlformats.org/officeDocument/2006/relationships/image" Target="../media/image76.pn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0"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hyperlink" Target="http://bp0.blogger.com/_7YZoSDWeU5E/R6L_JJQUnOI/AAAAAAAAAfQ/u5v2hBuQNYQ/s1600-h/las-particulas-elementales.jpg" TargetMode="External"/><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7504" y="188640"/>
            <a:ext cx="8928992" cy="1692771"/>
          </a:xfrm>
          <a:prstGeom prst="rect">
            <a:avLst/>
          </a:prstGeom>
          <a:noFill/>
          <a:ln w="9525">
            <a:noFill/>
            <a:miter lim="800000"/>
            <a:headEnd/>
            <a:tailEnd/>
          </a:ln>
          <a:effectLst/>
        </p:spPr>
        <p:txBody>
          <a:bodyPr wrap="square">
            <a:spAutoFit/>
          </a:bodyPr>
          <a:lstStyle/>
          <a:p>
            <a:pPr algn="ctr" eaLnBrk="0" hangingPunct="0">
              <a:defRPr/>
            </a:pPr>
            <a:r>
              <a:rPr lang="es-AR" sz="3200" b="1" dirty="0">
                <a:solidFill>
                  <a:srgbClr val="0000FF"/>
                </a:solidFill>
                <a:effectLst>
                  <a:outerShdw blurRad="38100" dist="38100" dir="2700000" algn="tl">
                    <a:srgbClr val="C0C0C0"/>
                  </a:outerShdw>
                </a:effectLst>
                <a:cs typeface="Times New Roman" pitchFamily="18" charset="0"/>
              </a:rPr>
              <a:t>(</a:t>
            </a:r>
            <a:r>
              <a:rPr lang="es-AR" sz="3200" b="1" i="1" dirty="0">
                <a:solidFill>
                  <a:srgbClr val="0000FF"/>
                </a:solidFill>
                <a:effectLst>
                  <a:outerShdw blurRad="38100" dist="38100" dir="2700000" algn="tl">
                    <a:srgbClr val="C0C0C0"/>
                  </a:outerShdw>
                </a:effectLst>
                <a:cs typeface="Times New Roman" pitchFamily="18" charset="0"/>
              </a:rPr>
              <a:t>hoy paso el tiempo</a:t>
            </a:r>
            <a:r>
              <a:rPr lang="es-AR" sz="3200" b="1" dirty="0">
                <a:solidFill>
                  <a:srgbClr val="0000FF"/>
                </a:solidFill>
                <a:effectLst>
                  <a:outerShdw blurRad="38100" dist="38100" dir="2700000" algn="tl">
                    <a:srgbClr val="C0C0C0"/>
                  </a:outerShdw>
                </a:effectLst>
                <a:cs typeface="Times New Roman" pitchFamily="18" charset="0"/>
              </a:rPr>
              <a:t>)</a:t>
            </a:r>
          </a:p>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DEMOLIENDO PAPERS</a:t>
            </a:r>
          </a:p>
          <a:p>
            <a:pPr algn="ctr" eaLnBrk="0" hangingPunct="0">
              <a:defRPr/>
            </a:pPr>
            <a:r>
              <a:rPr lang="es-AR" sz="3200" b="1" dirty="0" smtClean="0">
                <a:solidFill>
                  <a:srgbClr val="0000FF"/>
                </a:solidFill>
                <a:effectLst>
                  <a:outerShdw blurRad="38100" dist="38100" dir="2700000" algn="tl">
                    <a:srgbClr val="C0C0C0"/>
                  </a:outerShdw>
                </a:effectLst>
                <a:cs typeface="Times New Roman" pitchFamily="18" charset="0"/>
              </a:rPr>
              <a:t>La trastienda de las publicaciones científicas</a:t>
            </a:r>
            <a:endParaRPr lang="es-AR" sz="3200" b="1" dirty="0">
              <a:solidFill>
                <a:srgbClr val="0000FF"/>
              </a:solidFill>
              <a:effectLst>
                <a:outerShdw blurRad="38100" dist="38100" dir="2700000" algn="tl">
                  <a:srgbClr val="C0C0C0"/>
                </a:outerShdw>
              </a:effectLst>
              <a:cs typeface="Times New Roman" pitchFamily="18" charset="0"/>
            </a:endParaRPr>
          </a:p>
        </p:txBody>
      </p:sp>
      <p:sp>
        <p:nvSpPr>
          <p:cNvPr id="4099" name="Text Box 4"/>
          <p:cNvSpPr txBox="1">
            <a:spLocks noChangeArrowheads="1"/>
          </p:cNvSpPr>
          <p:nvPr/>
        </p:nvSpPr>
        <p:spPr bwMode="auto">
          <a:xfrm>
            <a:off x="6444208" y="5321300"/>
            <a:ext cx="2698175" cy="923330"/>
          </a:xfrm>
          <a:prstGeom prst="rect">
            <a:avLst/>
          </a:prstGeom>
          <a:noFill/>
          <a:ln w="9525">
            <a:noFill/>
            <a:miter lim="800000"/>
            <a:headEnd/>
            <a:tailEnd/>
          </a:ln>
        </p:spPr>
        <p:txBody>
          <a:bodyPr wrap="none">
            <a:spAutoFit/>
          </a:bodyPr>
          <a:lstStyle/>
          <a:p>
            <a:r>
              <a:rPr lang="es-AR" dirty="0">
                <a:solidFill>
                  <a:schemeClr val="accent2"/>
                </a:solidFill>
              </a:rPr>
              <a:t>Diego </a:t>
            </a:r>
            <a:r>
              <a:rPr lang="es-AR" dirty="0" err="1">
                <a:solidFill>
                  <a:schemeClr val="accent2"/>
                </a:solidFill>
              </a:rPr>
              <a:t>Golombek</a:t>
            </a:r>
            <a:endParaRPr lang="es-AR" dirty="0">
              <a:solidFill>
                <a:schemeClr val="accent2"/>
              </a:solidFill>
            </a:endParaRPr>
          </a:p>
          <a:p>
            <a:r>
              <a:rPr lang="es-AR" dirty="0">
                <a:solidFill>
                  <a:schemeClr val="accent2"/>
                </a:solidFill>
              </a:rPr>
              <a:t>UNQ / </a:t>
            </a:r>
            <a:r>
              <a:rPr lang="es-AR" dirty="0" smtClean="0">
                <a:solidFill>
                  <a:schemeClr val="accent2"/>
                </a:solidFill>
              </a:rPr>
              <a:t>CONICET</a:t>
            </a:r>
          </a:p>
          <a:p>
            <a:r>
              <a:rPr lang="es-AR" dirty="0" smtClean="0">
                <a:solidFill>
                  <a:schemeClr val="accent2"/>
                </a:solidFill>
              </a:rPr>
              <a:t>dgolombek@unq.edu.ar </a:t>
            </a:r>
            <a:endParaRPr lang="es-ES_tradnl" dirty="0">
              <a:solidFill>
                <a:schemeClr val="accent2"/>
              </a:solidFill>
            </a:endParaRPr>
          </a:p>
        </p:txBody>
      </p:sp>
      <p:pic>
        <p:nvPicPr>
          <p:cNvPr id="5" name="Picture 4" descr="demoliendo tapita"/>
          <p:cNvPicPr>
            <a:picLocks noChangeAspect="1" noChangeArrowheads="1"/>
          </p:cNvPicPr>
          <p:nvPr/>
        </p:nvPicPr>
        <p:blipFill>
          <a:blip r:embed="rId2" cstate="print"/>
          <a:srcRect/>
          <a:stretch>
            <a:fillRect/>
          </a:stretch>
        </p:blipFill>
        <p:spPr bwMode="auto">
          <a:xfrm>
            <a:off x="0" y="3285579"/>
            <a:ext cx="2565242" cy="35998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107950" y="44450"/>
            <a:ext cx="8824913" cy="4137025"/>
          </a:xfrm>
          <a:prstGeom prst="rect">
            <a:avLst/>
          </a:prstGeom>
          <a:noFill/>
          <a:ln w="9525">
            <a:noFill/>
            <a:miter lim="800000"/>
            <a:headEnd/>
            <a:tailEnd/>
          </a:ln>
          <a:effectLst/>
        </p:spPr>
      </p:pic>
      <p:pic>
        <p:nvPicPr>
          <p:cNvPr id="189443" name="Picture 3"/>
          <p:cNvPicPr>
            <a:picLocks noChangeAspect="1" noChangeArrowheads="1"/>
          </p:cNvPicPr>
          <p:nvPr/>
        </p:nvPicPr>
        <p:blipFill>
          <a:blip r:embed="rId4" cstate="print"/>
          <a:srcRect/>
          <a:stretch>
            <a:fillRect/>
          </a:stretch>
        </p:blipFill>
        <p:spPr bwMode="auto">
          <a:xfrm>
            <a:off x="6094413" y="4292600"/>
            <a:ext cx="3086100" cy="24765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r="12591"/>
          <a:stretch/>
        </p:blipFill>
        <p:spPr bwMode="auto">
          <a:xfrm>
            <a:off x="0" y="0"/>
            <a:ext cx="9144000" cy="688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7597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5" r="12592"/>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20459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r="12884"/>
          <a:stretch/>
        </p:blipFill>
        <p:spPr bwMode="auto">
          <a:xfrm>
            <a:off x="0" y="-25896"/>
            <a:ext cx="9144000" cy="69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7396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04000" y="2975146"/>
            <a:ext cx="2540000" cy="3517900"/>
          </a:xfrm>
          <a:prstGeom prst="rect">
            <a:avLst/>
          </a:prstGeom>
        </p:spPr>
      </p:pic>
      <p:sp>
        <p:nvSpPr>
          <p:cNvPr id="12" name="TextBox 11"/>
          <p:cNvSpPr txBox="1"/>
          <p:nvPr/>
        </p:nvSpPr>
        <p:spPr>
          <a:xfrm>
            <a:off x="2172672" y="241182"/>
            <a:ext cx="5094864" cy="584776"/>
          </a:xfrm>
          <a:prstGeom prst="rect">
            <a:avLst/>
          </a:prstGeom>
          <a:noFill/>
        </p:spPr>
        <p:txBody>
          <a:bodyPr wrap="none" rtlCol="0">
            <a:spAutoFit/>
          </a:bodyPr>
          <a:lstStyle/>
          <a:p>
            <a:r>
              <a:rPr lang="en-US" sz="3200" dirty="0" smtClean="0">
                <a:solidFill>
                  <a:srgbClr val="000090"/>
                </a:solidFill>
              </a:rPr>
              <a:t>Y LAS CIENCIAS, SUEÑOS SON</a:t>
            </a:r>
            <a:endParaRPr lang="en-US" sz="3200"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8731" y="1275827"/>
            <a:ext cx="3943269" cy="4227184"/>
          </a:xfrm>
          <a:prstGeom prst="rect">
            <a:avLst/>
          </a:prstGeom>
        </p:spPr>
      </p:pic>
      <p:pic>
        <p:nvPicPr>
          <p:cNvPr id="5" name="Picture 4"/>
          <p:cNvPicPr>
            <a:picLocks noChangeAspect="1"/>
          </p:cNvPicPr>
          <p:nvPr/>
        </p:nvPicPr>
        <p:blipFill>
          <a:blip r:embed="rId3"/>
          <a:stretch>
            <a:fillRect/>
          </a:stretch>
        </p:blipFill>
        <p:spPr>
          <a:xfrm>
            <a:off x="5166258" y="1275827"/>
            <a:ext cx="3327400" cy="1981200"/>
          </a:xfrm>
          <a:prstGeom prst="rect">
            <a:avLst/>
          </a:prstGeom>
        </p:spPr>
      </p:pic>
      <p:sp>
        <p:nvSpPr>
          <p:cNvPr id="6" name="TextBox 5"/>
          <p:cNvSpPr txBox="1"/>
          <p:nvPr/>
        </p:nvSpPr>
        <p:spPr>
          <a:xfrm>
            <a:off x="3031654" y="139811"/>
            <a:ext cx="3080691" cy="584776"/>
          </a:xfrm>
          <a:prstGeom prst="rect">
            <a:avLst/>
          </a:prstGeom>
          <a:noFill/>
        </p:spPr>
        <p:txBody>
          <a:bodyPr wrap="none" rtlCol="0">
            <a:spAutoFit/>
          </a:bodyPr>
          <a:lstStyle/>
          <a:p>
            <a:r>
              <a:rPr lang="en-US" sz="3200" dirty="0" smtClean="0">
                <a:solidFill>
                  <a:srgbClr val="000090"/>
                </a:solidFill>
              </a:rPr>
              <a:t>I have a dream (I)</a:t>
            </a:r>
            <a:endParaRPr lang="en-US" sz="3200" dirty="0">
              <a:solidFill>
                <a:srgbClr val="000090"/>
              </a:solidFill>
            </a:endParaRPr>
          </a:p>
        </p:txBody>
      </p:sp>
      <p:sp>
        <p:nvSpPr>
          <p:cNvPr id="7" name="TextBox 6"/>
          <p:cNvSpPr txBox="1"/>
          <p:nvPr/>
        </p:nvSpPr>
        <p:spPr>
          <a:xfrm>
            <a:off x="5732190" y="6316526"/>
            <a:ext cx="2761468" cy="369332"/>
          </a:xfrm>
          <a:prstGeom prst="rect">
            <a:avLst/>
          </a:prstGeom>
          <a:noFill/>
        </p:spPr>
        <p:txBody>
          <a:bodyPr wrap="none" rtlCol="0">
            <a:spAutoFit/>
          </a:bodyPr>
          <a:lstStyle/>
          <a:p>
            <a:r>
              <a:rPr lang="en-US" i="1" dirty="0" err="1" smtClean="0"/>
              <a:t>Kekulé</a:t>
            </a:r>
            <a:r>
              <a:rPr lang="en-US" i="1" dirty="0" smtClean="0"/>
              <a:t> </a:t>
            </a:r>
            <a:r>
              <a:rPr lang="en-US" i="1" dirty="0" err="1" smtClean="0"/>
              <a:t>y</a:t>
            </a:r>
            <a:r>
              <a:rPr lang="en-US" i="1" dirty="0" smtClean="0"/>
              <a:t> el </a:t>
            </a:r>
            <a:r>
              <a:rPr lang="en-US" i="1" dirty="0" err="1" smtClean="0"/>
              <a:t>anillo</a:t>
            </a:r>
            <a:r>
              <a:rPr lang="en-US" i="1" dirty="0" smtClean="0"/>
              <a:t> </a:t>
            </a:r>
            <a:r>
              <a:rPr lang="en-US" i="1" dirty="0" err="1" smtClean="0"/>
              <a:t>bencénico</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1654" y="139811"/>
            <a:ext cx="3287479" cy="584776"/>
          </a:xfrm>
          <a:prstGeom prst="rect">
            <a:avLst/>
          </a:prstGeom>
          <a:noFill/>
        </p:spPr>
        <p:txBody>
          <a:bodyPr wrap="none" rtlCol="0">
            <a:spAutoFit/>
          </a:bodyPr>
          <a:lstStyle/>
          <a:p>
            <a:r>
              <a:rPr lang="en-US" sz="3200" dirty="0" smtClean="0">
                <a:solidFill>
                  <a:srgbClr val="000090"/>
                </a:solidFill>
              </a:rPr>
              <a:t>I have a dream (II)</a:t>
            </a:r>
            <a:endParaRPr lang="en-US" sz="3200" dirty="0">
              <a:solidFill>
                <a:srgbClr val="000090"/>
              </a:solidFill>
            </a:endParaRPr>
          </a:p>
        </p:txBody>
      </p:sp>
      <p:sp>
        <p:nvSpPr>
          <p:cNvPr id="7" name="TextBox 6"/>
          <p:cNvSpPr txBox="1"/>
          <p:nvPr/>
        </p:nvSpPr>
        <p:spPr>
          <a:xfrm>
            <a:off x="5231154" y="6316526"/>
            <a:ext cx="3896369" cy="369332"/>
          </a:xfrm>
          <a:prstGeom prst="rect">
            <a:avLst/>
          </a:prstGeom>
          <a:noFill/>
        </p:spPr>
        <p:txBody>
          <a:bodyPr wrap="none" rtlCol="0">
            <a:spAutoFit/>
          </a:bodyPr>
          <a:lstStyle/>
          <a:p>
            <a:r>
              <a:rPr lang="en-US" i="1" dirty="0" err="1" smtClean="0"/>
              <a:t>Dimitri</a:t>
            </a:r>
            <a:r>
              <a:rPr lang="en-US" i="1" dirty="0" smtClean="0"/>
              <a:t> Mendeleyev </a:t>
            </a:r>
            <a:r>
              <a:rPr lang="en-US" i="1" dirty="0" err="1" smtClean="0"/>
              <a:t>y</a:t>
            </a:r>
            <a:r>
              <a:rPr lang="en-US" i="1" dirty="0" smtClean="0"/>
              <a:t> la </a:t>
            </a:r>
            <a:r>
              <a:rPr lang="en-US" i="1" dirty="0" err="1" smtClean="0"/>
              <a:t>tabla</a:t>
            </a:r>
            <a:r>
              <a:rPr lang="en-US" i="1" dirty="0" smtClean="0"/>
              <a:t> </a:t>
            </a:r>
            <a:r>
              <a:rPr lang="en-US" i="1" dirty="0" err="1" smtClean="0"/>
              <a:t>periódica</a:t>
            </a:r>
            <a:endParaRPr lang="en-US" i="1" dirty="0"/>
          </a:p>
        </p:txBody>
      </p:sp>
      <p:pic>
        <p:nvPicPr>
          <p:cNvPr id="5" name="Picture 4"/>
          <p:cNvPicPr>
            <a:picLocks noChangeAspect="1"/>
          </p:cNvPicPr>
          <p:nvPr/>
        </p:nvPicPr>
        <p:blipFill>
          <a:blip r:embed="rId2"/>
          <a:stretch>
            <a:fillRect/>
          </a:stretch>
        </p:blipFill>
        <p:spPr>
          <a:xfrm>
            <a:off x="498270" y="1581150"/>
            <a:ext cx="1744518" cy="2752978"/>
          </a:xfrm>
          <a:prstGeom prst="rect">
            <a:avLst/>
          </a:prstGeom>
        </p:spPr>
      </p:pic>
      <p:pic>
        <p:nvPicPr>
          <p:cNvPr id="9" name="Picture 8"/>
          <p:cNvPicPr>
            <a:picLocks noChangeAspect="1"/>
          </p:cNvPicPr>
          <p:nvPr/>
        </p:nvPicPr>
        <p:blipFill>
          <a:blip r:embed="rId3"/>
          <a:stretch>
            <a:fillRect/>
          </a:stretch>
        </p:blipFill>
        <p:spPr>
          <a:xfrm>
            <a:off x="2593692" y="1581150"/>
            <a:ext cx="1965626" cy="2752978"/>
          </a:xfrm>
          <a:prstGeom prst="rect">
            <a:avLst/>
          </a:prstGeom>
        </p:spPr>
      </p:pic>
      <p:pic>
        <p:nvPicPr>
          <p:cNvPr id="10" name="Picture 9"/>
          <p:cNvPicPr>
            <a:picLocks noChangeAspect="1"/>
          </p:cNvPicPr>
          <p:nvPr/>
        </p:nvPicPr>
        <p:blipFill>
          <a:blip r:embed="rId4"/>
          <a:stretch>
            <a:fillRect/>
          </a:stretch>
        </p:blipFill>
        <p:spPr>
          <a:xfrm>
            <a:off x="7594028" y="139811"/>
            <a:ext cx="1379905" cy="1295330"/>
          </a:xfrm>
          <a:prstGeom prst="rect">
            <a:avLst/>
          </a:prstGeom>
        </p:spPr>
      </p:pic>
      <p:pic>
        <p:nvPicPr>
          <p:cNvPr id="11" name="Picture 10"/>
          <p:cNvPicPr>
            <a:picLocks noChangeAspect="1"/>
          </p:cNvPicPr>
          <p:nvPr/>
        </p:nvPicPr>
        <p:blipFill>
          <a:blip r:embed="rId5"/>
          <a:stretch>
            <a:fillRect/>
          </a:stretch>
        </p:blipFill>
        <p:spPr>
          <a:xfrm>
            <a:off x="4909933" y="1581150"/>
            <a:ext cx="4064000" cy="2514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8" name="Picture 12" descr="12_glasses"/>
          <p:cNvPicPr>
            <a:picLocks noChangeAspect="1" noChangeArrowheads="1"/>
          </p:cNvPicPr>
          <p:nvPr/>
        </p:nvPicPr>
        <p:blipFill>
          <a:blip r:embed="rId2"/>
          <a:srcRect/>
          <a:stretch>
            <a:fillRect/>
          </a:stretch>
        </p:blipFill>
        <p:spPr bwMode="auto">
          <a:xfrm>
            <a:off x="9144000" y="476250"/>
            <a:ext cx="2381250" cy="2743200"/>
          </a:xfrm>
          <a:prstGeom prst="rect">
            <a:avLst/>
          </a:prstGeom>
          <a:noFill/>
        </p:spPr>
      </p:pic>
      <p:pic>
        <p:nvPicPr>
          <p:cNvPr id="326670" name="Picture 14" descr="alarmbed"/>
          <p:cNvPicPr>
            <a:picLocks noChangeAspect="1" noChangeArrowheads="1"/>
          </p:cNvPicPr>
          <p:nvPr/>
        </p:nvPicPr>
        <p:blipFill>
          <a:blip r:embed="rId3"/>
          <a:srcRect/>
          <a:stretch>
            <a:fillRect/>
          </a:stretch>
        </p:blipFill>
        <p:spPr bwMode="auto">
          <a:xfrm>
            <a:off x="6300788" y="4437063"/>
            <a:ext cx="2381250" cy="2076450"/>
          </a:xfrm>
          <a:prstGeom prst="rect">
            <a:avLst/>
          </a:prstGeom>
          <a:noFill/>
        </p:spPr>
      </p:pic>
      <p:pic>
        <p:nvPicPr>
          <p:cNvPr id="326672" name="Picture 16" descr="edison_ad"/>
          <p:cNvPicPr>
            <a:picLocks noChangeAspect="1" noChangeArrowheads="1"/>
          </p:cNvPicPr>
          <p:nvPr/>
        </p:nvPicPr>
        <p:blipFill>
          <a:blip r:embed="rId4"/>
          <a:srcRect/>
          <a:stretch>
            <a:fillRect/>
          </a:stretch>
        </p:blipFill>
        <p:spPr bwMode="auto">
          <a:xfrm>
            <a:off x="6151563" y="1700213"/>
            <a:ext cx="2381250" cy="1209675"/>
          </a:xfrm>
          <a:prstGeom prst="rect">
            <a:avLst/>
          </a:prstGeom>
          <a:noFill/>
        </p:spPr>
      </p:pic>
      <p:pic>
        <p:nvPicPr>
          <p:cNvPr id="326673" name="Picture 17" descr="edison_bulb"/>
          <p:cNvPicPr>
            <a:picLocks noChangeAspect="1" noChangeArrowheads="1"/>
          </p:cNvPicPr>
          <p:nvPr/>
        </p:nvPicPr>
        <p:blipFill>
          <a:blip r:embed="rId5"/>
          <a:srcRect/>
          <a:stretch>
            <a:fillRect/>
          </a:stretch>
        </p:blipFill>
        <p:spPr bwMode="auto">
          <a:xfrm>
            <a:off x="3343275" y="1700213"/>
            <a:ext cx="2381250" cy="3810000"/>
          </a:xfrm>
          <a:prstGeom prst="rect">
            <a:avLst/>
          </a:prstGeom>
          <a:noFill/>
        </p:spPr>
      </p:pic>
      <p:pic>
        <p:nvPicPr>
          <p:cNvPr id="326674" name="Picture 18" descr="edisonlamp"/>
          <p:cNvPicPr>
            <a:picLocks noChangeAspect="1" noChangeArrowheads="1"/>
          </p:cNvPicPr>
          <p:nvPr/>
        </p:nvPicPr>
        <p:blipFill>
          <a:blip r:embed="rId6"/>
          <a:srcRect/>
          <a:stretch>
            <a:fillRect/>
          </a:stretch>
        </p:blipFill>
        <p:spPr bwMode="auto">
          <a:xfrm>
            <a:off x="250825" y="1700213"/>
            <a:ext cx="2381250" cy="4314825"/>
          </a:xfrm>
          <a:prstGeom prst="rect">
            <a:avLst/>
          </a:prstGeom>
          <a:noFill/>
        </p:spPr>
      </p:pic>
      <p:pic>
        <p:nvPicPr>
          <p:cNvPr id="326675" name="Picture 19" descr="lightbox_dv"/>
          <p:cNvPicPr>
            <a:picLocks noChangeAspect="1" noChangeArrowheads="1"/>
          </p:cNvPicPr>
          <p:nvPr/>
        </p:nvPicPr>
        <p:blipFill>
          <a:blip r:embed="rId7"/>
          <a:srcRect/>
          <a:stretch>
            <a:fillRect/>
          </a:stretch>
        </p:blipFill>
        <p:spPr bwMode="auto">
          <a:xfrm>
            <a:off x="9144000" y="2133600"/>
            <a:ext cx="2381250" cy="3438525"/>
          </a:xfrm>
          <a:prstGeom prst="rect">
            <a:avLst/>
          </a:prstGeom>
          <a:noFill/>
        </p:spPr>
      </p:pic>
      <p:sp>
        <p:nvSpPr>
          <p:cNvPr id="9" name="TextBox 8"/>
          <p:cNvSpPr txBox="1"/>
          <p:nvPr/>
        </p:nvSpPr>
        <p:spPr>
          <a:xfrm>
            <a:off x="3031654" y="139811"/>
            <a:ext cx="3303709" cy="584776"/>
          </a:xfrm>
          <a:prstGeom prst="rect">
            <a:avLst/>
          </a:prstGeom>
          <a:noFill/>
        </p:spPr>
        <p:txBody>
          <a:bodyPr wrap="none" rtlCol="0">
            <a:spAutoFit/>
          </a:bodyPr>
          <a:lstStyle/>
          <a:p>
            <a:r>
              <a:rPr lang="en-US" sz="3200" dirty="0" smtClean="0">
                <a:solidFill>
                  <a:srgbClr val="000090"/>
                </a:solidFill>
              </a:rPr>
              <a:t>I have a dream (III)</a:t>
            </a:r>
            <a:endParaRPr lang="en-US" sz="3200"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2275774"/>
            <a:ext cx="8318500" cy="646331"/>
          </a:xfrm>
          <a:prstGeom prst="rect">
            <a:avLst/>
          </a:prstGeom>
          <a:noFill/>
          <a:ln w="9525">
            <a:noFill/>
            <a:miter lim="800000"/>
            <a:headEnd/>
            <a:tailEnd/>
          </a:ln>
          <a:effectLst/>
        </p:spPr>
        <p:txBody>
          <a:bodyPr>
            <a:spAutoFit/>
          </a:bodyPr>
          <a:lstStyle/>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¿Y ESTO CÓMO SE HACE?</a:t>
            </a:r>
          </a:p>
        </p:txBody>
      </p:sp>
      <p:pic>
        <p:nvPicPr>
          <p:cNvPr id="3" name="Picture 2"/>
          <p:cNvPicPr>
            <a:picLocks noChangeAspect="1"/>
          </p:cNvPicPr>
          <p:nvPr/>
        </p:nvPicPr>
        <p:blipFill>
          <a:blip r:embed="rId2"/>
          <a:stretch>
            <a:fillRect/>
          </a:stretch>
        </p:blipFill>
        <p:spPr>
          <a:xfrm>
            <a:off x="6915648" y="3495041"/>
            <a:ext cx="1871165" cy="301257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3 at 10.25.47 PM.png"/>
          <p:cNvPicPr>
            <a:picLocks noChangeAspect="1"/>
          </p:cNvPicPr>
          <p:nvPr/>
        </p:nvPicPr>
        <p:blipFill>
          <a:blip r:embed="rId2"/>
          <a:stretch>
            <a:fillRect/>
          </a:stretch>
        </p:blipFill>
        <p:spPr>
          <a:xfrm>
            <a:off x="1123950" y="1085850"/>
            <a:ext cx="6896100" cy="4686300"/>
          </a:xfrm>
          <a:prstGeom prst="rect">
            <a:avLst/>
          </a:prstGeom>
        </p:spPr>
      </p:pic>
      <p:sp>
        <p:nvSpPr>
          <p:cNvPr id="6" name="3 CuadroTexto"/>
          <p:cNvSpPr txBox="1">
            <a:spLocks noChangeArrowheads="1"/>
          </p:cNvSpPr>
          <p:nvPr/>
        </p:nvSpPr>
        <p:spPr bwMode="auto">
          <a:xfrm>
            <a:off x="762000" y="152400"/>
            <a:ext cx="76200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1: ABURRIRSE</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3 at 10.39.36 PM.png"/>
          <p:cNvPicPr>
            <a:picLocks noChangeAspect="1"/>
          </p:cNvPicPr>
          <p:nvPr/>
        </p:nvPicPr>
        <p:blipFill>
          <a:blip r:embed="rId2"/>
          <a:stretch>
            <a:fillRect/>
          </a:stretch>
        </p:blipFill>
        <p:spPr>
          <a:xfrm>
            <a:off x="1219200" y="1483360"/>
            <a:ext cx="6705600" cy="5374640"/>
          </a:xfrm>
          <a:prstGeom prst="rect">
            <a:avLst/>
          </a:prstGeom>
        </p:spPr>
      </p:pic>
      <p:sp>
        <p:nvSpPr>
          <p:cNvPr id="6" name="3 CuadroTexto"/>
          <p:cNvSpPr txBox="1">
            <a:spLocks noChangeArrowheads="1"/>
          </p:cNvSpPr>
          <p:nvPr/>
        </p:nvSpPr>
        <p:spPr bwMode="auto">
          <a:xfrm>
            <a:off x="762000" y="152400"/>
            <a:ext cx="76200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2: AZUL</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1187450" y="333375"/>
            <a:ext cx="6715125" cy="2790825"/>
          </a:xfrm>
          <a:prstGeom prst="rect">
            <a:avLst/>
          </a:prstGeom>
          <a:noFill/>
          <a:ln w="9525">
            <a:noFill/>
            <a:miter lim="800000"/>
            <a:headEnd/>
            <a:tailEnd/>
          </a:ln>
          <a:effectLst/>
        </p:spPr>
      </p:pic>
      <p:pic>
        <p:nvPicPr>
          <p:cNvPr id="191491" name="Picture 3"/>
          <p:cNvPicPr>
            <a:picLocks noChangeAspect="1" noChangeArrowheads="1"/>
          </p:cNvPicPr>
          <p:nvPr/>
        </p:nvPicPr>
        <p:blipFill>
          <a:blip r:embed="rId4" cstate="print"/>
          <a:srcRect/>
          <a:stretch>
            <a:fillRect/>
          </a:stretch>
        </p:blipFill>
        <p:spPr bwMode="auto">
          <a:xfrm>
            <a:off x="360363" y="3738563"/>
            <a:ext cx="8459787" cy="231616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23 at 10.41.29 PM.png"/>
          <p:cNvPicPr>
            <a:picLocks noChangeAspect="1"/>
          </p:cNvPicPr>
          <p:nvPr/>
        </p:nvPicPr>
        <p:blipFill>
          <a:blip r:embed="rId2"/>
          <a:stretch>
            <a:fillRect/>
          </a:stretch>
        </p:blipFill>
        <p:spPr>
          <a:xfrm>
            <a:off x="3124200" y="1676400"/>
            <a:ext cx="4965700" cy="1905000"/>
          </a:xfrm>
          <a:prstGeom prst="rect">
            <a:avLst/>
          </a:prstGeom>
        </p:spPr>
      </p:pic>
      <p:pic>
        <p:nvPicPr>
          <p:cNvPr id="5" name="Picture 4"/>
          <p:cNvPicPr>
            <a:picLocks noChangeAspect="1"/>
          </p:cNvPicPr>
          <p:nvPr/>
        </p:nvPicPr>
        <p:blipFill>
          <a:blip r:embed="rId3"/>
          <a:stretch>
            <a:fillRect/>
          </a:stretch>
        </p:blipFill>
        <p:spPr>
          <a:xfrm>
            <a:off x="6781800" y="3733800"/>
            <a:ext cx="1270000" cy="1676400"/>
          </a:xfrm>
          <a:prstGeom prst="rect">
            <a:avLst/>
          </a:prstGeom>
        </p:spPr>
      </p:pic>
      <p:pic>
        <p:nvPicPr>
          <p:cNvPr id="6" name="Picture 5"/>
          <p:cNvPicPr>
            <a:picLocks noChangeAspect="1"/>
          </p:cNvPicPr>
          <p:nvPr/>
        </p:nvPicPr>
        <p:blipFill>
          <a:blip r:embed="rId4"/>
          <a:stretch>
            <a:fillRect/>
          </a:stretch>
        </p:blipFill>
        <p:spPr>
          <a:xfrm>
            <a:off x="533400" y="1676400"/>
            <a:ext cx="2109351" cy="3384550"/>
          </a:xfrm>
          <a:prstGeom prst="rect">
            <a:avLst/>
          </a:prstGeom>
        </p:spPr>
      </p:pic>
      <p:sp>
        <p:nvSpPr>
          <p:cNvPr id="7" name="3 CuadroTexto"/>
          <p:cNvSpPr txBox="1">
            <a:spLocks noChangeArrowheads="1"/>
          </p:cNvSpPr>
          <p:nvPr/>
        </p:nvSpPr>
        <p:spPr bwMode="auto">
          <a:xfrm>
            <a:off x="762000" y="152400"/>
            <a:ext cx="76200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3: VIVIR AFUERA</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0" y="1600200"/>
            <a:ext cx="9216050" cy="3340100"/>
          </a:xfrm>
          <a:prstGeom prst="rect">
            <a:avLst/>
          </a:prstGeom>
        </p:spPr>
      </p:pic>
      <p:sp>
        <p:nvSpPr>
          <p:cNvPr id="5" name="3 CuadroTexto"/>
          <p:cNvSpPr txBox="1">
            <a:spLocks noChangeArrowheads="1"/>
          </p:cNvSpPr>
          <p:nvPr/>
        </p:nvSpPr>
        <p:spPr bwMode="auto">
          <a:xfrm>
            <a:off x="0" y="313492"/>
            <a:ext cx="9144000" cy="677108"/>
          </a:xfrm>
          <a:prstGeom prst="rect">
            <a:avLst/>
          </a:prstGeom>
          <a:noFill/>
          <a:ln w="9525">
            <a:noFill/>
            <a:miter lim="800000"/>
            <a:headEnd/>
            <a:tailEnd/>
          </a:ln>
        </p:spPr>
        <p:txBody>
          <a:bodyPr wrap="square">
            <a:prstTxWarp prst="textNoShape">
              <a:avLst/>
            </a:prstTxWarp>
            <a:spAutoFit/>
          </a:bodyPr>
          <a:lstStyle/>
          <a:p>
            <a:r>
              <a:rPr lang="en-US" sz="3800" b="1" dirty="0" smtClean="0">
                <a:solidFill>
                  <a:srgbClr val="0000FF"/>
                </a:solidFill>
                <a:latin typeface="Calibri" pitchFamily="-110" charset="0"/>
                <a:ea typeface="Calibri" pitchFamily="-110" charset="0"/>
                <a:cs typeface="Calibri" pitchFamily="-110" charset="0"/>
              </a:rPr>
              <a:t>SER CREATIVO 4: </a:t>
            </a:r>
            <a:r>
              <a:rPr lang="en-US" sz="3800" b="1" dirty="0" err="1" smtClean="0">
                <a:solidFill>
                  <a:srgbClr val="0000FF"/>
                </a:solidFill>
                <a:latin typeface="Calibri" pitchFamily="-110" charset="0"/>
                <a:ea typeface="Calibri" pitchFamily="-110" charset="0"/>
                <a:cs typeface="Calibri" pitchFamily="-110" charset="0"/>
              </a:rPr>
              <a:t>pero</a:t>
            </a:r>
            <a:r>
              <a:rPr lang="en-US" sz="3800" b="1" dirty="0" smtClean="0">
                <a:solidFill>
                  <a:srgbClr val="0000FF"/>
                </a:solidFill>
                <a:latin typeface="Calibri" pitchFamily="-110" charset="0"/>
                <a:ea typeface="Calibri" pitchFamily="-110" charset="0"/>
                <a:cs typeface="Calibri" pitchFamily="-110" charset="0"/>
              </a:rPr>
              <a:t> no en </a:t>
            </a:r>
            <a:r>
              <a:rPr lang="en-US" sz="3800" b="1" dirty="0" err="1" smtClean="0">
                <a:solidFill>
                  <a:srgbClr val="0000FF"/>
                </a:solidFill>
                <a:latin typeface="Calibri" pitchFamily="-110" charset="0"/>
                <a:ea typeface="Calibri" pitchFamily="-110" charset="0"/>
                <a:cs typeface="Calibri" pitchFamily="-110" charset="0"/>
              </a:rPr>
              <a:t>cualquier</a:t>
            </a:r>
            <a:r>
              <a:rPr lang="en-US" sz="3800" b="1" dirty="0" smtClean="0">
                <a:solidFill>
                  <a:srgbClr val="0000FF"/>
                </a:solidFill>
                <a:latin typeface="Calibri" pitchFamily="-110" charset="0"/>
                <a:ea typeface="Calibri" pitchFamily="-110" charset="0"/>
                <a:cs typeface="Calibri" pitchFamily="-110" charset="0"/>
              </a:rPr>
              <a:t> </a:t>
            </a:r>
            <a:r>
              <a:rPr lang="en-US" sz="3800" b="1" dirty="0" err="1" smtClean="0">
                <a:solidFill>
                  <a:srgbClr val="0000FF"/>
                </a:solidFill>
                <a:latin typeface="Calibri" pitchFamily="-110" charset="0"/>
                <a:ea typeface="Calibri" pitchFamily="-110" charset="0"/>
                <a:cs typeface="Calibri" pitchFamily="-110" charset="0"/>
              </a:rPr>
              <a:t>lugar</a:t>
            </a:r>
            <a:endParaRPr lang="en-US" sz="38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9" descr="stock-footage-water-flow-cg-slow-motion-water-with-alpha-matte-full-hd.jpg"/>
          <p:cNvPicPr>
            <a:picLocks noChangeAspect="1"/>
          </p:cNvPicPr>
          <p:nvPr/>
        </p:nvPicPr>
        <p:blipFill>
          <a:blip r:embed="rId2"/>
          <a:srcRect/>
          <a:stretch>
            <a:fillRect/>
          </a:stretch>
        </p:blipFill>
        <p:spPr bwMode="auto">
          <a:xfrm>
            <a:off x="0" y="0"/>
            <a:ext cx="4114800" cy="2305050"/>
          </a:xfrm>
          <a:prstGeom prst="rect">
            <a:avLst/>
          </a:prstGeom>
          <a:noFill/>
          <a:ln w="9525">
            <a:noFill/>
            <a:miter lim="800000"/>
            <a:headEnd/>
            <a:tailEnd/>
          </a:ln>
        </p:spPr>
      </p:pic>
      <p:pic>
        <p:nvPicPr>
          <p:cNvPr id="39939" name="Picture 8"/>
          <p:cNvPicPr>
            <a:picLocks noChangeAspect="1"/>
          </p:cNvPicPr>
          <p:nvPr/>
        </p:nvPicPr>
        <p:blipFill>
          <a:blip r:embed="rId3"/>
          <a:srcRect/>
          <a:stretch>
            <a:fillRect/>
          </a:stretch>
        </p:blipFill>
        <p:spPr bwMode="auto">
          <a:xfrm>
            <a:off x="2057400" y="1524000"/>
            <a:ext cx="5105400" cy="4969256"/>
          </a:xfrm>
          <a:prstGeom prst="rect">
            <a:avLst/>
          </a:prstGeom>
          <a:noFill/>
          <a:ln w="9525">
            <a:noFill/>
            <a:miter lim="800000"/>
            <a:headEnd/>
            <a:tailEnd/>
          </a:ln>
        </p:spPr>
      </p:pic>
      <p:sp>
        <p:nvSpPr>
          <p:cNvPr id="5" name="Rectangle 4"/>
          <p:cNvSpPr/>
          <p:nvPr/>
        </p:nvSpPr>
        <p:spPr>
          <a:xfrm>
            <a:off x="6518011" y="6488668"/>
            <a:ext cx="2625989" cy="369332"/>
          </a:xfrm>
          <a:prstGeom prst="rect">
            <a:avLst/>
          </a:prstGeom>
        </p:spPr>
        <p:txBody>
          <a:bodyPr wrap="none">
            <a:spAutoFit/>
          </a:bodyPr>
          <a:lstStyle/>
          <a:p>
            <a:r>
              <a:rPr lang="en-US" dirty="0" err="1"/>
              <a:t>Mihaly</a:t>
            </a:r>
            <a:r>
              <a:rPr lang="en-US" dirty="0"/>
              <a:t> </a:t>
            </a:r>
            <a:r>
              <a:rPr lang="en-US" dirty="0" err="1"/>
              <a:t>Csikszentmihalyi</a:t>
            </a:r>
            <a:endParaRPr lang="en-US" dirty="0"/>
          </a:p>
        </p:txBody>
      </p:sp>
      <p:sp>
        <p:nvSpPr>
          <p:cNvPr id="6" name="3 CuadroTexto"/>
          <p:cNvSpPr txBox="1">
            <a:spLocks noChangeArrowheads="1"/>
          </p:cNvSpPr>
          <p:nvPr/>
        </p:nvSpPr>
        <p:spPr bwMode="auto">
          <a:xfrm>
            <a:off x="762000" y="152400"/>
            <a:ext cx="76200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5: FLUIR</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Bluff2"/>
          <p:cNvPicPr>
            <a:picLocks noChangeAspect="1" noChangeArrowheads="1"/>
          </p:cNvPicPr>
          <p:nvPr/>
        </p:nvPicPr>
        <p:blipFill>
          <a:blip r:embed="rId2"/>
          <a:srcRect/>
          <a:stretch>
            <a:fillRect/>
          </a:stretch>
        </p:blipFill>
        <p:spPr bwMode="auto">
          <a:xfrm>
            <a:off x="1116013" y="1624013"/>
            <a:ext cx="2857500" cy="3571875"/>
          </a:xfrm>
          <a:prstGeom prst="rect">
            <a:avLst/>
          </a:prstGeom>
          <a:noFill/>
          <a:ln w="9525">
            <a:noFill/>
            <a:miter lim="800000"/>
            <a:headEnd/>
            <a:tailEnd/>
          </a:ln>
        </p:spPr>
      </p:pic>
      <p:pic>
        <p:nvPicPr>
          <p:cNvPr id="81923" name="Picture 7" descr="Bluff11"/>
          <p:cNvPicPr>
            <a:picLocks noChangeAspect="1" noChangeArrowheads="1"/>
          </p:cNvPicPr>
          <p:nvPr/>
        </p:nvPicPr>
        <p:blipFill>
          <a:blip r:embed="rId3"/>
          <a:srcRect/>
          <a:stretch>
            <a:fillRect/>
          </a:stretch>
        </p:blipFill>
        <p:spPr bwMode="auto">
          <a:xfrm>
            <a:off x="4403725" y="1403350"/>
            <a:ext cx="1247775" cy="4762500"/>
          </a:xfrm>
          <a:prstGeom prst="rect">
            <a:avLst/>
          </a:prstGeom>
          <a:noFill/>
          <a:ln w="9525">
            <a:noFill/>
            <a:miter lim="800000"/>
            <a:headEnd/>
            <a:tailEnd/>
          </a:ln>
        </p:spPr>
      </p:pic>
      <p:pic>
        <p:nvPicPr>
          <p:cNvPr id="81924" name="Picture 9" descr="alex-kacelnik"/>
          <p:cNvPicPr>
            <a:picLocks noChangeAspect="1" noChangeArrowheads="1"/>
          </p:cNvPicPr>
          <p:nvPr/>
        </p:nvPicPr>
        <p:blipFill>
          <a:blip r:embed="rId4"/>
          <a:srcRect/>
          <a:stretch>
            <a:fillRect/>
          </a:stretch>
        </p:blipFill>
        <p:spPr bwMode="auto">
          <a:xfrm>
            <a:off x="6443663" y="1336675"/>
            <a:ext cx="1524000" cy="2038350"/>
          </a:xfrm>
          <a:prstGeom prst="rect">
            <a:avLst/>
          </a:prstGeom>
          <a:noFill/>
          <a:ln w="9525">
            <a:noFill/>
            <a:miter lim="800000"/>
            <a:headEnd/>
            <a:tailEnd/>
          </a:ln>
        </p:spPr>
      </p:pic>
      <p:sp>
        <p:nvSpPr>
          <p:cNvPr id="6" name="3 CuadroTexto"/>
          <p:cNvSpPr txBox="1">
            <a:spLocks noChangeArrowheads="1"/>
          </p:cNvSpPr>
          <p:nvPr/>
        </p:nvSpPr>
        <p:spPr bwMode="auto">
          <a:xfrm>
            <a:off x="762000" y="152400"/>
            <a:ext cx="76200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6: SER CUERVO</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2317781" y="188913"/>
            <a:ext cx="4721164" cy="830997"/>
          </a:xfrm>
          <a:prstGeom prst="rect">
            <a:avLst/>
          </a:prstGeom>
          <a:noFill/>
          <a:ln w="9525">
            <a:noFill/>
            <a:miter lim="800000"/>
            <a:headEnd/>
            <a:tailEnd/>
          </a:ln>
        </p:spPr>
        <p:txBody>
          <a:bodyPr wrap="none">
            <a:spAutoFit/>
          </a:bodyPr>
          <a:lstStyle/>
          <a:p>
            <a:pPr algn="ctr"/>
            <a:r>
              <a:rPr lang="es-ES_tradnl" sz="2400" dirty="0">
                <a:solidFill>
                  <a:srgbClr val="0000FF"/>
                </a:solidFill>
                <a:latin typeface="Trebuchet MS" pitchFamily="1" charset="0"/>
              </a:rPr>
              <a:t>Otra manera de hacer las cosas: </a:t>
            </a:r>
          </a:p>
          <a:p>
            <a:pPr algn="ctr"/>
            <a:r>
              <a:rPr lang="es-ES_tradnl" sz="2400" dirty="0">
                <a:solidFill>
                  <a:srgbClr val="0000FF"/>
                </a:solidFill>
                <a:latin typeface="Trebuchet MS" pitchFamily="1" charset="0"/>
              </a:rPr>
              <a:t>los cuervos de Alex</a:t>
            </a:r>
          </a:p>
        </p:txBody>
      </p:sp>
      <p:pic>
        <p:nvPicPr>
          <p:cNvPr id="3" name="bending_trial7.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0745" y="1164571"/>
            <a:ext cx="7038256" cy="527869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CuadroTexto"/>
          <p:cNvSpPr txBox="1">
            <a:spLocks noChangeArrowheads="1"/>
          </p:cNvSpPr>
          <p:nvPr/>
        </p:nvSpPr>
        <p:spPr bwMode="auto">
          <a:xfrm>
            <a:off x="184806" y="152400"/>
            <a:ext cx="8915400" cy="677108"/>
          </a:xfrm>
          <a:prstGeom prst="rect">
            <a:avLst/>
          </a:prstGeom>
          <a:noFill/>
          <a:ln w="9525">
            <a:noFill/>
            <a:miter lim="800000"/>
            <a:headEnd/>
            <a:tailEnd/>
          </a:ln>
        </p:spPr>
        <p:txBody>
          <a:bodyPr wrap="square">
            <a:prstTxWarp prst="textNoShape">
              <a:avLst/>
            </a:prstTxWarp>
            <a:spAutoFit/>
          </a:bodyPr>
          <a:lstStyle/>
          <a:p>
            <a:pPr algn="ctr"/>
            <a:r>
              <a:rPr lang="en-US" sz="3800" b="1" dirty="0" smtClean="0">
                <a:solidFill>
                  <a:srgbClr val="0000FF"/>
                </a:solidFill>
                <a:latin typeface="Calibri" pitchFamily="-110" charset="0"/>
                <a:ea typeface="Calibri" pitchFamily="-110" charset="0"/>
                <a:cs typeface="Calibri" pitchFamily="-110" charset="0"/>
              </a:rPr>
              <a:t>SER CREATIVO 7: IR EN CONTRA DEL RELOJ</a:t>
            </a:r>
            <a:endParaRPr lang="en-US" sz="3800" b="1" dirty="0">
              <a:solidFill>
                <a:srgbClr val="0000FF"/>
              </a:solidFill>
              <a:latin typeface="Calibri" pitchFamily="-110" charset="0"/>
              <a:ea typeface="Calibri" pitchFamily="-110" charset="0"/>
              <a:cs typeface="Calibri" pitchFamily="-110" charset="0"/>
            </a:endParaRPr>
          </a:p>
        </p:txBody>
      </p:sp>
      <p:pic>
        <p:nvPicPr>
          <p:cNvPr id="83970" name="Object 4"/>
          <p:cNvPicPr>
            <a:picLocks noChangeAspect="1" noChangeArrowheads="1"/>
          </p:cNvPicPr>
          <p:nvPr/>
        </p:nvPicPr>
        <p:blipFill>
          <a:blip r:embed="rId2"/>
          <a:srcRect/>
          <a:stretch>
            <a:fillRect/>
          </a:stretch>
        </p:blipFill>
        <p:spPr bwMode="auto">
          <a:xfrm>
            <a:off x="6248065" y="3252863"/>
            <a:ext cx="2633586" cy="3273460"/>
          </a:xfrm>
          <a:prstGeom prst="rect">
            <a:avLst/>
          </a:prstGeom>
          <a:noFill/>
          <a:ln w="9525">
            <a:miter lim="800000"/>
            <a:headEnd/>
            <a:tailEnd/>
          </a:ln>
          <a:effectLst/>
        </p:spPr>
      </p:pic>
      <p:pic>
        <p:nvPicPr>
          <p:cNvPr id="7" name="Picture 6" descr="Screen Shot 2015-04-23 at 11.35.15 PM.png"/>
          <p:cNvPicPr>
            <a:picLocks noChangeAspect="1"/>
          </p:cNvPicPr>
          <p:nvPr/>
        </p:nvPicPr>
        <p:blipFill>
          <a:blip r:embed="rId3"/>
          <a:stretch>
            <a:fillRect/>
          </a:stretch>
        </p:blipFill>
        <p:spPr>
          <a:xfrm>
            <a:off x="1028700" y="1371600"/>
            <a:ext cx="7086600" cy="1612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CuadroTexto"/>
          <p:cNvSpPr txBox="1">
            <a:spLocks noChangeArrowheads="1"/>
          </p:cNvSpPr>
          <p:nvPr/>
        </p:nvSpPr>
        <p:spPr bwMode="auto">
          <a:xfrm>
            <a:off x="-189777" y="35608"/>
            <a:ext cx="9678661" cy="584776"/>
          </a:xfrm>
          <a:prstGeom prst="rect">
            <a:avLst/>
          </a:prstGeom>
          <a:noFill/>
          <a:ln w="9525">
            <a:noFill/>
            <a:miter lim="800000"/>
            <a:headEnd/>
            <a:tailEnd/>
          </a:ln>
        </p:spPr>
        <p:txBody>
          <a:bodyPr wrap="square">
            <a:prstTxWarp prst="textNoShape">
              <a:avLst/>
            </a:prstTxWarp>
            <a:spAutoFit/>
          </a:bodyPr>
          <a:lstStyle/>
          <a:p>
            <a:pPr algn="ctr"/>
            <a:r>
              <a:rPr lang="en-US" sz="3200" b="1" dirty="0" smtClean="0">
                <a:solidFill>
                  <a:srgbClr val="0000FF"/>
                </a:solidFill>
                <a:latin typeface="Calibri" pitchFamily="-110" charset="0"/>
                <a:ea typeface="Calibri" pitchFamily="-110" charset="0"/>
                <a:cs typeface="Calibri" pitchFamily="-110" charset="0"/>
              </a:rPr>
              <a:t>SER CREATIVO 8: ESTAR BORRACHO O DORMIDO</a:t>
            </a:r>
            <a:endParaRPr lang="en-US" sz="3200" b="1" dirty="0">
              <a:solidFill>
                <a:srgbClr val="0000FF"/>
              </a:solidFill>
              <a:latin typeface="Calibri" pitchFamily="-110" charset="0"/>
              <a:ea typeface="Calibri" pitchFamily="-110" charset="0"/>
              <a:cs typeface="Calibri" pitchFamily="-110" charset="0"/>
            </a:endParaRPr>
          </a:p>
        </p:txBody>
      </p:sp>
      <p:pic>
        <p:nvPicPr>
          <p:cNvPr id="4" name="Picture 3" descr="Screen Shot 2015-04-23 at 11.37.56 PM.png"/>
          <p:cNvPicPr>
            <a:picLocks noChangeAspect="1"/>
          </p:cNvPicPr>
          <p:nvPr/>
        </p:nvPicPr>
        <p:blipFill>
          <a:blip r:embed="rId2"/>
          <a:stretch>
            <a:fillRect/>
          </a:stretch>
        </p:blipFill>
        <p:spPr>
          <a:xfrm>
            <a:off x="948894" y="677823"/>
            <a:ext cx="7292303" cy="2810935"/>
          </a:xfrm>
          <a:prstGeom prst="rect">
            <a:avLst/>
          </a:prstGeom>
        </p:spPr>
      </p:pic>
      <p:pic>
        <p:nvPicPr>
          <p:cNvPr id="7" name="Picture 6"/>
          <p:cNvPicPr>
            <a:picLocks noChangeAspect="1"/>
          </p:cNvPicPr>
          <p:nvPr/>
        </p:nvPicPr>
        <p:blipFill>
          <a:blip r:embed="rId3"/>
          <a:stretch>
            <a:fillRect/>
          </a:stretch>
        </p:blipFill>
        <p:spPr>
          <a:xfrm>
            <a:off x="4807719" y="3985592"/>
            <a:ext cx="4321683" cy="2672186"/>
          </a:xfrm>
          <a:prstGeom prst="rect">
            <a:avLst/>
          </a:prstGeom>
        </p:spPr>
      </p:pic>
      <p:pic>
        <p:nvPicPr>
          <p:cNvPr id="9" name="Picture 8" descr="Screen Shot 2015-04-23 at 11.44.47 PM.png"/>
          <p:cNvPicPr>
            <a:picLocks noChangeAspect="1"/>
          </p:cNvPicPr>
          <p:nvPr/>
        </p:nvPicPr>
        <p:blipFill>
          <a:blip r:embed="rId4"/>
          <a:stretch>
            <a:fillRect/>
          </a:stretch>
        </p:blipFill>
        <p:spPr>
          <a:xfrm>
            <a:off x="277368" y="3985592"/>
            <a:ext cx="4729844" cy="417201"/>
          </a:xfrm>
          <a:prstGeom prst="rect">
            <a:avLst/>
          </a:prstGeom>
        </p:spPr>
      </p:pic>
      <p:pic>
        <p:nvPicPr>
          <p:cNvPr id="10" name="Picture 9" descr="Screen Shot 2015-04-23 at 11.46.35 PM.png"/>
          <p:cNvPicPr>
            <a:picLocks noChangeAspect="1"/>
          </p:cNvPicPr>
          <p:nvPr/>
        </p:nvPicPr>
        <p:blipFill>
          <a:blip r:embed="rId5"/>
          <a:stretch>
            <a:fillRect/>
          </a:stretch>
        </p:blipFill>
        <p:spPr>
          <a:xfrm>
            <a:off x="301400" y="4620712"/>
            <a:ext cx="2108200" cy="495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3 at 10.32.26 PM.png"/>
          <p:cNvPicPr>
            <a:picLocks noChangeAspect="1"/>
          </p:cNvPicPr>
          <p:nvPr/>
        </p:nvPicPr>
        <p:blipFill>
          <a:blip r:embed="rId2"/>
          <a:stretch>
            <a:fillRect/>
          </a:stretch>
        </p:blipFill>
        <p:spPr>
          <a:xfrm>
            <a:off x="520700" y="2038350"/>
            <a:ext cx="8102600" cy="2781300"/>
          </a:xfrm>
          <a:prstGeom prst="rect">
            <a:avLst/>
          </a:prstGeom>
        </p:spPr>
      </p:pic>
      <p:sp>
        <p:nvSpPr>
          <p:cNvPr id="6" name="3 CuadroTexto"/>
          <p:cNvSpPr txBox="1">
            <a:spLocks noChangeArrowheads="1"/>
          </p:cNvSpPr>
          <p:nvPr/>
        </p:nvSpPr>
        <p:spPr bwMode="auto">
          <a:xfrm>
            <a:off x="228600" y="152400"/>
            <a:ext cx="8915400"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solidFill>
                  <a:srgbClr val="0000FF"/>
                </a:solidFill>
                <a:latin typeface="Calibri" pitchFamily="-110" charset="0"/>
                <a:ea typeface="Calibri" pitchFamily="-110" charset="0"/>
                <a:cs typeface="Calibri" pitchFamily="-110" charset="0"/>
              </a:rPr>
              <a:t>SER CREATIVO 9: </a:t>
            </a:r>
            <a:r>
              <a:rPr lang="en-US" sz="4000" b="1" dirty="0" err="1" smtClean="0">
                <a:solidFill>
                  <a:srgbClr val="0000FF"/>
                </a:solidFill>
                <a:latin typeface="Calibri" pitchFamily="-110" charset="0"/>
                <a:ea typeface="Calibri" pitchFamily="-110" charset="0"/>
                <a:cs typeface="Calibri" pitchFamily="-110" charset="0"/>
              </a:rPr>
              <a:t>Lateralización</a:t>
            </a:r>
            <a:r>
              <a:rPr lang="en-US" sz="4000" b="1" dirty="0" smtClean="0">
                <a:solidFill>
                  <a:srgbClr val="0000FF"/>
                </a:solidFill>
                <a:latin typeface="Calibri" pitchFamily="-110" charset="0"/>
                <a:ea typeface="Calibri" pitchFamily="-110" charset="0"/>
                <a:cs typeface="Calibri" pitchFamily="-110" charset="0"/>
              </a:rPr>
              <a:t> cerebral</a:t>
            </a:r>
            <a:endParaRPr lang="en-US" sz="4000" b="1" dirty="0">
              <a:solidFill>
                <a:srgbClr val="0000FF"/>
              </a:solidFill>
              <a:latin typeface="Calibri" pitchFamily="-110" charset="0"/>
              <a:ea typeface="Calibri" pitchFamily="-110" charset="0"/>
              <a:cs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2275774"/>
            <a:ext cx="8318500" cy="646331"/>
          </a:xfrm>
          <a:prstGeom prst="rect">
            <a:avLst/>
          </a:prstGeom>
          <a:noFill/>
          <a:ln w="9525">
            <a:noFill/>
            <a:miter lim="800000"/>
            <a:headEnd/>
            <a:tailEnd/>
          </a:ln>
          <a:effectLst/>
        </p:spPr>
        <p:txBody>
          <a:bodyPr>
            <a:spAutoFit/>
          </a:bodyPr>
          <a:lstStyle/>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Y ESE CEREBRO DE PRONTO SE ENCIENDE</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0343" y="586040"/>
            <a:ext cx="1239642" cy="461665"/>
          </a:xfrm>
          <a:prstGeom prst="rect">
            <a:avLst/>
          </a:prstGeom>
          <a:noFill/>
        </p:spPr>
        <p:txBody>
          <a:bodyPr wrap="none" rtlCol="0">
            <a:spAutoFit/>
          </a:bodyPr>
          <a:lstStyle/>
          <a:p>
            <a:r>
              <a:rPr lang="en-US" sz="2400" b="1" dirty="0" smtClean="0">
                <a:solidFill>
                  <a:srgbClr val="000090"/>
                </a:solidFill>
              </a:rPr>
              <a:t>INSIGHT</a:t>
            </a:r>
          </a:p>
        </p:txBody>
      </p:sp>
      <p:sp>
        <p:nvSpPr>
          <p:cNvPr id="3" name="Rectangle 2"/>
          <p:cNvSpPr/>
          <p:nvPr/>
        </p:nvSpPr>
        <p:spPr>
          <a:xfrm>
            <a:off x="2286000" y="1767006"/>
            <a:ext cx="4572000" cy="2862322"/>
          </a:xfrm>
          <a:prstGeom prst="rect">
            <a:avLst/>
          </a:prstGeom>
        </p:spPr>
        <p:txBody>
          <a:bodyPr>
            <a:spAutoFit/>
          </a:bodyPr>
          <a:lstStyle/>
          <a:p>
            <a:r>
              <a:rPr lang="en-US" sz="1200" dirty="0" smtClean="0"/>
              <a:t>idea, </a:t>
            </a:r>
            <a:r>
              <a:rPr lang="en-US" sz="1200" dirty="0" err="1" smtClean="0"/>
              <a:t>reflexión</a:t>
            </a:r>
            <a:r>
              <a:rPr lang="en-US" sz="1200" dirty="0" smtClean="0"/>
              <a:t>, </a:t>
            </a:r>
            <a:r>
              <a:rPr lang="en-US" sz="1200" dirty="0" err="1" smtClean="0"/>
              <a:t>comprensión</a:t>
            </a:r>
            <a:r>
              <a:rPr lang="en-US" sz="1200" dirty="0" smtClean="0"/>
              <a:t> </a:t>
            </a:r>
            <a:r>
              <a:rPr lang="en-US" sz="1200" dirty="0" err="1" smtClean="0"/>
              <a:t>intuitiva</a:t>
            </a:r>
            <a:r>
              <a:rPr lang="en-US" sz="1200" dirty="0" smtClean="0"/>
              <a:t>, </a:t>
            </a:r>
            <a:r>
              <a:rPr lang="en-US" sz="1200" dirty="0" err="1" smtClean="0"/>
              <a:t>inspiración</a:t>
            </a:r>
            <a:r>
              <a:rPr lang="en-US" sz="1200" dirty="0" smtClean="0"/>
              <a:t>, </a:t>
            </a:r>
            <a:r>
              <a:rPr lang="en-US" sz="1200" dirty="0" err="1" smtClean="0"/>
              <a:t>percepción</a:t>
            </a:r>
            <a:r>
              <a:rPr lang="en-US" sz="1200" dirty="0" smtClean="0"/>
              <a:t> </a:t>
            </a:r>
            <a:r>
              <a:rPr lang="en-US" sz="1200" dirty="0" err="1" smtClean="0"/>
              <a:t>intuitiva</a:t>
            </a:r>
            <a:r>
              <a:rPr lang="en-US" sz="1200" dirty="0" smtClean="0"/>
              <a:t>, </a:t>
            </a:r>
            <a:r>
              <a:rPr lang="en-US" sz="1200" dirty="0" err="1" smtClean="0"/>
              <a:t>introspección</a:t>
            </a:r>
            <a:r>
              <a:rPr lang="en-US" sz="1200" dirty="0" smtClean="0"/>
              <a:t>, </a:t>
            </a:r>
            <a:r>
              <a:rPr lang="en-US" sz="1200" dirty="0" err="1" smtClean="0"/>
              <a:t>visión</a:t>
            </a:r>
            <a:r>
              <a:rPr lang="en-US" sz="1200" dirty="0" smtClean="0"/>
              <a:t> interior, </a:t>
            </a:r>
            <a:r>
              <a:rPr lang="en-US" sz="1200" dirty="0" err="1" smtClean="0"/>
              <a:t>reconocimiento</a:t>
            </a:r>
            <a:r>
              <a:rPr lang="en-US" sz="1200" dirty="0" smtClean="0"/>
              <a:t> </a:t>
            </a:r>
            <a:r>
              <a:rPr lang="en-US" sz="1200" dirty="0" err="1" smtClean="0"/>
              <a:t>intuitivo</a:t>
            </a:r>
            <a:r>
              <a:rPr lang="en-US" sz="1200" dirty="0" smtClean="0"/>
              <a:t>, </a:t>
            </a:r>
            <a:r>
              <a:rPr lang="en-US" sz="1200" dirty="0" err="1" smtClean="0"/>
              <a:t>perspicacia</a:t>
            </a:r>
            <a:r>
              <a:rPr lang="en-US" sz="1200" dirty="0" smtClean="0"/>
              <a:t>, </a:t>
            </a:r>
            <a:r>
              <a:rPr lang="en-US" sz="1200" dirty="0" err="1" smtClean="0"/>
              <a:t>inteligencia</a:t>
            </a:r>
            <a:r>
              <a:rPr lang="en-US" sz="1200" dirty="0" smtClean="0"/>
              <a:t> </a:t>
            </a:r>
            <a:r>
              <a:rPr lang="en-US" sz="1200" dirty="0" err="1" smtClean="0"/>
              <a:t>intuitiva</a:t>
            </a:r>
            <a:r>
              <a:rPr lang="en-US" sz="1200" dirty="0" smtClean="0"/>
              <a:t>, </a:t>
            </a:r>
            <a:r>
              <a:rPr lang="en-US" sz="1200" dirty="0" err="1" smtClean="0"/>
              <a:t>destello</a:t>
            </a:r>
            <a:r>
              <a:rPr lang="en-US" sz="1200" dirty="0" smtClean="0"/>
              <a:t> </a:t>
            </a:r>
            <a:r>
              <a:rPr lang="en-US" sz="1200" dirty="0" err="1" smtClean="0"/>
              <a:t>intuitivo</a:t>
            </a:r>
            <a:r>
              <a:rPr lang="en-US" sz="1200" dirty="0" smtClean="0"/>
              <a:t>, </a:t>
            </a:r>
            <a:r>
              <a:rPr lang="en-US" sz="1200" dirty="0" err="1" smtClean="0"/>
              <a:t>comprensión</a:t>
            </a:r>
            <a:r>
              <a:rPr lang="en-US" sz="1200" dirty="0" smtClean="0"/>
              <a:t> </a:t>
            </a:r>
            <a:r>
              <a:rPr lang="en-US" sz="1200" dirty="0" err="1" smtClean="0"/>
              <a:t>repentina</a:t>
            </a:r>
            <a:r>
              <a:rPr lang="en-US" sz="1200" dirty="0" smtClean="0"/>
              <a:t>, </a:t>
            </a:r>
            <a:r>
              <a:rPr lang="en-US" sz="1200" dirty="0" err="1" smtClean="0"/>
              <a:t>percepción</a:t>
            </a:r>
            <a:r>
              <a:rPr lang="en-US" sz="1200" dirty="0" smtClean="0"/>
              <a:t>, </a:t>
            </a:r>
            <a:r>
              <a:rPr lang="en-US" sz="1200" dirty="0" err="1" smtClean="0"/>
              <a:t>perceptividad</a:t>
            </a:r>
            <a:r>
              <a:rPr lang="en-US" sz="1200" dirty="0" smtClean="0"/>
              <a:t>, </a:t>
            </a:r>
            <a:r>
              <a:rPr lang="en-US" sz="1200" dirty="0" err="1" smtClean="0"/>
              <a:t>entendimiento</a:t>
            </a:r>
            <a:r>
              <a:rPr lang="en-US" sz="1200" dirty="0" smtClean="0"/>
              <a:t>, </a:t>
            </a:r>
            <a:r>
              <a:rPr lang="en-US" sz="1200" dirty="0" err="1" smtClean="0"/>
              <a:t>intuición</a:t>
            </a:r>
            <a:r>
              <a:rPr lang="en-US" sz="1200" dirty="0" smtClean="0"/>
              <a:t> </a:t>
            </a:r>
            <a:r>
              <a:rPr lang="en-US" sz="1200" dirty="0" err="1" smtClean="0"/>
              <a:t>consciente</a:t>
            </a:r>
            <a:r>
              <a:rPr lang="en-US" sz="1200" dirty="0" smtClean="0"/>
              <a:t>, </a:t>
            </a:r>
            <a:r>
              <a:rPr lang="en-US" sz="1200" dirty="0" err="1" smtClean="0"/>
              <a:t>intuición</a:t>
            </a:r>
            <a:r>
              <a:rPr lang="en-US" sz="1200" dirty="0" smtClean="0"/>
              <a:t> </a:t>
            </a:r>
            <a:r>
              <a:rPr lang="en-US" sz="1200" dirty="0" err="1" smtClean="0"/>
              <a:t>consciente</a:t>
            </a:r>
            <a:r>
              <a:rPr lang="en-US" sz="1200" dirty="0" smtClean="0"/>
              <a:t>, </a:t>
            </a:r>
            <a:r>
              <a:rPr lang="en-US" sz="1200" dirty="0" err="1" smtClean="0"/>
              <a:t>introspección</a:t>
            </a:r>
            <a:r>
              <a:rPr lang="en-US" sz="1200" dirty="0" smtClean="0"/>
              <a:t>, </a:t>
            </a:r>
            <a:r>
              <a:rPr lang="en-US" sz="1200" dirty="0" err="1" smtClean="0"/>
              <a:t>vislumbre</a:t>
            </a:r>
            <a:r>
              <a:rPr lang="en-US" sz="1200" dirty="0" smtClean="0"/>
              <a:t>, </a:t>
            </a:r>
            <a:r>
              <a:rPr lang="en-US" sz="1200" dirty="0" err="1" smtClean="0"/>
              <a:t>revelación</a:t>
            </a:r>
            <a:r>
              <a:rPr lang="en-US" sz="1200" dirty="0" smtClean="0"/>
              <a:t>, </a:t>
            </a:r>
            <a:r>
              <a:rPr lang="en-US" sz="1200" dirty="0" err="1" smtClean="0"/>
              <a:t>intuición</a:t>
            </a:r>
            <a:r>
              <a:rPr lang="en-US" sz="1200" dirty="0" smtClean="0"/>
              <a:t>, </a:t>
            </a:r>
            <a:r>
              <a:rPr lang="en-US" sz="1200" dirty="0" err="1" smtClean="0"/>
              <a:t>realización</a:t>
            </a:r>
            <a:r>
              <a:rPr lang="en-US" sz="1200" dirty="0" smtClean="0"/>
              <a:t>, </a:t>
            </a:r>
            <a:r>
              <a:rPr lang="en-US" sz="1200" dirty="0" err="1" smtClean="0"/>
              <a:t>apreciación</a:t>
            </a:r>
            <a:r>
              <a:rPr lang="en-US" sz="1200" dirty="0" smtClean="0"/>
              <a:t>, </a:t>
            </a:r>
            <a:r>
              <a:rPr lang="en-US" sz="1200" dirty="0" err="1" smtClean="0"/>
              <a:t>capacidad</a:t>
            </a:r>
            <a:r>
              <a:rPr lang="en-US" sz="1200" dirty="0" smtClean="0"/>
              <a:t> de </a:t>
            </a:r>
            <a:r>
              <a:rPr lang="en-US" sz="1200" dirty="0" err="1" smtClean="0"/>
              <a:t>penetración</a:t>
            </a:r>
            <a:r>
              <a:rPr lang="en-US" sz="1200" dirty="0" smtClean="0"/>
              <a:t>, </a:t>
            </a:r>
            <a:r>
              <a:rPr lang="en-US" sz="1200" dirty="0" err="1" smtClean="0"/>
              <a:t>clarividencia</a:t>
            </a:r>
            <a:r>
              <a:rPr lang="en-US" sz="1200" dirty="0" smtClean="0"/>
              <a:t>, </a:t>
            </a:r>
            <a:r>
              <a:rPr lang="en-US" sz="1200" dirty="0" err="1" smtClean="0"/>
              <a:t>comprensión</a:t>
            </a:r>
            <a:r>
              <a:rPr lang="en-US" sz="1200" dirty="0" smtClean="0"/>
              <a:t>, </a:t>
            </a:r>
            <a:r>
              <a:rPr lang="en-US" sz="1200" dirty="0" err="1" smtClean="0"/>
              <a:t>visión</a:t>
            </a:r>
            <a:r>
              <a:rPr lang="en-US" sz="1200" dirty="0" smtClean="0"/>
              <a:t> interior, </a:t>
            </a:r>
            <a:r>
              <a:rPr lang="en-US" sz="1200" dirty="0" err="1" smtClean="0"/>
              <a:t>descubrimiento</a:t>
            </a:r>
            <a:r>
              <a:rPr lang="en-US" sz="1200" dirty="0" smtClean="0"/>
              <a:t> </a:t>
            </a:r>
            <a:r>
              <a:rPr lang="en-US" sz="1200" dirty="0" err="1" smtClean="0"/>
              <a:t>súbito</a:t>
            </a:r>
            <a:r>
              <a:rPr lang="en-US" sz="1200" dirty="0" smtClean="0"/>
              <a:t>, </a:t>
            </a:r>
            <a:r>
              <a:rPr lang="en-US" sz="1200" dirty="0" err="1" smtClean="0"/>
              <a:t>iluminación</a:t>
            </a:r>
            <a:r>
              <a:rPr lang="en-US" sz="1200" dirty="0" smtClean="0"/>
              <a:t> </a:t>
            </a:r>
            <a:r>
              <a:rPr lang="en-US" sz="1200" dirty="0" err="1" smtClean="0"/>
              <a:t>repentina</a:t>
            </a:r>
            <a:r>
              <a:rPr lang="en-US" sz="1200" dirty="0" smtClean="0"/>
              <a:t>, </a:t>
            </a:r>
            <a:r>
              <a:rPr lang="en-US" sz="1200" dirty="0" err="1" smtClean="0"/>
              <a:t>comprensión</a:t>
            </a:r>
            <a:r>
              <a:rPr lang="en-US" sz="1200" dirty="0" smtClean="0"/>
              <a:t> </a:t>
            </a:r>
            <a:r>
              <a:rPr lang="en-US" sz="1200" dirty="0" err="1" smtClean="0"/>
              <a:t>súbita</a:t>
            </a:r>
            <a:r>
              <a:rPr lang="en-US" sz="1200" dirty="0" smtClean="0"/>
              <a:t>, </a:t>
            </a:r>
            <a:r>
              <a:rPr lang="en-US" sz="1200" dirty="0" err="1" smtClean="0"/>
              <a:t>comprensión</a:t>
            </a:r>
            <a:r>
              <a:rPr lang="en-US" sz="1200" dirty="0" smtClean="0"/>
              <a:t> interior, </a:t>
            </a:r>
            <a:r>
              <a:rPr lang="en-US" sz="1200" dirty="0" err="1" smtClean="0"/>
              <a:t>perspicacia</a:t>
            </a:r>
            <a:r>
              <a:rPr lang="en-US" sz="1200" dirty="0" smtClean="0"/>
              <a:t>, </a:t>
            </a:r>
            <a:r>
              <a:rPr lang="en-US" sz="1200" dirty="0" err="1" smtClean="0"/>
              <a:t>visión</a:t>
            </a:r>
            <a:r>
              <a:rPr lang="en-US" sz="1200" dirty="0" smtClean="0"/>
              <a:t> </a:t>
            </a:r>
            <a:r>
              <a:rPr lang="en-US" sz="1200" dirty="0" err="1" smtClean="0"/>
              <a:t>intuitiva</a:t>
            </a:r>
            <a:r>
              <a:rPr lang="en-US" sz="1200" dirty="0" smtClean="0"/>
              <a:t>, </a:t>
            </a:r>
            <a:r>
              <a:rPr lang="en-US" sz="1200" dirty="0" err="1" smtClean="0"/>
              <a:t>conocimiento</a:t>
            </a:r>
            <a:r>
              <a:rPr lang="en-US" sz="1200" dirty="0" smtClean="0"/>
              <a:t> </a:t>
            </a:r>
            <a:r>
              <a:rPr lang="en-US" sz="1200" dirty="0" err="1" smtClean="0"/>
              <a:t>intuitivo</a:t>
            </a:r>
            <a:r>
              <a:rPr lang="en-US" sz="1200" dirty="0" smtClean="0"/>
              <a:t>, </a:t>
            </a:r>
            <a:r>
              <a:rPr lang="en-US" sz="1200" dirty="0" err="1" smtClean="0"/>
              <a:t>discernimiento</a:t>
            </a:r>
            <a:r>
              <a:rPr lang="en-US" sz="1200" dirty="0" smtClean="0"/>
              <a:t>, </a:t>
            </a:r>
            <a:r>
              <a:rPr lang="en-US" sz="1200" dirty="0" err="1" smtClean="0"/>
              <a:t>penetración</a:t>
            </a:r>
            <a:r>
              <a:rPr lang="en-US" sz="1200" dirty="0" smtClean="0"/>
              <a:t>, </a:t>
            </a:r>
            <a:r>
              <a:rPr lang="en-US" sz="1200" dirty="0" err="1" smtClean="0"/>
              <a:t>tino</a:t>
            </a:r>
            <a:r>
              <a:rPr lang="en-US" sz="1200" dirty="0" smtClean="0"/>
              <a:t>; </a:t>
            </a:r>
            <a:r>
              <a:rPr lang="en-US" sz="1200" i="1" dirty="0" smtClean="0"/>
              <a:t>(light) </a:t>
            </a:r>
            <a:r>
              <a:rPr lang="en-US" sz="1200" i="1" dirty="0" err="1" smtClean="0"/>
              <a:t>quinqué</a:t>
            </a:r>
            <a:r>
              <a:rPr lang="en-US" sz="1200" i="1" dirty="0" smtClean="0"/>
              <a:t>; (</a:t>
            </a:r>
            <a:r>
              <a:rPr lang="en-US" sz="1200" i="1" dirty="0" err="1" smtClean="0"/>
              <a:t>relig</a:t>
            </a:r>
            <a:r>
              <a:rPr lang="en-US" sz="1200" i="1" dirty="0" smtClean="0"/>
              <a:t>.) </a:t>
            </a:r>
            <a:r>
              <a:rPr lang="en-US" sz="1200" i="1" dirty="0" err="1" smtClean="0"/>
              <a:t>revelación</a:t>
            </a:r>
            <a:r>
              <a:rPr lang="en-US" sz="1200" i="1" dirty="0" smtClean="0"/>
              <a:t>, </a:t>
            </a:r>
            <a:r>
              <a:rPr lang="en-US" sz="1200" i="1" dirty="0" err="1" smtClean="0"/>
              <a:t>destello</a:t>
            </a:r>
            <a:r>
              <a:rPr lang="en-US" sz="1200" i="1" dirty="0" smtClean="0"/>
              <a:t> </a:t>
            </a:r>
            <a:r>
              <a:rPr lang="en-US" sz="1200" i="1" dirty="0" err="1" smtClean="0"/>
              <a:t>intuitivo</a:t>
            </a:r>
            <a:r>
              <a:rPr lang="en-US" sz="1200" i="1" dirty="0" smtClean="0"/>
              <a:t>, </a:t>
            </a:r>
            <a:r>
              <a:rPr lang="en-US" sz="1200" i="1" dirty="0" err="1" smtClean="0"/>
              <a:t>comprensión</a:t>
            </a:r>
            <a:r>
              <a:rPr lang="en-US" sz="1200" i="1" dirty="0" smtClean="0"/>
              <a:t> </a:t>
            </a:r>
            <a:r>
              <a:rPr lang="en-US" sz="1200" i="1" dirty="0" err="1" smtClean="0"/>
              <a:t>repentina</a:t>
            </a:r>
            <a:r>
              <a:rPr lang="en-US" sz="1200" i="1" dirty="0" smtClean="0"/>
              <a:t>, </a:t>
            </a:r>
            <a:r>
              <a:rPr lang="en-US" sz="1200" i="1" dirty="0" err="1" smtClean="0"/>
              <a:t>inteligencia</a:t>
            </a:r>
            <a:r>
              <a:rPr lang="en-US" sz="1200" i="1" dirty="0" smtClean="0"/>
              <a:t> </a:t>
            </a:r>
            <a:r>
              <a:rPr lang="en-US" sz="1200" i="1" dirty="0" err="1" smtClean="0"/>
              <a:t>intuitiva</a:t>
            </a:r>
            <a:r>
              <a:rPr lang="en-US" sz="1200" i="1" dirty="0" smtClean="0"/>
              <a:t>, </a:t>
            </a:r>
            <a:r>
              <a:rPr lang="en-US" sz="1200" i="1" dirty="0" err="1" smtClean="0"/>
              <a:t>intuición</a:t>
            </a:r>
            <a:r>
              <a:rPr lang="en-US" sz="1200" i="1" dirty="0" smtClean="0"/>
              <a:t>, </a:t>
            </a:r>
            <a:r>
              <a:rPr lang="en-US" sz="1200" i="1" dirty="0" err="1" smtClean="0"/>
              <a:t>realización</a:t>
            </a:r>
            <a:r>
              <a:rPr lang="en-US" sz="1200" i="1" dirty="0" smtClean="0"/>
              <a:t>, </a:t>
            </a:r>
            <a:r>
              <a:rPr lang="en-US" sz="1200" i="1" dirty="0" err="1" smtClean="0"/>
              <a:t>clarividencia</a:t>
            </a:r>
            <a:r>
              <a:rPr lang="en-US" sz="1200" i="1" dirty="0" smtClean="0"/>
              <a:t>, </a:t>
            </a:r>
            <a:r>
              <a:rPr lang="en-US" sz="1200" i="1" dirty="0" err="1" smtClean="0"/>
              <a:t>visión</a:t>
            </a:r>
            <a:r>
              <a:rPr lang="en-US" sz="1200" i="1" dirty="0" smtClean="0"/>
              <a:t> </a:t>
            </a:r>
            <a:r>
              <a:rPr lang="en-US" sz="1200" i="1" dirty="0" err="1" smtClean="0"/>
              <a:t>profunda</a:t>
            </a:r>
            <a:r>
              <a:rPr lang="en-US" sz="1200" i="1" dirty="0" smtClean="0"/>
              <a:t>, </a:t>
            </a:r>
            <a:r>
              <a:rPr lang="en-US" sz="1200" i="1" dirty="0" err="1" smtClean="0"/>
              <a:t>visión</a:t>
            </a:r>
            <a:r>
              <a:rPr lang="en-US" sz="1200" i="1" dirty="0" smtClean="0"/>
              <a:t> </a:t>
            </a:r>
            <a:r>
              <a:rPr lang="en-US" sz="1200" i="1" dirty="0" err="1" smtClean="0"/>
              <a:t>penetrante</a:t>
            </a:r>
            <a:r>
              <a:rPr lang="en-US" sz="1200" i="1" dirty="0" smtClean="0"/>
              <a:t>, </a:t>
            </a:r>
            <a:r>
              <a:rPr lang="en-US" sz="1200" i="1" dirty="0" err="1" smtClean="0"/>
              <a:t>comprensión</a:t>
            </a:r>
            <a:r>
              <a:rPr lang="en-US" sz="1200" i="1" dirty="0" smtClean="0"/>
              <a:t> interior, </a:t>
            </a:r>
            <a:r>
              <a:rPr lang="en-US" sz="1200" i="1" dirty="0" err="1" smtClean="0"/>
              <a:t>claridad</a:t>
            </a:r>
            <a:r>
              <a:rPr lang="en-US" sz="1200" i="1" dirty="0" smtClean="0"/>
              <a:t> de </a:t>
            </a:r>
            <a:r>
              <a:rPr lang="en-US" sz="1200" i="1" dirty="0" err="1" smtClean="0"/>
              <a:t>visión</a:t>
            </a:r>
            <a:r>
              <a:rPr lang="en-US" sz="1200" i="1" dirty="0" smtClean="0"/>
              <a:t>, </a:t>
            </a:r>
            <a:r>
              <a:rPr lang="en-US" sz="1200" i="1" dirty="0" err="1" smtClean="0"/>
              <a:t>revelación</a:t>
            </a:r>
            <a:r>
              <a:rPr lang="en-US" sz="1200" i="1" dirty="0" smtClean="0"/>
              <a:t> </a:t>
            </a:r>
            <a:r>
              <a:rPr lang="en-US" sz="1200" i="1" dirty="0" err="1" smtClean="0"/>
              <a:t>repentina</a:t>
            </a:r>
            <a:r>
              <a:rPr lang="en-US" sz="1200" i="1" dirty="0" smtClean="0"/>
              <a:t>, </a:t>
            </a:r>
            <a:r>
              <a:rPr lang="en-US" sz="1200" i="1" dirty="0" err="1" smtClean="0"/>
              <a:t>iluminación</a:t>
            </a:r>
            <a:r>
              <a:rPr lang="en-US" sz="1200" i="1" dirty="0" smtClean="0"/>
              <a:t> </a:t>
            </a:r>
            <a:r>
              <a:rPr lang="en-US" sz="1200" i="1" dirty="0" err="1" smtClean="0"/>
              <a:t>repentina</a:t>
            </a:r>
            <a:r>
              <a:rPr lang="en-US" sz="1200" i="1" dirty="0" smtClean="0"/>
              <a:t>, </a:t>
            </a:r>
            <a:r>
              <a:rPr lang="en-US" sz="1200" i="1" dirty="0" err="1" smtClean="0"/>
              <a:t>comprensión</a:t>
            </a:r>
            <a:r>
              <a:rPr lang="en-US" sz="1200" i="1" dirty="0" smtClean="0"/>
              <a:t> </a:t>
            </a:r>
            <a:r>
              <a:rPr lang="en-US" sz="1200" i="1" dirty="0" err="1" smtClean="0"/>
              <a:t>súbita</a:t>
            </a:r>
            <a:r>
              <a:rPr lang="en-US" sz="1200" i="1" dirty="0" smtClean="0"/>
              <a:t>; (</a:t>
            </a:r>
            <a:r>
              <a:rPr lang="en-US" sz="1200" i="1" dirty="0" err="1" smtClean="0"/>
              <a:t>philos</a:t>
            </a:r>
            <a:r>
              <a:rPr lang="en-US" sz="1200" i="1" dirty="0" smtClean="0"/>
              <a:t>) </a:t>
            </a:r>
            <a:r>
              <a:rPr lang="en-US" sz="1200" i="1" dirty="0" err="1" smtClean="0"/>
              <a:t>intelección</a:t>
            </a:r>
            <a:r>
              <a:rPr lang="en-US" sz="1200" i="1" dirty="0" smtClean="0"/>
              <a:t>, </a:t>
            </a:r>
            <a:r>
              <a:rPr lang="en-US" sz="1200" i="1" dirty="0" err="1" smtClean="0"/>
              <a:t>discernibilidad</a:t>
            </a:r>
            <a:r>
              <a:rPr lang="en-US" sz="1200" i="1" dirty="0" smtClean="0"/>
              <a:t>; (</a:t>
            </a:r>
            <a:r>
              <a:rPr lang="en-US" sz="1200" i="1" dirty="0" err="1" smtClean="0"/>
              <a:t>Iyengar</a:t>
            </a:r>
            <a:r>
              <a:rPr lang="en-US" sz="1200" i="1" dirty="0" smtClean="0"/>
              <a:t> Yoga) </a:t>
            </a:r>
            <a:r>
              <a:rPr lang="en-US" sz="1200" i="1" dirty="0" err="1" smtClean="0"/>
              <a:t>visión</a:t>
            </a:r>
            <a:r>
              <a:rPr lang="en-US" sz="1200" i="1" dirty="0" smtClean="0"/>
              <a:t> interior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cstate="print"/>
          <a:srcRect/>
          <a:stretch>
            <a:fillRect/>
          </a:stretch>
        </p:blipFill>
        <p:spPr bwMode="auto">
          <a:xfrm>
            <a:off x="19050" y="947738"/>
            <a:ext cx="9105900" cy="49625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0343" y="0"/>
            <a:ext cx="975898" cy="369332"/>
          </a:xfrm>
          <a:prstGeom prst="rect">
            <a:avLst/>
          </a:prstGeom>
          <a:noFill/>
        </p:spPr>
        <p:txBody>
          <a:bodyPr wrap="none" rtlCol="0">
            <a:spAutoFit/>
          </a:bodyPr>
          <a:lstStyle/>
          <a:p>
            <a:r>
              <a:rPr lang="en-US" b="1" dirty="0" smtClean="0">
                <a:solidFill>
                  <a:srgbClr val="000090"/>
                </a:solidFill>
              </a:rPr>
              <a:t>INSIGHT</a:t>
            </a:r>
          </a:p>
        </p:txBody>
      </p:sp>
      <p:sp>
        <p:nvSpPr>
          <p:cNvPr id="5" name="Rectangle 4"/>
          <p:cNvSpPr/>
          <p:nvPr/>
        </p:nvSpPr>
        <p:spPr>
          <a:xfrm>
            <a:off x="1060343" y="850515"/>
            <a:ext cx="4572000" cy="2308324"/>
          </a:xfrm>
          <a:prstGeom prst="rect">
            <a:avLst/>
          </a:prstGeom>
        </p:spPr>
        <p:txBody>
          <a:bodyPr>
            <a:spAutoFit/>
          </a:bodyPr>
          <a:lstStyle/>
          <a:p>
            <a:r>
              <a:rPr lang="en-US" altLang="zh-CN" b="1" dirty="0" smtClean="0"/>
              <a:t>La </a:t>
            </a:r>
            <a:r>
              <a:rPr lang="en-US" altLang="zh-CN" b="1" dirty="0" err="1" smtClean="0"/>
              <a:t>mente</a:t>
            </a:r>
            <a:r>
              <a:rPr lang="en-US" altLang="zh-CN" b="1" dirty="0" smtClean="0"/>
              <a:t> </a:t>
            </a:r>
            <a:r>
              <a:rPr lang="en-US" altLang="zh-CN" b="1" dirty="0" err="1" smtClean="0"/>
              <a:t>preparada</a:t>
            </a:r>
            <a:r>
              <a:rPr lang="en-US" altLang="zh-CN" b="1" dirty="0" smtClean="0"/>
              <a:t>: </a:t>
            </a:r>
          </a:p>
          <a:p>
            <a:endParaRPr lang="en-US" altLang="zh-CN" b="1" dirty="0" smtClean="0"/>
          </a:p>
          <a:p>
            <a:r>
              <a:rPr lang="en-US" altLang="zh-CN" b="1" dirty="0" smtClean="0"/>
              <a:t>Gutenberg: </a:t>
            </a:r>
            <a:r>
              <a:rPr lang="en-US" altLang="zh-CN" b="1" dirty="0" err="1" smtClean="0"/>
              <a:t>prensa</a:t>
            </a:r>
            <a:r>
              <a:rPr lang="en-US" altLang="zh-CN" b="1" dirty="0" smtClean="0"/>
              <a:t> </a:t>
            </a:r>
            <a:r>
              <a:rPr lang="en-US" altLang="zh-CN" b="1" dirty="0" err="1" smtClean="0"/>
              <a:t>para</a:t>
            </a:r>
            <a:r>
              <a:rPr lang="en-US" altLang="zh-CN" b="1" dirty="0" smtClean="0"/>
              <a:t> </a:t>
            </a:r>
            <a:r>
              <a:rPr lang="en-US" altLang="zh-CN" b="1" dirty="0" err="1" smtClean="0"/>
              <a:t>vino</a:t>
            </a:r>
            <a:r>
              <a:rPr lang="en-US" altLang="zh-CN" b="1" dirty="0" smtClean="0"/>
              <a:t> – </a:t>
            </a:r>
            <a:r>
              <a:rPr lang="en-US" altLang="zh-CN" b="1" dirty="0" err="1" smtClean="0"/>
              <a:t>imprenta</a:t>
            </a:r>
            <a:endParaRPr lang="en-US" altLang="zh-CN" b="1" dirty="0" smtClean="0"/>
          </a:p>
          <a:p>
            <a:r>
              <a:rPr lang="en-US" altLang="zh-CN" b="1" dirty="0" err="1" smtClean="0"/>
              <a:t>Hermanos</a:t>
            </a:r>
            <a:r>
              <a:rPr lang="en-US" altLang="zh-CN" b="1" dirty="0" smtClean="0"/>
              <a:t> Wright: </a:t>
            </a:r>
            <a:r>
              <a:rPr lang="en-US" altLang="zh-CN" b="1" dirty="0" err="1" smtClean="0"/>
              <a:t>bicicletas</a:t>
            </a:r>
            <a:r>
              <a:rPr lang="en-US" altLang="zh-CN" b="1" dirty="0" smtClean="0"/>
              <a:t> – </a:t>
            </a:r>
            <a:r>
              <a:rPr lang="en-US" altLang="zh-CN" b="1" dirty="0" err="1" smtClean="0"/>
              <a:t>aviones</a:t>
            </a:r>
            <a:endParaRPr lang="en-US" altLang="zh-CN" b="1" dirty="0" smtClean="0"/>
          </a:p>
          <a:p>
            <a:r>
              <a:rPr lang="en-US" altLang="zh-CN" b="1" dirty="0" smtClean="0"/>
              <a:t>George de </a:t>
            </a:r>
            <a:r>
              <a:rPr lang="en-US" altLang="zh-CN" b="1" dirty="0" err="1" smtClean="0"/>
              <a:t>Mestral</a:t>
            </a:r>
            <a:r>
              <a:rPr lang="en-US" altLang="zh-CN" b="1" dirty="0" smtClean="0"/>
              <a:t>: </a:t>
            </a:r>
            <a:r>
              <a:rPr lang="en-US" altLang="zh-CN" b="1" dirty="0" err="1" smtClean="0"/>
              <a:t>cardos</a:t>
            </a:r>
            <a:r>
              <a:rPr lang="en-US" altLang="zh-CN" b="1" dirty="0" smtClean="0"/>
              <a:t> – </a:t>
            </a:r>
            <a:r>
              <a:rPr lang="en-US" altLang="zh-CN" b="1" dirty="0" err="1" smtClean="0"/>
              <a:t>velcro</a:t>
            </a:r>
            <a:endParaRPr lang="en-US" altLang="zh-CN" b="1" dirty="0" smtClean="0"/>
          </a:p>
          <a:p>
            <a:r>
              <a:rPr lang="en-US" altLang="zh-CN" b="1" dirty="0" smtClean="0"/>
              <a:t>Larry Page: </a:t>
            </a:r>
            <a:r>
              <a:rPr lang="en-US" altLang="zh-CN" b="1" dirty="0" err="1" smtClean="0"/>
              <a:t>ránking</a:t>
            </a:r>
            <a:r>
              <a:rPr lang="en-US" altLang="zh-CN" b="1" dirty="0" smtClean="0"/>
              <a:t> </a:t>
            </a:r>
            <a:r>
              <a:rPr lang="en-US" altLang="zh-CN" b="1" dirty="0" err="1" smtClean="0"/>
              <a:t>académico</a:t>
            </a:r>
            <a:r>
              <a:rPr lang="en-US" altLang="zh-CN" b="1" dirty="0" smtClean="0"/>
              <a:t> – </a:t>
            </a:r>
            <a:r>
              <a:rPr lang="en-US" altLang="zh-CN" b="1" dirty="0" err="1" smtClean="0"/>
              <a:t>google</a:t>
            </a:r>
            <a:endParaRPr lang="en-US" altLang="zh-CN" b="1" dirty="0" smtClean="0"/>
          </a:p>
          <a:p>
            <a:r>
              <a:rPr lang="en-US" altLang="zh-CN" b="1" dirty="0" smtClean="0"/>
              <a:t>Darwin: de </a:t>
            </a:r>
            <a:r>
              <a:rPr lang="en-US" altLang="zh-CN" b="1" dirty="0" err="1" smtClean="0"/>
              <a:t>todo</a:t>
            </a:r>
            <a:r>
              <a:rPr lang="en-US" altLang="zh-CN" b="1" dirty="0" smtClean="0"/>
              <a:t> – </a:t>
            </a:r>
            <a:r>
              <a:rPr lang="en-US" altLang="zh-CN" b="1" dirty="0" err="1" smtClean="0"/>
              <a:t>teoría</a:t>
            </a:r>
            <a:r>
              <a:rPr lang="en-US" altLang="zh-CN" b="1" dirty="0" smtClean="0"/>
              <a:t> de la </a:t>
            </a:r>
            <a:r>
              <a:rPr lang="en-US" altLang="zh-CN" b="1" dirty="0" err="1" smtClean="0"/>
              <a:t>evolución</a:t>
            </a:r>
            <a:endParaRPr lang="en-US" altLang="zh-CN" b="1" dirty="0" smtClean="0"/>
          </a:p>
          <a:p>
            <a:r>
              <a:rPr lang="en-US" altLang="zh-CN" b="1" dirty="0" smtClean="0"/>
              <a:t>Dick Drew: </a:t>
            </a:r>
            <a:r>
              <a:rPr lang="en-US" altLang="zh-CN" b="1" dirty="0" err="1" smtClean="0"/>
              <a:t>pegamento</a:t>
            </a:r>
            <a:r>
              <a:rPr lang="en-US" altLang="zh-CN" b="1" dirty="0" smtClean="0"/>
              <a:t> </a:t>
            </a:r>
            <a:r>
              <a:rPr lang="en-US" altLang="zh-CN" b="1" dirty="0" err="1" smtClean="0"/>
              <a:t>inútil</a:t>
            </a:r>
            <a:r>
              <a:rPr lang="en-US" altLang="zh-CN" b="1" dirty="0" smtClean="0"/>
              <a:t> – Post-it</a:t>
            </a:r>
          </a:p>
        </p:txBody>
      </p:sp>
      <p:pic>
        <p:nvPicPr>
          <p:cNvPr id="6" name="Picture 5"/>
          <p:cNvPicPr>
            <a:picLocks noChangeAspect="1"/>
          </p:cNvPicPr>
          <p:nvPr/>
        </p:nvPicPr>
        <p:blipFill>
          <a:blip r:embed="rId2"/>
          <a:stretch>
            <a:fillRect/>
          </a:stretch>
        </p:blipFill>
        <p:spPr>
          <a:xfrm>
            <a:off x="6781896" y="1502959"/>
            <a:ext cx="2043922" cy="1532941"/>
          </a:xfrm>
          <a:prstGeom prst="rect">
            <a:avLst/>
          </a:prstGeom>
        </p:spPr>
      </p:pic>
      <p:pic>
        <p:nvPicPr>
          <p:cNvPr id="7" name="Picture 6"/>
          <p:cNvPicPr>
            <a:picLocks noChangeAspect="1"/>
          </p:cNvPicPr>
          <p:nvPr/>
        </p:nvPicPr>
        <p:blipFill>
          <a:blip r:embed="rId3"/>
          <a:stretch>
            <a:fillRect/>
          </a:stretch>
        </p:blipFill>
        <p:spPr>
          <a:xfrm>
            <a:off x="6781896" y="3035900"/>
            <a:ext cx="2043922" cy="1360137"/>
          </a:xfrm>
          <a:prstGeom prst="rect">
            <a:avLst/>
          </a:prstGeom>
        </p:spPr>
      </p:pic>
      <p:pic>
        <p:nvPicPr>
          <p:cNvPr id="8" name="Picture 7"/>
          <p:cNvPicPr>
            <a:picLocks noChangeAspect="1"/>
          </p:cNvPicPr>
          <p:nvPr/>
        </p:nvPicPr>
        <p:blipFill>
          <a:blip r:embed="rId4"/>
          <a:stretch>
            <a:fillRect/>
          </a:stretch>
        </p:blipFill>
        <p:spPr>
          <a:xfrm>
            <a:off x="6781896" y="4396037"/>
            <a:ext cx="2043922" cy="1522607"/>
          </a:xfrm>
          <a:prstGeom prst="rect">
            <a:avLst/>
          </a:prstGeom>
        </p:spPr>
      </p:pic>
      <p:pic>
        <p:nvPicPr>
          <p:cNvPr id="9" name="Picture 8"/>
          <p:cNvPicPr>
            <a:picLocks noChangeAspect="1"/>
          </p:cNvPicPr>
          <p:nvPr/>
        </p:nvPicPr>
        <p:blipFill>
          <a:blip r:embed="rId5"/>
          <a:stretch>
            <a:fillRect/>
          </a:stretch>
        </p:blipFill>
        <p:spPr>
          <a:xfrm>
            <a:off x="4820607" y="4427333"/>
            <a:ext cx="1961289" cy="1491311"/>
          </a:xfrm>
          <a:prstGeom prst="rect">
            <a:avLst/>
          </a:prstGeom>
        </p:spPr>
      </p:pic>
      <p:pic>
        <p:nvPicPr>
          <p:cNvPr id="10" name="Picture 9"/>
          <p:cNvPicPr>
            <a:picLocks noChangeAspect="1"/>
          </p:cNvPicPr>
          <p:nvPr/>
        </p:nvPicPr>
        <p:blipFill>
          <a:blip r:embed="rId6"/>
          <a:stretch>
            <a:fillRect/>
          </a:stretch>
        </p:blipFill>
        <p:spPr>
          <a:xfrm>
            <a:off x="3344158" y="4396037"/>
            <a:ext cx="1476449" cy="1522607"/>
          </a:xfrm>
          <a:prstGeom prst="rect">
            <a:avLst/>
          </a:prstGeom>
        </p:spPr>
      </p:pic>
      <p:pic>
        <p:nvPicPr>
          <p:cNvPr id="12" name="Picture 11"/>
          <p:cNvPicPr>
            <a:picLocks noChangeAspect="1"/>
          </p:cNvPicPr>
          <p:nvPr/>
        </p:nvPicPr>
        <p:blipFill>
          <a:blip r:embed="rId7"/>
          <a:stretch>
            <a:fillRect/>
          </a:stretch>
        </p:blipFill>
        <p:spPr>
          <a:xfrm>
            <a:off x="1526428" y="4427333"/>
            <a:ext cx="1817730" cy="149131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5587"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5588" name="Picture 4" descr="fontanarrosa"/>
          <p:cNvPicPr>
            <a:picLocks noChangeAspect="1" noChangeArrowheads="1"/>
          </p:cNvPicPr>
          <p:nvPr/>
        </p:nvPicPr>
        <p:blipFill>
          <a:blip r:embed="rId4" cstate="print"/>
          <a:srcRect/>
          <a:stretch>
            <a:fillRect/>
          </a:stretch>
        </p:blipFill>
        <p:spPr bwMode="auto">
          <a:xfrm>
            <a:off x="2290763" y="1557338"/>
            <a:ext cx="4562475" cy="37433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7635"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7636" name="Picture 4" descr="sendra"/>
          <p:cNvPicPr>
            <a:picLocks noChangeAspect="1" noChangeArrowheads="1"/>
          </p:cNvPicPr>
          <p:nvPr/>
        </p:nvPicPr>
        <p:blipFill>
          <a:blip r:embed="rId4" cstate="print"/>
          <a:srcRect/>
          <a:stretch>
            <a:fillRect/>
          </a:stretch>
        </p:blipFill>
        <p:spPr bwMode="auto">
          <a:xfrm>
            <a:off x="1238250" y="1866900"/>
            <a:ext cx="6667500" cy="38671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9683"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9684" name="Picture 4" descr="crono en Barcelona"/>
          <p:cNvPicPr>
            <a:picLocks noChangeAspect="1" noChangeArrowheads="1"/>
          </p:cNvPicPr>
          <p:nvPr/>
        </p:nvPicPr>
        <p:blipFill>
          <a:blip r:embed="rId4" cstate="print"/>
          <a:srcRect/>
          <a:stretch>
            <a:fillRect/>
          </a:stretch>
        </p:blipFill>
        <p:spPr bwMode="auto">
          <a:xfrm>
            <a:off x="1690688" y="1147763"/>
            <a:ext cx="5905500" cy="50895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6156325" y="4581525"/>
            <a:ext cx="2705100" cy="1790700"/>
          </a:xfrm>
          <a:prstGeom prst="rect">
            <a:avLst/>
          </a:prstGeom>
          <a:noFill/>
          <a:ln w="9525">
            <a:noFill/>
            <a:miter lim="800000"/>
            <a:headEnd/>
            <a:tailEnd/>
          </a:ln>
          <a:effectLst/>
        </p:spPr>
      </p:pic>
      <p:pic>
        <p:nvPicPr>
          <p:cNvPr id="203779" name="Picture 3"/>
          <p:cNvPicPr>
            <a:picLocks noChangeAspect="1" noChangeArrowheads="1"/>
          </p:cNvPicPr>
          <p:nvPr/>
        </p:nvPicPr>
        <p:blipFill>
          <a:blip r:embed="rId4" cstate="print"/>
          <a:srcRect/>
          <a:stretch>
            <a:fillRect/>
          </a:stretch>
        </p:blipFill>
        <p:spPr bwMode="auto">
          <a:xfrm>
            <a:off x="684213" y="1773238"/>
            <a:ext cx="4845050" cy="3143250"/>
          </a:xfrm>
          <a:prstGeom prst="rect">
            <a:avLst/>
          </a:prstGeom>
          <a:noFill/>
          <a:ln w="9525">
            <a:noFill/>
            <a:miter lim="800000"/>
            <a:headEnd/>
            <a:tailEnd/>
          </a:ln>
          <a:effectLst/>
        </p:spPr>
      </p:pic>
      <p:sp>
        <p:nvSpPr>
          <p:cNvPr id="203780" name="Text Box 4"/>
          <p:cNvSpPr txBox="1">
            <a:spLocks noChangeArrowheads="1"/>
          </p:cNvSpPr>
          <p:nvPr/>
        </p:nvSpPr>
        <p:spPr bwMode="auto">
          <a:xfrm>
            <a:off x="3348038" y="404813"/>
            <a:ext cx="2698750" cy="457200"/>
          </a:xfrm>
          <a:prstGeom prst="rect">
            <a:avLst/>
          </a:prstGeom>
          <a:noFill/>
          <a:ln w="9525">
            <a:noFill/>
            <a:miter lim="800000"/>
            <a:headEnd/>
            <a:tailEnd/>
          </a:ln>
          <a:effectLst/>
        </p:spPr>
        <p:txBody>
          <a:bodyPr wrap="none">
            <a:spAutoFit/>
          </a:bodyPr>
          <a:lstStyle/>
          <a:p>
            <a:r>
              <a:rPr lang="es-ES" sz="2400" b="1">
                <a:cs typeface="Times New Roman" pitchFamily="18" charset="0"/>
              </a:rPr>
              <a:t>The IgNobel prize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1066800" y="3032125"/>
            <a:ext cx="7924800" cy="1190625"/>
          </a:xfrm>
          <a:prstGeom prst="rect">
            <a:avLst/>
          </a:prstGeom>
          <a:noFill/>
          <a:ln w="9525">
            <a:noFill/>
            <a:miter lim="800000"/>
            <a:headEnd/>
            <a:tailEnd/>
          </a:ln>
          <a:effectLst/>
        </p:spPr>
        <p:txBody>
          <a:bodyPr>
            <a:spAutoFit/>
          </a:bodyPr>
          <a:lstStyle/>
          <a:p>
            <a:pPr algn="r"/>
            <a:r>
              <a:rPr lang="es-ES_tradnl" i="1">
                <a:solidFill>
                  <a:schemeClr val="accent2"/>
                </a:solidFill>
                <a:cs typeface="Times New Roman" pitchFamily="18" charset="0"/>
              </a:rPr>
              <a:t>Lo más incomprensible del mundo es que es comprensible.</a:t>
            </a:r>
            <a:r>
              <a:rPr lang="es-ES_tradnl">
                <a:solidFill>
                  <a:schemeClr val="accent2"/>
                </a:solidFill>
                <a:cs typeface="Times New Roman" pitchFamily="18" charset="0"/>
              </a:rPr>
              <a:t> </a:t>
            </a:r>
            <a:endParaRPr lang="en-US">
              <a:solidFill>
                <a:schemeClr val="accent2"/>
              </a:solidFill>
              <a:cs typeface="Times New Roman" pitchFamily="18" charset="0"/>
            </a:endParaRPr>
          </a:p>
          <a:p>
            <a:pPr algn="r" eaLnBrk="0" hangingPunct="0"/>
            <a:endParaRPr lang="es-ES_tradnl">
              <a:solidFill>
                <a:schemeClr val="accent2"/>
              </a:solidFill>
              <a:cs typeface="Times New Roman" pitchFamily="18" charset="0"/>
            </a:endParaRPr>
          </a:p>
          <a:p>
            <a:pPr algn="r" eaLnBrk="0" hangingPunct="0"/>
            <a:r>
              <a:rPr lang="es-ES_tradnl">
                <a:solidFill>
                  <a:schemeClr val="accent2"/>
                </a:solidFill>
                <a:cs typeface="Times New Roman" pitchFamily="18" charset="0"/>
              </a:rPr>
              <a:t>A. Einstein, </a:t>
            </a:r>
            <a:r>
              <a:rPr lang="es-ES_tradnl" i="1">
                <a:solidFill>
                  <a:schemeClr val="accent2"/>
                </a:solidFill>
                <a:cs typeface="Times New Roman" pitchFamily="18" charset="0"/>
              </a:rPr>
              <a:t>Física y realidad</a:t>
            </a:r>
            <a:endParaRPr lang="en-US">
              <a:solidFill>
                <a:schemeClr val="accent2"/>
              </a:solidFill>
              <a:cs typeface="Times New Roman" pitchFamily="18" charset="0"/>
            </a:endParaRPr>
          </a:p>
          <a:p>
            <a:pPr eaLnBrk="0" hangingPunct="0"/>
            <a:endParaRPr lang="en-US">
              <a:solidFill>
                <a:schemeClr val="accent2"/>
              </a:solidFill>
              <a:cs typeface="Times New Roman" pitchFamily="18" charset="0"/>
            </a:endParaRPr>
          </a:p>
        </p:txBody>
      </p:sp>
      <p:pic>
        <p:nvPicPr>
          <p:cNvPr id="205827" name="Picture 3" descr="Einstein4"/>
          <p:cNvPicPr>
            <a:picLocks noChangeAspect="1" noChangeArrowheads="1"/>
          </p:cNvPicPr>
          <p:nvPr/>
        </p:nvPicPr>
        <p:blipFill>
          <a:blip r:embed="rId3" cstate="print"/>
          <a:srcRect/>
          <a:stretch>
            <a:fillRect/>
          </a:stretch>
        </p:blipFill>
        <p:spPr bwMode="auto">
          <a:xfrm>
            <a:off x="76200" y="0"/>
            <a:ext cx="2457450" cy="3810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noGrp="1"/>
          </p:cNvSpPr>
          <p:nvPr>
            <p:ph type="body" idx="4294967295"/>
          </p:nvPr>
        </p:nvSpPr>
        <p:spPr/>
        <p:txBody>
          <a:bodyPr/>
          <a:lstStyle>
            <a:defPPr marL="432000" lvl="0" indent="-324000">
              <a:spcBef>
                <a:spcPts val="0"/>
              </a:spcBef>
              <a:spcAft>
                <a:spcPts val="1417"/>
              </a:spcAft>
              <a:buSzPct val="45000"/>
              <a:buFont typeface="StarSymbol"/>
              <a:buNone/>
              <a:defRPr lang="es-AR" sz="3200" b="0" i="0" u="none" strike="noStrike" kern="1200">
                <a:ln>
                  <a:noFill/>
                </a:ln>
                <a:latin typeface="Liberation Sans" pitchFamily="18"/>
                <a:ea typeface="WenQuanYi Micro Hei" pitchFamily="2"/>
                <a:cs typeface="Lohit Hindi" pitchFamily="2"/>
              </a:defRPr>
            </a:defPPr>
            <a:lvl1pPr marL="432000" lvl="0" indent="-324000">
              <a:spcBef>
                <a:spcPts val="0"/>
              </a:spcBef>
              <a:spcAft>
                <a:spcPts val="1417"/>
              </a:spcAft>
              <a:buSzPct val="45000"/>
              <a:buFont typeface="StarSymbol"/>
              <a:buChar char="●"/>
              <a:defRPr lang="es-AR" sz="3200" b="0" i="0" u="none" strike="noStrike" kern="1200">
                <a:ln>
                  <a:noFill/>
                </a:ln>
                <a:latin typeface="Liberation Sans" pitchFamily="18"/>
                <a:ea typeface="WenQuanYi Micro Hei" pitchFamily="2"/>
                <a:cs typeface="Lohit Hindi" pitchFamily="2"/>
              </a:defRPr>
            </a:lvl1pPr>
            <a:lvl2pPr marL="864000" lvl="1" indent="-324000">
              <a:spcBef>
                <a:spcPts val="0"/>
              </a:spcBef>
              <a:spcAft>
                <a:spcPts val="1134"/>
              </a:spcAft>
              <a:buSzPct val="75000"/>
              <a:buFont typeface="StarSymbol"/>
              <a:buChar char="–"/>
              <a:defRPr lang="es-AR" sz="2800" b="0" i="0" u="none" strike="noStrike" kern="1200">
                <a:ln>
                  <a:noFill/>
                </a:ln>
                <a:latin typeface="Liberation Sans" pitchFamily="18"/>
                <a:ea typeface="WenQuanYi Micro Hei" pitchFamily="2"/>
                <a:cs typeface="Lohit Hindi" pitchFamily="2"/>
              </a:defRPr>
            </a:lvl2pPr>
            <a:lvl3pPr marL="1295999" lvl="2" indent="-288000">
              <a:spcBef>
                <a:spcPts val="0"/>
              </a:spcBef>
              <a:spcAft>
                <a:spcPts val="850"/>
              </a:spcAft>
              <a:buSzPct val="45000"/>
              <a:buFont typeface="StarSymbol"/>
              <a:buChar char="●"/>
              <a:defRPr lang="es-AR" sz="2400" b="0" i="0" u="none" strike="noStrike" kern="1200">
                <a:ln>
                  <a:noFill/>
                </a:ln>
                <a:latin typeface="Liberation Sans" pitchFamily="18"/>
                <a:ea typeface="WenQuanYi Micro Hei" pitchFamily="2"/>
                <a:cs typeface="Lohit Hindi" pitchFamily="2"/>
              </a:defRPr>
            </a:lvl3pPr>
            <a:lvl4pPr marL="1728000" lvl="3" indent="-216000">
              <a:spcBef>
                <a:spcPts val="0"/>
              </a:spcBef>
              <a:spcAft>
                <a:spcPts val="567"/>
              </a:spcAft>
              <a:buSzPct val="75000"/>
              <a:buFont typeface="StarSymbol"/>
              <a:buChar char="–"/>
              <a:defRPr lang="es-AR" sz="2000" b="0" i="0" u="none" strike="noStrike" kern="1200">
                <a:ln>
                  <a:noFill/>
                </a:ln>
                <a:latin typeface="Liberation Sans" pitchFamily="18"/>
                <a:ea typeface="WenQuanYi Micro Hei" pitchFamily="2"/>
                <a:cs typeface="Lohit Hindi" pitchFamily="2"/>
              </a:defRPr>
            </a:lvl4pPr>
            <a:lvl5pPr marL="2160000" lvl="4"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5pPr>
            <a:lvl6pPr marL="2592000" lvl="5"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6pPr>
            <a:lvl7pPr marL="3024000" lvl="6"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7pPr>
            <a:lvl8pPr marL="3456000" lvl="7"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8pPr>
            <a:lvl9pPr marL="3887999" lvl="8"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9pPr>
          </a:lstStyle>
          <a:p>
            <a:pPr marL="77761" indent="20160" algn="ctr">
              <a:buNone/>
            </a:pPr>
            <a:r>
              <a:rPr lang="es-AR" sz="4000" dirty="0">
                <a:latin typeface="Trebuchet MS" pitchFamily="34" charset="0"/>
              </a:rPr>
              <a:t>ALTERNATIVAS PARA EL PUBLICADOR SUDACA</a:t>
            </a:r>
            <a:endParaRPr lang="es-AR" sz="4000" dirty="0">
              <a:latin typeface="Trebuchet MS"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2843213" y="765175"/>
            <a:ext cx="3305175" cy="641350"/>
          </a:xfrm>
          <a:prstGeom prst="rect">
            <a:avLst/>
          </a:prstGeom>
          <a:noFill/>
          <a:ln w="9525">
            <a:noFill/>
            <a:miter lim="800000"/>
            <a:headEnd/>
            <a:tailEnd/>
          </a:ln>
          <a:effectLst/>
        </p:spPr>
        <p:txBody>
          <a:bodyPr wrap="none">
            <a:spAutoFit/>
          </a:bodyPr>
          <a:lstStyle/>
          <a:p>
            <a:r>
              <a:rPr lang="es-ES" sz="3600" b="1">
                <a:solidFill>
                  <a:srgbClr val="003399"/>
                </a:solidFill>
                <a:cs typeface="Times New Roman" pitchFamily="18" charset="0"/>
              </a:rPr>
              <a:t>BIZARROLOGÍA</a:t>
            </a:r>
          </a:p>
        </p:txBody>
      </p:sp>
      <p:sp>
        <p:nvSpPr>
          <p:cNvPr id="173059" name="Text Box 3"/>
          <p:cNvSpPr txBox="1">
            <a:spLocks noChangeArrowheads="1"/>
          </p:cNvSpPr>
          <p:nvPr/>
        </p:nvSpPr>
        <p:spPr bwMode="auto">
          <a:xfrm>
            <a:off x="2339975" y="2420938"/>
            <a:ext cx="4954588" cy="396875"/>
          </a:xfrm>
          <a:prstGeom prst="rect">
            <a:avLst/>
          </a:prstGeom>
          <a:noFill/>
          <a:ln w="9525">
            <a:noFill/>
            <a:miter lim="800000"/>
            <a:headEnd/>
            <a:tailEnd/>
          </a:ln>
          <a:effectLst/>
        </p:spPr>
        <p:txBody>
          <a:bodyPr wrap="none">
            <a:spAutoFit/>
          </a:bodyPr>
          <a:lstStyle/>
          <a:p>
            <a:r>
              <a:rPr lang="es-ES" sz="2000" b="1" i="1">
                <a:cs typeface="Times New Roman" pitchFamily="18" charset="0"/>
              </a:rPr>
              <a:t>(fraudes, copias y papers maravillosos)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txBox="1">
            <a:spLocks noGrp="1"/>
          </p:cNvSpPr>
          <p:nvPr>
            <p:ph type="subTitle" idx="4294967295"/>
          </p:nvPr>
        </p:nvSpPr>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ctr"/>
            <a:endParaRPr lang="es-AR"/>
          </a:p>
        </p:txBody>
      </p:sp>
      <p:pic>
        <p:nvPicPr>
          <p:cNvPr id="4" name="3 Imagen"/>
          <p:cNvPicPr>
            <a:picLocks noChangeAspect="1"/>
          </p:cNvPicPr>
          <p:nvPr/>
        </p:nvPicPr>
        <p:blipFill>
          <a:blip r:embed="rId3" cstate="print">
            <a:alphaModFix/>
            <a:lum/>
          </a:blip>
          <a:srcRect/>
          <a:stretch>
            <a:fillRect/>
          </a:stretch>
        </p:blipFill>
        <p:spPr>
          <a:xfrm>
            <a:off x="326" y="1032990"/>
            <a:ext cx="9143107" cy="479264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1853178" y="1440569"/>
            <a:ext cx="5437404" cy="3977484"/>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1764356" y="1440569"/>
            <a:ext cx="5614721" cy="3977484"/>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2209119" y="1440569"/>
            <a:ext cx="4725522" cy="3977484"/>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1284326" y="1440569"/>
            <a:ext cx="6390933" cy="3977484"/>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2681964" y="1440569"/>
            <a:ext cx="3779830" cy="3977484"/>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166456" y="1556792"/>
            <a:ext cx="8870040" cy="4384440"/>
          </a:xfrm>
          <a:prstGeom prst="rect">
            <a:avLst/>
          </a:prstGeom>
        </p:spPr>
        <p:txBody>
          <a:bodyPr vert="horz" lIns="91430" tIns="45715" rIns="91430" bIns="45715" rtlCol="0">
            <a:normAutofit/>
          </a:bodyPr>
          <a:lstStyle>
            <a:defPPr marL="432000" lvl="0" indent="-324000">
              <a:spcBef>
                <a:spcPts val="0"/>
              </a:spcBef>
              <a:spcAft>
                <a:spcPts val="1417"/>
              </a:spcAft>
              <a:buSzPct val="45000"/>
              <a:buFont typeface="StarSymbol"/>
              <a:buNone/>
              <a:defRPr lang="es-AR" sz="3200" b="0" i="0" u="none" strike="noStrike" kern="1200">
                <a:ln>
                  <a:noFill/>
                </a:ln>
                <a:latin typeface="Liberation Sans" pitchFamily="18"/>
                <a:ea typeface="WenQuanYi Micro Hei" pitchFamily="2"/>
                <a:cs typeface="Lohit Hindi" pitchFamily="2"/>
              </a:defRPr>
            </a:defPPr>
            <a:lvl1pPr marL="432000" lvl="0" indent="-324000">
              <a:spcBef>
                <a:spcPts val="0"/>
              </a:spcBef>
              <a:spcAft>
                <a:spcPts val="1417"/>
              </a:spcAft>
              <a:buSzPct val="45000"/>
              <a:buFont typeface="StarSymbol"/>
              <a:buChar char="●"/>
              <a:defRPr lang="es-AR" sz="3200" b="0" i="0" u="none" strike="noStrike" kern="1200">
                <a:ln>
                  <a:noFill/>
                </a:ln>
                <a:latin typeface="Liberation Sans" pitchFamily="18"/>
                <a:ea typeface="WenQuanYi Micro Hei" pitchFamily="2"/>
                <a:cs typeface="Lohit Hindi" pitchFamily="2"/>
              </a:defRPr>
            </a:lvl1pPr>
            <a:lvl2pPr marL="864000" lvl="1" indent="-324000">
              <a:spcBef>
                <a:spcPts val="0"/>
              </a:spcBef>
              <a:spcAft>
                <a:spcPts val="1134"/>
              </a:spcAft>
              <a:buSzPct val="75000"/>
              <a:buFont typeface="StarSymbol"/>
              <a:buChar char="–"/>
              <a:defRPr lang="es-AR" sz="2800" b="0" i="0" u="none" strike="noStrike" kern="1200">
                <a:ln>
                  <a:noFill/>
                </a:ln>
                <a:latin typeface="Liberation Sans" pitchFamily="18"/>
                <a:ea typeface="WenQuanYi Micro Hei" pitchFamily="2"/>
                <a:cs typeface="Lohit Hindi" pitchFamily="2"/>
              </a:defRPr>
            </a:lvl2pPr>
            <a:lvl3pPr marL="1295999" lvl="2" indent="-288000">
              <a:spcBef>
                <a:spcPts val="0"/>
              </a:spcBef>
              <a:spcAft>
                <a:spcPts val="850"/>
              </a:spcAft>
              <a:buSzPct val="45000"/>
              <a:buFont typeface="StarSymbol"/>
              <a:buChar char="●"/>
              <a:defRPr lang="es-AR" sz="2400" b="0" i="0" u="none" strike="noStrike" kern="1200">
                <a:ln>
                  <a:noFill/>
                </a:ln>
                <a:latin typeface="Liberation Sans" pitchFamily="18"/>
                <a:ea typeface="WenQuanYi Micro Hei" pitchFamily="2"/>
                <a:cs typeface="Lohit Hindi" pitchFamily="2"/>
              </a:defRPr>
            </a:lvl3pPr>
            <a:lvl4pPr marL="1728000" lvl="3" indent="-216000">
              <a:spcBef>
                <a:spcPts val="0"/>
              </a:spcBef>
              <a:spcAft>
                <a:spcPts val="567"/>
              </a:spcAft>
              <a:buSzPct val="75000"/>
              <a:buFont typeface="StarSymbol"/>
              <a:buChar char="–"/>
              <a:defRPr lang="es-AR" sz="2000" b="0" i="0" u="none" strike="noStrike" kern="1200">
                <a:ln>
                  <a:noFill/>
                </a:ln>
                <a:latin typeface="Liberation Sans" pitchFamily="18"/>
                <a:ea typeface="WenQuanYi Micro Hei" pitchFamily="2"/>
                <a:cs typeface="Lohit Hindi" pitchFamily="2"/>
              </a:defRPr>
            </a:lvl4pPr>
            <a:lvl5pPr marL="2160000" lvl="4"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5pPr>
            <a:lvl6pPr marL="2592000" lvl="5"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6pPr>
            <a:lvl7pPr marL="3024000" lvl="6"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7pPr>
            <a:lvl8pPr marL="3456000" lvl="7"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8pPr>
            <a:lvl9pPr marL="3887999" lvl="8"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9pPr>
          </a:lstStyle>
          <a:p>
            <a:pPr marL="85716" indent="22223" algn="ctr" defTabSz="914305">
              <a:buNone/>
            </a:pPr>
            <a:r>
              <a:rPr lang="es-AR" sz="4400" dirty="0">
                <a:latin typeface="Trebuchet MS" pitchFamily="34" charset="0"/>
              </a:rPr>
              <a:t>DESFILE DE MODELOS DE PUBLICACIÓN</a:t>
            </a:r>
            <a:endParaRPr lang="es-AR" sz="4400" dirty="0">
              <a:latin typeface="Trebuchet MS" pitchFamily="34" charset="0"/>
            </a:endParaRPr>
          </a:p>
        </p:txBody>
      </p:sp>
    </p:spTree>
    <p:extLst>
      <p:ext uri="{BB962C8B-B14F-4D97-AF65-F5344CB8AC3E}">
        <p14:creationId xmlns:p14="http://schemas.microsoft.com/office/powerpoint/2010/main" val="2554936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778" y="332657"/>
            <a:ext cx="6403490" cy="5938038"/>
          </a:xfrm>
          <a:prstGeom prst="rect">
            <a:avLst/>
          </a:prstGeom>
        </p:spPr>
      </p:pic>
      <p:sp>
        <p:nvSpPr>
          <p:cNvPr id="3" name="2 CuadroTexto"/>
          <p:cNvSpPr txBox="1"/>
          <p:nvPr/>
        </p:nvSpPr>
        <p:spPr>
          <a:xfrm>
            <a:off x="2067375" y="6488668"/>
            <a:ext cx="4523574" cy="369322"/>
          </a:xfrm>
          <a:prstGeom prst="rect">
            <a:avLst/>
          </a:prstGeom>
          <a:noFill/>
        </p:spPr>
        <p:txBody>
          <a:bodyPr wrap="none" lIns="91430" tIns="45715" rIns="91430" bIns="45715" rtlCol="0">
            <a:spAutoFit/>
          </a:bodyPr>
          <a:lstStyle/>
          <a:p>
            <a:pPr algn="r"/>
            <a:r>
              <a:rPr lang="es-AR" dirty="0" smtClean="0"/>
              <a:t>http://es.creativecommons.org/licencia/</a:t>
            </a:r>
            <a:endParaRPr lang="fr-FR" dirty="0"/>
          </a:p>
        </p:txBody>
      </p:sp>
    </p:spTree>
    <p:extLst>
      <p:ext uri="{BB962C8B-B14F-4D97-AF65-F5344CB8AC3E}">
        <p14:creationId xmlns:p14="http://schemas.microsoft.com/office/powerpoint/2010/main" val="2554936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476672"/>
            <a:ext cx="8257243" cy="646321"/>
          </a:xfrm>
          <a:prstGeom prst="rect">
            <a:avLst/>
          </a:prstGeom>
          <a:noFill/>
        </p:spPr>
        <p:txBody>
          <a:bodyPr wrap="none" lIns="91430" tIns="45715" rIns="91430" bIns="45715" rtlCol="0">
            <a:spAutoFit/>
          </a:bodyPr>
          <a:lstStyle/>
          <a:p>
            <a:r>
              <a:rPr lang="es-AR" sz="3600" dirty="0"/>
              <a:t>Caminos hacia la  Accesibilidad Abierta</a:t>
            </a:r>
            <a:endParaRPr lang="fr-FR" sz="36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475" y="1123004"/>
            <a:ext cx="8710571" cy="5085675"/>
          </a:xfrm>
          <a:prstGeom prst="rect">
            <a:avLst/>
          </a:prstGeom>
        </p:spPr>
      </p:pic>
      <p:sp>
        <p:nvSpPr>
          <p:cNvPr id="5" name="4 CuadroTexto"/>
          <p:cNvSpPr txBox="1"/>
          <p:nvPr/>
        </p:nvSpPr>
        <p:spPr>
          <a:xfrm>
            <a:off x="323528" y="6208680"/>
            <a:ext cx="8905670" cy="646321"/>
          </a:xfrm>
          <a:prstGeom prst="rect">
            <a:avLst/>
          </a:prstGeom>
          <a:noFill/>
        </p:spPr>
        <p:txBody>
          <a:bodyPr wrap="none" lIns="91430" tIns="45715" rIns="91430" bIns="45715" rtlCol="0">
            <a:spAutoFit/>
          </a:bodyPr>
          <a:lstStyle/>
          <a:p>
            <a:r>
              <a:rPr lang="en-US" dirty="0"/>
              <a:t>Open Access at Max Planck Society </a:t>
            </a:r>
            <a:endParaRPr lang="en-US" dirty="0" smtClean="0"/>
          </a:p>
          <a:p>
            <a:r>
              <a:rPr lang="en-US" dirty="0" smtClean="0"/>
              <a:t>http</a:t>
            </a:r>
            <a:r>
              <a:rPr lang="en-US" dirty="0"/>
              <a:t>://oa.mpg.de/lang/en-uk/informationen-fur-autoren/open-access-publizieren</a:t>
            </a:r>
            <a:r>
              <a:rPr lang="en-US" dirty="0" smtClean="0"/>
              <a:t>/</a:t>
            </a:r>
            <a:endParaRPr lang="fr-FR" dirty="0"/>
          </a:p>
        </p:txBody>
      </p:sp>
    </p:spTree>
    <p:extLst>
      <p:ext uri="{BB962C8B-B14F-4D97-AF65-F5344CB8AC3E}">
        <p14:creationId xmlns:p14="http://schemas.microsoft.com/office/powerpoint/2010/main" val="255493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5" y="94405"/>
            <a:ext cx="3966163" cy="6278950"/>
          </a:xfrm>
          <a:prstGeom prst="rect">
            <a:avLst/>
          </a:prstGeom>
        </p:spPr>
      </p:pic>
      <p:sp>
        <p:nvSpPr>
          <p:cNvPr id="2" name="1 CuadroTexto"/>
          <p:cNvSpPr txBox="1"/>
          <p:nvPr/>
        </p:nvSpPr>
        <p:spPr>
          <a:xfrm>
            <a:off x="0" y="6373356"/>
            <a:ext cx="9073008" cy="646321"/>
          </a:xfrm>
          <a:prstGeom prst="rect">
            <a:avLst/>
          </a:prstGeom>
          <a:noFill/>
        </p:spPr>
        <p:txBody>
          <a:bodyPr wrap="square" lIns="91430" tIns="45715" rIns="91430" bIns="45715" rtlCol="0">
            <a:spAutoFit/>
          </a:bodyPr>
          <a:lstStyle/>
          <a:p>
            <a:r>
              <a:rPr lang="en-US" dirty="0" err="1" smtClean="0"/>
              <a:t>Gargouri</a:t>
            </a:r>
            <a:r>
              <a:rPr lang="en-US" dirty="0" smtClean="0"/>
              <a:t>, et </a:t>
            </a:r>
            <a:r>
              <a:rPr lang="en-US" i="1" dirty="0" smtClean="0"/>
              <a:t>al . </a:t>
            </a:r>
            <a:r>
              <a:rPr lang="en-US" dirty="0"/>
              <a:t>"Green and Gold Open Access percentages and growth, by discipline" (2012).</a:t>
            </a:r>
            <a:endParaRPr lang="fr-FR" dirty="0"/>
          </a:p>
        </p:txBody>
      </p:sp>
    </p:spTree>
    <p:extLst>
      <p:ext uri="{BB962C8B-B14F-4D97-AF65-F5344CB8AC3E}">
        <p14:creationId xmlns:p14="http://schemas.microsoft.com/office/powerpoint/2010/main" val="305067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50825" y="4508500"/>
            <a:ext cx="7777163" cy="641350"/>
          </a:xfrm>
          <a:prstGeom prst="rect">
            <a:avLst/>
          </a:prstGeom>
          <a:noFill/>
          <a:ln w="9525">
            <a:noFill/>
            <a:miter lim="800000"/>
            <a:headEnd/>
            <a:tailEnd/>
          </a:ln>
          <a:effectLst/>
        </p:spPr>
        <p:txBody>
          <a:bodyPr>
            <a:spAutoFit/>
          </a:bodyPr>
          <a:lstStyle/>
          <a:p>
            <a:r>
              <a:rPr lang="en-US" b="1" i="1">
                <a:solidFill>
                  <a:srgbClr val="003399"/>
                </a:solidFill>
                <a:effectLst>
                  <a:outerShdw blurRad="38100" dist="38100" dir="2700000" algn="tl">
                    <a:srgbClr val="C0C0C0"/>
                  </a:outerShdw>
                </a:effectLst>
                <a:cs typeface="Times New Roman" pitchFamily="18" charset="0"/>
              </a:rPr>
              <a:t>Animal model: pigs with Ameroid-induced progressive coronary occlusion</a:t>
            </a:r>
            <a:endParaRPr lang="es-ES" b="1" i="1">
              <a:solidFill>
                <a:srgbClr val="003399"/>
              </a:solidFill>
              <a:effectLst>
                <a:outerShdw blurRad="38100" dist="38100" dir="2700000" algn="tl">
                  <a:srgbClr val="C0C0C0"/>
                </a:outerShdw>
              </a:effectLst>
              <a:cs typeface="Times New Roman" pitchFamily="18" charset="0"/>
            </a:endParaRPr>
          </a:p>
        </p:txBody>
      </p:sp>
      <p:grpSp>
        <p:nvGrpSpPr>
          <p:cNvPr id="175107" name="Group 3"/>
          <p:cNvGrpSpPr>
            <a:grpSpLocks/>
          </p:cNvGrpSpPr>
          <p:nvPr/>
        </p:nvGrpSpPr>
        <p:grpSpPr bwMode="auto">
          <a:xfrm>
            <a:off x="250825" y="3357563"/>
            <a:ext cx="7921625" cy="1277937"/>
            <a:chOff x="158" y="2337"/>
            <a:chExt cx="4990" cy="805"/>
          </a:xfrm>
        </p:grpSpPr>
        <p:sp>
          <p:nvSpPr>
            <p:cNvPr id="175108" name="Text Box 4"/>
            <p:cNvSpPr txBox="1">
              <a:spLocks noChangeArrowheads="1"/>
            </p:cNvSpPr>
            <p:nvPr/>
          </p:nvSpPr>
          <p:spPr bwMode="auto">
            <a:xfrm>
              <a:off x="158" y="2337"/>
              <a:ext cx="4347" cy="231"/>
            </a:xfrm>
            <a:prstGeom prst="rect">
              <a:avLst/>
            </a:prstGeom>
            <a:noFill/>
            <a:ln w="9525">
              <a:noFill/>
              <a:miter lim="800000"/>
              <a:headEnd/>
              <a:tailEnd/>
            </a:ln>
            <a:effectLst/>
          </p:spPr>
          <p:txBody>
            <a:bodyPr wrap="none">
              <a:spAutoFit/>
            </a:bodyPr>
            <a:lstStyle/>
            <a:p>
              <a:r>
                <a:rPr lang="es-ES">
                  <a:solidFill>
                    <a:srgbClr val="003399"/>
                  </a:solidFill>
                  <a:effectLst>
                    <a:outerShdw blurRad="38100" dist="38100" dir="2700000" algn="tl">
                      <a:srgbClr val="C0C0C0"/>
                    </a:outerShdw>
                  </a:effectLst>
                  <a:cs typeface="Times New Roman" pitchFamily="18" charset="0"/>
                </a:rPr>
                <a:t>Kamihata H et al. </a:t>
              </a:r>
              <a:r>
                <a:rPr lang="es-ES" i="1">
                  <a:solidFill>
                    <a:srgbClr val="003399"/>
                  </a:solidFill>
                  <a:effectLst>
                    <a:outerShdw blurRad="38100" dist="38100" dir="2700000" algn="tl">
                      <a:srgbClr val="C0C0C0"/>
                    </a:outerShdw>
                  </a:effectLst>
                  <a:cs typeface="Times New Roman" pitchFamily="18" charset="0"/>
                </a:rPr>
                <a:t>Arterioscler Thromb Vasc Biol</a:t>
              </a:r>
              <a:r>
                <a:rPr lang="es-ES">
                  <a:solidFill>
                    <a:srgbClr val="003399"/>
                  </a:solidFill>
                  <a:effectLst>
                    <a:outerShdw blurRad="38100" dist="38100" dir="2700000" algn="tl">
                      <a:srgbClr val="C0C0C0"/>
                    </a:outerShdw>
                  </a:effectLst>
                  <a:cs typeface="Times New Roman" pitchFamily="18" charset="0"/>
                </a:rPr>
                <a:t> 2002;22:1804-10</a:t>
              </a:r>
            </a:p>
          </p:txBody>
        </p:sp>
        <p:sp>
          <p:nvSpPr>
            <p:cNvPr id="175109" name="Text Box 5"/>
            <p:cNvSpPr txBox="1">
              <a:spLocks noChangeArrowheads="1"/>
            </p:cNvSpPr>
            <p:nvPr/>
          </p:nvSpPr>
          <p:spPr bwMode="auto">
            <a:xfrm>
              <a:off x="158" y="2565"/>
              <a:ext cx="4990" cy="577"/>
            </a:xfrm>
            <a:prstGeom prst="rect">
              <a:avLst/>
            </a:prstGeom>
            <a:noFill/>
            <a:ln w="9525">
              <a:noFill/>
              <a:miter lim="800000"/>
              <a:headEnd/>
              <a:tailEnd/>
            </a:ln>
            <a:effectLst/>
          </p:spPr>
          <p:txBody>
            <a:bodyPr>
              <a:spAutoFit/>
            </a:bodyPr>
            <a:lstStyle/>
            <a:p>
              <a:r>
                <a:rPr lang="en-US" b="1">
                  <a:solidFill>
                    <a:schemeClr val="bg2"/>
                  </a:solidFill>
                  <a:effectLst>
                    <a:outerShdw blurRad="38100" dist="38100" dir="2700000" algn="tl">
                      <a:srgbClr val="C0C0C0"/>
                    </a:outerShdw>
                  </a:effectLst>
                  <a:cs typeface="Times New Roman" pitchFamily="18" charset="0"/>
                </a:rPr>
                <a:t>Improvement of collateral perfusion and regional function by implantation of peripheral blood mononuclear cells into ischemic hibernating myocardium</a:t>
              </a:r>
              <a:endParaRPr lang="es-ES" b="1">
                <a:solidFill>
                  <a:schemeClr val="bg2"/>
                </a:solidFill>
                <a:effectLst>
                  <a:outerShdw blurRad="38100" dist="38100" dir="2700000" algn="tl">
                    <a:srgbClr val="C0C0C0"/>
                  </a:outerShdw>
                </a:effectLst>
                <a:cs typeface="Times New Roman" pitchFamily="18" charset="0"/>
              </a:endParaRPr>
            </a:p>
          </p:txBody>
        </p:sp>
      </p:grpSp>
      <p:pic>
        <p:nvPicPr>
          <p:cNvPr id="175110" name="Picture 6" descr="Kamihata Circulation"/>
          <p:cNvPicPr>
            <a:picLocks noChangeAspect="1" noChangeArrowheads="1"/>
          </p:cNvPicPr>
          <p:nvPr/>
        </p:nvPicPr>
        <p:blipFill>
          <a:blip r:embed="rId3" cstate="print"/>
          <a:srcRect/>
          <a:stretch>
            <a:fillRect/>
          </a:stretch>
        </p:blipFill>
        <p:spPr bwMode="auto">
          <a:xfrm>
            <a:off x="1692275" y="1901825"/>
            <a:ext cx="5543550" cy="1527175"/>
          </a:xfrm>
          <a:prstGeom prst="rect">
            <a:avLst/>
          </a:prstGeom>
          <a:noFill/>
        </p:spPr>
      </p:pic>
      <p:pic>
        <p:nvPicPr>
          <p:cNvPr id="175111" name="Picture 7"/>
          <p:cNvPicPr>
            <a:picLocks noChangeAspect="1" noChangeArrowheads="1"/>
          </p:cNvPicPr>
          <p:nvPr/>
        </p:nvPicPr>
        <p:blipFill>
          <a:blip r:embed="rId4" cstate="print"/>
          <a:srcRect/>
          <a:stretch>
            <a:fillRect/>
          </a:stretch>
        </p:blipFill>
        <p:spPr bwMode="auto">
          <a:xfrm>
            <a:off x="1692275" y="5157788"/>
            <a:ext cx="5545138" cy="1438275"/>
          </a:xfrm>
          <a:prstGeom prst="rect">
            <a:avLst/>
          </a:prstGeom>
          <a:noFill/>
          <a:ln w="9525">
            <a:noFill/>
            <a:miter lim="800000"/>
            <a:headEnd/>
            <a:tailEnd/>
          </a:ln>
          <a:effectLst/>
        </p:spPr>
      </p:pic>
      <p:pic>
        <p:nvPicPr>
          <p:cNvPr id="175112" name="Picture 8"/>
          <p:cNvPicPr>
            <a:picLocks noChangeAspect="1" noChangeArrowheads="1"/>
          </p:cNvPicPr>
          <p:nvPr/>
        </p:nvPicPr>
        <p:blipFill>
          <a:blip r:embed="rId5" cstate="print"/>
          <a:srcRect/>
          <a:stretch>
            <a:fillRect/>
          </a:stretch>
        </p:blipFill>
        <p:spPr bwMode="auto">
          <a:xfrm>
            <a:off x="1690688" y="5157788"/>
            <a:ext cx="5545137" cy="1438275"/>
          </a:xfrm>
          <a:prstGeom prst="rect">
            <a:avLst/>
          </a:prstGeom>
          <a:noFill/>
          <a:ln w="9525">
            <a:noFill/>
            <a:miter lim="800000"/>
            <a:headEnd/>
            <a:tailEnd/>
          </a:ln>
          <a:effectLst/>
        </p:spPr>
      </p:pic>
      <p:pic>
        <p:nvPicPr>
          <p:cNvPr id="175113" name="Picture 9"/>
          <p:cNvPicPr>
            <a:picLocks noChangeAspect="1" noChangeArrowheads="1"/>
          </p:cNvPicPr>
          <p:nvPr/>
        </p:nvPicPr>
        <p:blipFill>
          <a:blip r:embed="rId4" cstate="print"/>
          <a:srcRect/>
          <a:stretch>
            <a:fillRect/>
          </a:stretch>
        </p:blipFill>
        <p:spPr bwMode="auto">
          <a:xfrm rot="-1355438">
            <a:off x="1763713" y="4367213"/>
            <a:ext cx="5545137" cy="1438275"/>
          </a:xfrm>
          <a:prstGeom prst="rect">
            <a:avLst/>
          </a:prstGeom>
          <a:noFill/>
          <a:ln w="9525">
            <a:noFill/>
            <a:miter lim="800000"/>
            <a:headEnd/>
            <a:tailEnd/>
          </a:ln>
          <a:effectLst/>
        </p:spPr>
      </p:pic>
      <p:pic>
        <p:nvPicPr>
          <p:cNvPr id="175114" name="Picture 10"/>
          <p:cNvPicPr>
            <a:picLocks noChangeAspect="1" noChangeArrowheads="1"/>
          </p:cNvPicPr>
          <p:nvPr/>
        </p:nvPicPr>
        <p:blipFill>
          <a:blip r:embed="rId5" cstate="print"/>
          <a:srcRect/>
          <a:stretch>
            <a:fillRect/>
          </a:stretch>
        </p:blipFill>
        <p:spPr bwMode="auto">
          <a:xfrm rot="2600194">
            <a:off x="1979613" y="3719513"/>
            <a:ext cx="5545137" cy="1438275"/>
          </a:xfrm>
          <a:prstGeom prst="rect">
            <a:avLst/>
          </a:prstGeom>
          <a:noFill/>
          <a:ln w="9525">
            <a:noFill/>
            <a:miter lim="800000"/>
            <a:headEnd/>
            <a:tailEnd/>
          </a:ln>
          <a:effectLst/>
        </p:spPr>
      </p:pic>
      <p:grpSp>
        <p:nvGrpSpPr>
          <p:cNvPr id="175115" name="Group 11"/>
          <p:cNvGrpSpPr>
            <a:grpSpLocks/>
          </p:cNvGrpSpPr>
          <p:nvPr/>
        </p:nvGrpSpPr>
        <p:grpSpPr bwMode="auto">
          <a:xfrm>
            <a:off x="250825" y="180975"/>
            <a:ext cx="8713788" cy="1284288"/>
            <a:chOff x="158" y="114"/>
            <a:chExt cx="5489" cy="809"/>
          </a:xfrm>
        </p:grpSpPr>
        <p:sp>
          <p:nvSpPr>
            <p:cNvPr id="175116" name="Text Box 12"/>
            <p:cNvSpPr txBox="1">
              <a:spLocks noChangeArrowheads="1"/>
            </p:cNvSpPr>
            <p:nvPr/>
          </p:nvSpPr>
          <p:spPr bwMode="auto">
            <a:xfrm>
              <a:off x="158" y="114"/>
              <a:ext cx="3205" cy="231"/>
            </a:xfrm>
            <a:prstGeom prst="rect">
              <a:avLst/>
            </a:prstGeom>
            <a:noFill/>
            <a:ln w="9525">
              <a:noFill/>
              <a:miter lim="800000"/>
              <a:headEnd/>
              <a:tailEnd/>
            </a:ln>
            <a:effectLst/>
          </p:spPr>
          <p:txBody>
            <a:bodyPr wrap="none">
              <a:spAutoFit/>
            </a:bodyPr>
            <a:lstStyle/>
            <a:p>
              <a:r>
                <a:rPr lang="es-ES">
                  <a:solidFill>
                    <a:srgbClr val="003399"/>
                  </a:solidFill>
                  <a:effectLst>
                    <a:outerShdw blurRad="38100" dist="38100" dir="2700000" algn="tl">
                      <a:srgbClr val="C0C0C0"/>
                    </a:outerShdw>
                  </a:effectLst>
                  <a:cs typeface="Times New Roman" pitchFamily="18" charset="0"/>
                </a:rPr>
                <a:t>Kamihata H et al. </a:t>
              </a:r>
              <a:r>
                <a:rPr lang="es-ES" i="1">
                  <a:solidFill>
                    <a:srgbClr val="003399"/>
                  </a:solidFill>
                  <a:effectLst>
                    <a:outerShdw blurRad="38100" dist="38100" dir="2700000" algn="tl">
                      <a:srgbClr val="C0C0C0"/>
                    </a:outerShdw>
                  </a:effectLst>
                  <a:cs typeface="Times New Roman" pitchFamily="18" charset="0"/>
                </a:rPr>
                <a:t>Circulation</a:t>
              </a:r>
              <a:r>
                <a:rPr lang="es-ES">
                  <a:solidFill>
                    <a:srgbClr val="003399"/>
                  </a:solidFill>
                  <a:effectLst>
                    <a:outerShdw blurRad="38100" dist="38100" dir="2700000" algn="tl">
                      <a:srgbClr val="C0C0C0"/>
                    </a:outerShdw>
                  </a:effectLst>
                  <a:cs typeface="Times New Roman" pitchFamily="18" charset="0"/>
                </a:rPr>
                <a:t> 2001;104:1046-52</a:t>
              </a:r>
            </a:p>
          </p:txBody>
        </p:sp>
        <p:sp>
          <p:nvSpPr>
            <p:cNvPr id="175117" name="Text Box 13"/>
            <p:cNvSpPr txBox="1">
              <a:spLocks noChangeArrowheads="1"/>
            </p:cNvSpPr>
            <p:nvPr/>
          </p:nvSpPr>
          <p:spPr bwMode="auto">
            <a:xfrm>
              <a:off x="158" y="346"/>
              <a:ext cx="5489" cy="577"/>
            </a:xfrm>
            <a:prstGeom prst="rect">
              <a:avLst/>
            </a:prstGeom>
            <a:noFill/>
            <a:ln w="9525">
              <a:noFill/>
              <a:miter lim="800000"/>
              <a:headEnd/>
              <a:tailEnd/>
            </a:ln>
            <a:effectLst/>
          </p:spPr>
          <p:txBody>
            <a:bodyPr>
              <a:spAutoFit/>
            </a:bodyPr>
            <a:lstStyle/>
            <a:p>
              <a:r>
                <a:rPr lang="en-US" b="1">
                  <a:solidFill>
                    <a:schemeClr val="bg2"/>
                  </a:solidFill>
                  <a:effectLst>
                    <a:outerShdw blurRad="38100" dist="38100" dir="2700000" algn="tl">
                      <a:srgbClr val="C0C0C0"/>
                    </a:outerShdw>
                  </a:effectLst>
                  <a:cs typeface="Times New Roman" pitchFamily="18" charset="0"/>
                </a:rPr>
                <a:t>Implantation of bone marrow mononuclear cells into ischemic myocardium enhances collateral perfusion and regional function via side supply of angioblasts, angiogenic ligands, and cytokines</a:t>
              </a:r>
              <a:endParaRPr lang="es-ES" b="1">
                <a:solidFill>
                  <a:schemeClr val="bg2"/>
                </a:solidFill>
                <a:effectLst>
                  <a:outerShdw blurRad="38100" dist="38100" dir="2700000" algn="tl">
                    <a:srgbClr val="C0C0C0"/>
                  </a:outerShdw>
                </a:effectLst>
                <a:cs typeface="Times New Roman" pitchFamily="18" charset="0"/>
              </a:endParaRPr>
            </a:p>
          </p:txBody>
        </p:sp>
      </p:grpSp>
      <p:sp>
        <p:nvSpPr>
          <p:cNvPr id="175118" name="Text Box 14"/>
          <p:cNvSpPr txBox="1">
            <a:spLocks noChangeArrowheads="1"/>
          </p:cNvSpPr>
          <p:nvPr/>
        </p:nvSpPr>
        <p:spPr bwMode="auto">
          <a:xfrm>
            <a:off x="250825" y="1406525"/>
            <a:ext cx="7777163" cy="366713"/>
          </a:xfrm>
          <a:prstGeom prst="rect">
            <a:avLst/>
          </a:prstGeom>
          <a:noFill/>
          <a:ln w="9525">
            <a:noFill/>
            <a:miter lim="800000"/>
            <a:headEnd/>
            <a:tailEnd/>
          </a:ln>
          <a:effectLst/>
        </p:spPr>
        <p:txBody>
          <a:bodyPr>
            <a:spAutoFit/>
          </a:bodyPr>
          <a:lstStyle/>
          <a:p>
            <a:r>
              <a:rPr lang="en-US" b="1" i="1">
                <a:solidFill>
                  <a:srgbClr val="003399"/>
                </a:solidFill>
                <a:effectLst>
                  <a:outerShdw blurRad="38100" dist="38100" dir="2700000" algn="tl">
                    <a:srgbClr val="C0C0C0"/>
                  </a:outerShdw>
                </a:effectLst>
                <a:cs typeface="Times New Roman" pitchFamily="18" charset="0"/>
              </a:rPr>
              <a:t>Animal model: rats with acute coronary ligation</a:t>
            </a:r>
            <a:endParaRPr lang="es-ES" b="1" i="1">
              <a:solidFill>
                <a:srgbClr val="003399"/>
              </a:solidFill>
              <a:effectLst>
                <a:outerShdw blurRad="38100" dist="38100" dir="2700000" algn="tl">
                  <a:srgbClr val="C0C0C0"/>
                </a:outerShdw>
              </a:effectLst>
              <a:cs typeface="Times New Roman" pitchFamily="18" charset="0"/>
            </a:endParaRPr>
          </a:p>
        </p:txBody>
      </p:sp>
      <p:pic>
        <p:nvPicPr>
          <p:cNvPr id="175119" name="Picture 15"/>
          <p:cNvPicPr>
            <a:picLocks noChangeAspect="1" noChangeArrowheads="1"/>
          </p:cNvPicPr>
          <p:nvPr/>
        </p:nvPicPr>
        <p:blipFill>
          <a:blip r:embed="rId6" cstate="print"/>
          <a:srcRect/>
          <a:stretch>
            <a:fillRect/>
          </a:stretch>
        </p:blipFill>
        <p:spPr bwMode="auto">
          <a:xfrm>
            <a:off x="4070350" y="1268413"/>
            <a:ext cx="1438275" cy="5545137"/>
          </a:xfrm>
          <a:prstGeom prst="rect">
            <a:avLst/>
          </a:prstGeom>
          <a:noFill/>
          <a:ln w="9525">
            <a:noFill/>
            <a:miter lim="800000"/>
            <a:headEnd/>
            <a:tailEnd/>
          </a:ln>
          <a:effectLst/>
        </p:spPr>
      </p:pic>
      <p:sp>
        <p:nvSpPr>
          <p:cNvPr id="175120" name="AutoShape 16"/>
          <p:cNvSpPr>
            <a:spLocks noChangeArrowheads="1"/>
          </p:cNvSpPr>
          <p:nvPr/>
        </p:nvSpPr>
        <p:spPr bwMode="auto">
          <a:xfrm rot="966805">
            <a:off x="3563938" y="6200775"/>
            <a:ext cx="431800" cy="144463"/>
          </a:xfrm>
          <a:prstGeom prst="leftArrow">
            <a:avLst>
              <a:gd name="adj1" fmla="val 50000"/>
              <a:gd name="adj2" fmla="val 74725"/>
            </a:avLst>
          </a:prstGeom>
          <a:solidFill>
            <a:schemeClr val="tx1"/>
          </a:solidFill>
          <a:ln w="19050">
            <a:solidFill>
              <a:schemeClr val="bg2"/>
            </a:solidFill>
            <a:miter lim="800000"/>
            <a:headEnd/>
            <a:tailEnd/>
          </a:ln>
          <a:effectLst/>
        </p:spPr>
        <p:txBody>
          <a:bodyPr wrap="none" anchor="ctr"/>
          <a:lstStyle/>
          <a:p>
            <a:endParaRPr lang="es-AR"/>
          </a:p>
        </p:txBody>
      </p:sp>
      <p:sp>
        <p:nvSpPr>
          <p:cNvPr id="175121" name="AutoShape 17"/>
          <p:cNvSpPr>
            <a:spLocks noChangeArrowheads="1"/>
          </p:cNvSpPr>
          <p:nvPr/>
        </p:nvSpPr>
        <p:spPr bwMode="auto">
          <a:xfrm rot="966805">
            <a:off x="3708400" y="3248025"/>
            <a:ext cx="431800" cy="144463"/>
          </a:xfrm>
          <a:prstGeom prst="leftArrow">
            <a:avLst>
              <a:gd name="adj1" fmla="val 50000"/>
              <a:gd name="adj2" fmla="val 74725"/>
            </a:avLst>
          </a:prstGeom>
          <a:solidFill>
            <a:schemeClr val="tx1"/>
          </a:solidFill>
          <a:ln w="19050">
            <a:solidFill>
              <a:schemeClr val="bg2"/>
            </a:solidFill>
            <a:miter lim="800000"/>
            <a:headEnd/>
            <a:tailEnd/>
          </a:ln>
          <a:effectLst/>
        </p:spPr>
        <p:txBody>
          <a:bodyPr wrap="none" anchor="ctr"/>
          <a:lstStyle/>
          <a:p>
            <a:endParaRPr lang="es-AR"/>
          </a:p>
        </p:txBody>
      </p:sp>
      <p:sp>
        <p:nvSpPr>
          <p:cNvPr id="175122" name="Oval 18"/>
          <p:cNvSpPr>
            <a:spLocks noChangeArrowheads="1"/>
          </p:cNvSpPr>
          <p:nvPr/>
        </p:nvSpPr>
        <p:spPr bwMode="auto">
          <a:xfrm>
            <a:off x="6156325" y="5302250"/>
            <a:ext cx="433388" cy="503238"/>
          </a:xfrm>
          <a:prstGeom prst="ellipse">
            <a:avLst/>
          </a:prstGeom>
          <a:noFill/>
          <a:ln w="19050">
            <a:solidFill>
              <a:schemeClr val="hlink"/>
            </a:solidFill>
            <a:round/>
            <a:headEnd/>
            <a:tailEnd/>
          </a:ln>
          <a:effectLst/>
        </p:spPr>
        <p:txBody>
          <a:bodyPr wrap="none" anchor="ctr"/>
          <a:lstStyle/>
          <a:p>
            <a:pPr algn="ctr"/>
            <a:endParaRPr lang="es-ES" sz="2400">
              <a:solidFill>
                <a:schemeClr val="bg2"/>
              </a:solidFill>
              <a:cs typeface="Times New Roman" pitchFamily="18" charset="0"/>
            </a:endParaRPr>
          </a:p>
        </p:txBody>
      </p:sp>
      <p:sp>
        <p:nvSpPr>
          <p:cNvPr id="175123" name="Oval 19"/>
          <p:cNvSpPr>
            <a:spLocks noChangeArrowheads="1"/>
          </p:cNvSpPr>
          <p:nvPr/>
        </p:nvSpPr>
        <p:spPr bwMode="auto">
          <a:xfrm>
            <a:off x="6586538" y="2241550"/>
            <a:ext cx="433387" cy="503238"/>
          </a:xfrm>
          <a:prstGeom prst="ellipse">
            <a:avLst/>
          </a:prstGeom>
          <a:noFill/>
          <a:ln w="19050">
            <a:solidFill>
              <a:schemeClr val="hlink"/>
            </a:solidFill>
            <a:round/>
            <a:headEnd/>
            <a:tailEnd/>
          </a:ln>
          <a:effectLst/>
        </p:spPr>
        <p:txBody>
          <a:bodyPr wrap="none" anchor="ctr"/>
          <a:lstStyle/>
          <a:p>
            <a:endParaRPr lang="es-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5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51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75113"/>
                                        </p:tgtEl>
                                        <p:attrNameLst>
                                          <p:attrName>style.visibility</p:attrName>
                                        </p:attrNameLst>
                                      </p:cBhvr>
                                      <p:to>
                                        <p:strVal val="visible"/>
                                      </p:to>
                                    </p:set>
                                  </p:childTnLst>
                                </p:cTn>
                              </p:par>
                            </p:childTnLst>
                          </p:cTn>
                        </p:par>
                        <p:par>
                          <p:cTn id="30" fill="hold">
                            <p:stCondLst>
                              <p:cond delay="0"/>
                            </p:stCondLst>
                            <p:childTnLst>
                              <p:par>
                                <p:cTn id="31" presetID="10" presetClass="exit" presetSubtype="0" fill="hold" nodeType="afterEffect">
                                  <p:stCondLst>
                                    <p:cond delay="0"/>
                                  </p:stCondLst>
                                  <p:childTnLst>
                                    <p:animEffect transition="out" filter="fade">
                                      <p:cBhvr>
                                        <p:cTn id="32" dur="1000"/>
                                        <p:tgtEl>
                                          <p:spTgt spid="175111"/>
                                        </p:tgtEl>
                                      </p:cBhvr>
                                    </p:animEffect>
                                    <p:set>
                                      <p:cBhvr>
                                        <p:cTn id="33" dur="1" fill="hold">
                                          <p:stCondLst>
                                            <p:cond delay="999"/>
                                          </p:stCondLst>
                                        </p:cTn>
                                        <p:tgtEl>
                                          <p:spTgt spid="1751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175119"/>
                                        </p:tgtEl>
                                        <p:attrNameLst>
                                          <p:attrName>style.visibility</p:attrName>
                                        </p:attrNameLst>
                                      </p:cBhvr>
                                      <p:to>
                                        <p:strVal val="visible"/>
                                      </p:to>
                                    </p:se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00"/>
                                        <p:tgtEl>
                                          <p:spTgt spid="175113"/>
                                        </p:tgtEl>
                                      </p:cBhvr>
                                    </p:animEffect>
                                    <p:set>
                                      <p:cBhvr>
                                        <p:cTn id="40" dur="1" fill="hold">
                                          <p:stCondLst>
                                            <p:cond delay="999"/>
                                          </p:stCondLst>
                                        </p:cTn>
                                        <p:tgtEl>
                                          <p:spTgt spid="175113"/>
                                        </p:tgtEl>
                                        <p:attrNameLst>
                                          <p:attrName>style.visibility</p:attrName>
                                        </p:attrNameLst>
                                      </p:cBhvr>
                                      <p:to>
                                        <p:strVal val="hidden"/>
                                      </p:to>
                                    </p:se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175114"/>
                                        </p:tgtEl>
                                        <p:attrNameLst>
                                          <p:attrName>style.visibility</p:attrName>
                                        </p:attrNameLst>
                                      </p:cBhvr>
                                      <p:to>
                                        <p:strVal val="visible"/>
                                      </p:to>
                                    </p:set>
                                  </p:childTnLst>
                                </p:cTn>
                              </p:par>
                            </p:childTnLst>
                          </p:cTn>
                        </p:par>
                        <p:par>
                          <p:cTn id="44" fill="hold">
                            <p:stCondLst>
                              <p:cond delay="2000"/>
                            </p:stCondLst>
                            <p:childTnLst>
                              <p:par>
                                <p:cTn id="45" presetID="10" presetClass="exit" presetSubtype="0" fill="hold" nodeType="afterEffect">
                                  <p:stCondLst>
                                    <p:cond delay="0"/>
                                  </p:stCondLst>
                                  <p:childTnLst>
                                    <p:animEffect transition="out" filter="fade">
                                      <p:cBhvr>
                                        <p:cTn id="46" dur="1000"/>
                                        <p:tgtEl>
                                          <p:spTgt spid="175119"/>
                                        </p:tgtEl>
                                      </p:cBhvr>
                                    </p:animEffect>
                                    <p:set>
                                      <p:cBhvr>
                                        <p:cTn id="47" dur="1" fill="hold">
                                          <p:stCondLst>
                                            <p:cond delay="999"/>
                                          </p:stCondLst>
                                        </p:cTn>
                                        <p:tgtEl>
                                          <p:spTgt spid="175119"/>
                                        </p:tgtEl>
                                        <p:attrNameLst>
                                          <p:attrName>style.visibility</p:attrName>
                                        </p:attrNameLst>
                                      </p:cBhvr>
                                      <p:to>
                                        <p:strVal val="hidden"/>
                                      </p:to>
                                    </p:set>
                                  </p:childTnLst>
                                </p:cTn>
                              </p:par>
                            </p:childTnLst>
                          </p:cTn>
                        </p:par>
                        <p:par>
                          <p:cTn id="48" fill="hold">
                            <p:stCondLst>
                              <p:cond delay="3000"/>
                            </p:stCondLst>
                            <p:childTnLst>
                              <p:par>
                                <p:cTn id="49" presetID="1" presetClass="entr" presetSubtype="0" fill="hold" nodeType="afterEffect">
                                  <p:stCondLst>
                                    <p:cond delay="0"/>
                                  </p:stCondLst>
                                  <p:childTnLst>
                                    <p:set>
                                      <p:cBhvr>
                                        <p:cTn id="50" dur="1" fill="hold">
                                          <p:stCondLst>
                                            <p:cond delay="0"/>
                                          </p:stCondLst>
                                        </p:cTn>
                                        <p:tgtEl>
                                          <p:spTgt spid="175112"/>
                                        </p:tgtEl>
                                        <p:attrNameLst>
                                          <p:attrName>style.visibility</p:attrName>
                                        </p:attrNameLst>
                                      </p:cBhvr>
                                      <p:to>
                                        <p:strVal val="visible"/>
                                      </p:to>
                                    </p:set>
                                  </p:childTnLst>
                                </p:cTn>
                              </p:par>
                            </p:childTnLst>
                          </p:cTn>
                        </p:par>
                        <p:par>
                          <p:cTn id="51" fill="hold">
                            <p:stCondLst>
                              <p:cond delay="3000"/>
                            </p:stCondLst>
                            <p:childTnLst>
                              <p:par>
                                <p:cTn id="52" presetID="10" presetClass="exit" presetSubtype="0" fill="hold" nodeType="afterEffect">
                                  <p:stCondLst>
                                    <p:cond delay="0"/>
                                  </p:stCondLst>
                                  <p:childTnLst>
                                    <p:animEffect transition="out" filter="fade">
                                      <p:cBhvr>
                                        <p:cTn id="53" dur="1000"/>
                                        <p:tgtEl>
                                          <p:spTgt spid="175114"/>
                                        </p:tgtEl>
                                      </p:cBhvr>
                                    </p:animEffect>
                                    <p:set>
                                      <p:cBhvr>
                                        <p:cTn id="54" dur="1" fill="hold">
                                          <p:stCondLst>
                                            <p:cond delay="999"/>
                                          </p:stCondLst>
                                        </p:cTn>
                                        <p:tgtEl>
                                          <p:spTgt spid="1751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75120"/>
                                        </p:tgtEl>
                                        <p:attrNameLst>
                                          <p:attrName>style.visibility</p:attrName>
                                        </p:attrNameLst>
                                      </p:cBhvr>
                                      <p:to>
                                        <p:strVal val="visible"/>
                                      </p:to>
                                    </p:set>
                                    <p:animEffect transition="in" filter="dissolve">
                                      <p:cBhvr>
                                        <p:cTn id="59" dur="500"/>
                                        <p:tgtEl>
                                          <p:spTgt spid="175120"/>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75121"/>
                                        </p:tgtEl>
                                        <p:attrNameLst>
                                          <p:attrName>style.visibility</p:attrName>
                                        </p:attrNameLst>
                                      </p:cBhvr>
                                      <p:to>
                                        <p:strVal val="visible"/>
                                      </p:to>
                                    </p:set>
                                    <p:animEffect transition="in" filter="dissolve">
                                      <p:cBhvr>
                                        <p:cTn id="64" dur="500"/>
                                        <p:tgtEl>
                                          <p:spTgt spid="17512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75122"/>
                                        </p:tgtEl>
                                        <p:attrNameLst>
                                          <p:attrName>style.visibility</p:attrName>
                                        </p:attrNameLst>
                                      </p:cBhvr>
                                      <p:to>
                                        <p:strVal val="visible"/>
                                      </p:to>
                                    </p:set>
                                    <p:animEffect transition="in" filter="dissolve">
                                      <p:cBhvr>
                                        <p:cTn id="69" dur="500"/>
                                        <p:tgtEl>
                                          <p:spTgt spid="17512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75123"/>
                                        </p:tgtEl>
                                        <p:attrNameLst>
                                          <p:attrName>style.visibility</p:attrName>
                                        </p:attrNameLst>
                                      </p:cBhvr>
                                      <p:to>
                                        <p:strVal val="visible"/>
                                      </p:to>
                                    </p:set>
                                    <p:animEffect transition="in" filter="dissolve">
                                      <p:cBhvr>
                                        <p:cTn id="74" dur="500"/>
                                        <p:tgtEl>
                                          <p:spTgt spid="17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18" grpId="0"/>
      <p:bldP spid="175120" grpId="0" animBg="1"/>
      <p:bldP spid="175121" grpId="0" animBg="1"/>
      <p:bldP spid="175122" grpId="0" animBg="1"/>
      <p:bldP spid="1751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7" y="260649"/>
            <a:ext cx="3943112" cy="646321"/>
          </a:xfrm>
          <a:prstGeom prst="rect">
            <a:avLst/>
          </a:prstGeom>
          <a:noFill/>
        </p:spPr>
        <p:txBody>
          <a:bodyPr wrap="none" lIns="91430" tIns="45715" rIns="91430" bIns="45715" rtlCol="0">
            <a:spAutoFit/>
          </a:bodyPr>
          <a:lstStyle/>
          <a:p>
            <a:r>
              <a:rPr lang="es-AR" sz="3600" dirty="0"/>
              <a:t>Revisión por pares</a:t>
            </a:r>
            <a:endParaRPr lang="fr-FR" sz="3600" dirty="0"/>
          </a:p>
        </p:txBody>
      </p:sp>
      <p:sp>
        <p:nvSpPr>
          <p:cNvPr id="3" name="2 CuadroTexto"/>
          <p:cNvSpPr txBox="1"/>
          <p:nvPr/>
        </p:nvSpPr>
        <p:spPr>
          <a:xfrm>
            <a:off x="395536" y="910847"/>
            <a:ext cx="5868443" cy="954097"/>
          </a:xfrm>
          <a:prstGeom prst="rect">
            <a:avLst/>
          </a:prstGeom>
          <a:noFill/>
        </p:spPr>
        <p:txBody>
          <a:bodyPr wrap="none" lIns="91430" tIns="45715" rIns="91430" bIns="45715" rtlCol="0">
            <a:spAutoFit/>
          </a:bodyPr>
          <a:lstStyle/>
          <a:p>
            <a:r>
              <a:rPr lang="es-AR" sz="2800" dirty="0"/>
              <a:t>Revisión por pares abierta</a:t>
            </a:r>
          </a:p>
          <a:p>
            <a:r>
              <a:rPr lang="es-AR" sz="2800" dirty="0"/>
              <a:t>Revisión por pares post-publicación</a:t>
            </a:r>
            <a:endParaRPr lang="fr-FR" sz="2800"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792" y="2306704"/>
            <a:ext cx="4715450" cy="3743463"/>
          </a:xfrm>
          <a:prstGeom prst="rect">
            <a:avLst/>
          </a:prstGeom>
        </p:spPr>
      </p:pic>
      <p:sp>
        <p:nvSpPr>
          <p:cNvPr id="6" name="5 CuadroTexto"/>
          <p:cNvSpPr txBox="1"/>
          <p:nvPr/>
        </p:nvSpPr>
        <p:spPr>
          <a:xfrm>
            <a:off x="1" y="6162570"/>
            <a:ext cx="9144000" cy="646321"/>
          </a:xfrm>
          <a:prstGeom prst="rect">
            <a:avLst/>
          </a:prstGeom>
          <a:noFill/>
        </p:spPr>
        <p:txBody>
          <a:bodyPr wrap="square" lIns="91430" tIns="45715" rIns="91430" bIns="45715" rtlCol="0">
            <a:spAutoFit/>
          </a:bodyPr>
          <a:lstStyle/>
          <a:p>
            <a:r>
              <a:rPr lang="fr-FR" dirty="0" err="1"/>
              <a:t>Kriegeskorte</a:t>
            </a:r>
            <a:r>
              <a:rPr lang="fr-FR" dirty="0"/>
              <a:t> </a:t>
            </a:r>
            <a:r>
              <a:rPr lang="fr-FR" dirty="0" smtClean="0"/>
              <a:t>N. </a:t>
            </a:r>
            <a:r>
              <a:rPr lang="en-US" dirty="0"/>
              <a:t>"</a:t>
            </a:r>
            <a:r>
              <a:rPr lang="en-US" dirty="0" smtClean="0"/>
              <a:t>Open </a:t>
            </a:r>
            <a:r>
              <a:rPr lang="en-US" dirty="0"/>
              <a:t>evaluation (OE): A vision for entirely transparent post-publication peer review and rating for </a:t>
            </a:r>
            <a:r>
              <a:rPr lang="en-US" dirty="0" smtClean="0"/>
              <a:t>science</a:t>
            </a:r>
            <a:r>
              <a:rPr lang="en-US" i="1" dirty="0"/>
              <a:t> </a:t>
            </a:r>
            <a:r>
              <a:rPr lang="en-US" dirty="0"/>
              <a:t>"</a:t>
            </a:r>
            <a:r>
              <a:rPr lang="fr-FR" dirty="0"/>
              <a:t> (2012)</a:t>
            </a:r>
          </a:p>
        </p:txBody>
      </p:sp>
    </p:spTree>
    <p:extLst>
      <p:ext uri="{BB962C8B-B14F-4D97-AF65-F5344CB8AC3E}">
        <p14:creationId xmlns:p14="http://schemas.microsoft.com/office/powerpoint/2010/main" val="4272958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49249" y="9925"/>
            <a:ext cx="5398663" cy="646321"/>
          </a:xfrm>
          <a:prstGeom prst="rect">
            <a:avLst/>
          </a:prstGeom>
          <a:noFill/>
        </p:spPr>
        <p:txBody>
          <a:bodyPr wrap="none" lIns="91430" tIns="45715" rIns="91430" bIns="45715" rtlCol="0">
            <a:spAutoFit/>
          </a:bodyPr>
          <a:lstStyle/>
          <a:p>
            <a:r>
              <a:rPr lang="es-AR" sz="3600" dirty="0"/>
              <a:t>Aceptación por disciplina</a:t>
            </a:r>
            <a:endParaRPr lang="fr-FR" sz="3600"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814"/>
            <a:ext cx="9144000" cy="5513832"/>
          </a:xfrm>
          <a:prstGeom prst="rect">
            <a:avLst/>
          </a:prstGeom>
        </p:spPr>
      </p:pic>
      <p:sp>
        <p:nvSpPr>
          <p:cNvPr id="5" name="4 CuadroTexto"/>
          <p:cNvSpPr txBox="1"/>
          <p:nvPr/>
        </p:nvSpPr>
        <p:spPr>
          <a:xfrm>
            <a:off x="70993" y="6373356"/>
            <a:ext cx="9073008" cy="646321"/>
          </a:xfrm>
          <a:prstGeom prst="rect">
            <a:avLst/>
          </a:prstGeom>
          <a:noFill/>
        </p:spPr>
        <p:txBody>
          <a:bodyPr wrap="square" lIns="91430" tIns="45715" rIns="91430" bIns="45715" rtlCol="0">
            <a:spAutoFit/>
          </a:bodyPr>
          <a:lstStyle/>
          <a:p>
            <a:r>
              <a:rPr lang="en-US" dirty="0" err="1" smtClean="0"/>
              <a:t>Gargouri</a:t>
            </a:r>
            <a:r>
              <a:rPr lang="en-US" dirty="0" smtClean="0"/>
              <a:t>, et </a:t>
            </a:r>
            <a:r>
              <a:rPr lang="en-US" i="1" dirty="0" smtClean="0"/>
              <a:t>al . </a:t>
            </a:r>
            <a:r>
              <a:rPr lang="en-US" dirty="0"/>
              <a:t>"Green and Gold Open Access percentages and growth, by discipline" (2012).</a:t>
            </a:r>
            <a:endParaRPr lang="fr-FR" dirty="0"/>
          </a:p>
        </p:txBody>
      </p:sp>
    </p:spTree>
    <p:extLst>
      <p:ext uri="{BB962C8B-B14F-4D97-AF65-F5344CB8AC3E}">
        <p14:creationId xmlns:p14="http://schemas.microsoft.com/office/powerpoint/2010/main" val="2001376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260649"/>
            <a:ext cx="7381027" cy="646321"/>
          </a:xfrm>
          <a:prstGeom prst="rect">
            <a:avLst/>
          </a:prstGeom>
          <a:noFill/>
        </p:spPr>
        <p:txBody>
          <a:bodyPr wrap="none" lIns="91430" tIns="45715" rIns="91430" bIns="45715" rtlCol="0">
            <a:spAutoFit/>
          </a:bodyPr>
          <a:lstStyle/>
          <a:p>
            <a:r>
              <a:rPr lang="es-AR" sz="3600" dirty="0"/>
              <a:t>Pre-</a:t>
            </a:r>
            <a:r>
              <a:rPr lang="es-AR" sz="3600" dirty="0" err="1"/>
              <a:t>prints</a:t>
            </a:r>
            <a:r>
              <a:rPr lang="es-AR" sz="3600" dirty="0"/>
              <a:t>…  ¿sigue siendo original? </a:t>
            </a:r>
            <a:endParaRPr lang="fr-FR" sz="3600"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7" y="1196752"/>
            <a:ext cx="9144000" cy="4464496"/>
          </a:xfrm>
          <a:prstGeom prst="rect">
            <a:avLst/>
          </a:prstGeom>
        </p:spPr>
      </p:pic>
      <p:sp>
        <p:nvSpPr>
          <p:cNvPr id="6" name="5 CuadroTexto"/>
          <p:cNvSpPr txBox="1"/>
          <p:nvPr/>
        </p:nvSpPr>
        <p:spPr>
          <a:xfrm>
            <a:off x="1237842" y="5661249"/>
            <a:ext cx="6725624" cy="523210"/>
          </a:xfrm>
          <a:prstGeom prst="rect">
            <a:avLst/>
          </a:prstGeom>
          <a:noFill/>
        </p:spPr>
        <p:txBody>
          <a:bodyPr wrap="none" lIns="91430" tIns="45715" rIns="91430" bIns="45715" rtlCol="0">
            <a:spAutoFit/>
          </a:bodyPr>
          <a:lstStyle/>
          <a:p>
            <a:pPr algn="ctr"/>
            <a:r>
              <a:rPr lang="es-AR" sz="2800" dirty="0"/>
              <a:t>Depende de la editorial, mayormente sí.</a:t>
            </a:r>
            <a:endParaRPr lang="fr-FR" sz="2800" dirty="0"/>
          </a:p>
        </p:txBody>
      </p:sp>
      <p:sp>
        <p:nvSpPr>
          <p:cNvPr id="2" name="1 CuadroTexto"/>
          <p:cNvSpPr txBox="1"/>
          <p:nvPr/>
        </p:nvSpPr>
        <p:spPr>
          <a:xfrm>
            <a:off x="944298" y="6300414"/>
            <a:ext cx="8174739" cy="369322"/>
          </a:xfrm>
          <a:prstGeom prst="rect">
            <a:avLst/>
          </a:prstGeom>
          <a:noFill/>
        </p:spPr>
        <p:txBody>
          <a:bodyPr wrap="none" lIns="91430" tIns="45715" rIns="91430" bIns="45715" rtlCol="0">
            <a:spAutoFit/>
          </a:bodyPr>
          <a:lstStyle/>
          <a:p>
            <a:r>
              <a:rPr lang="es-AR" dirty="0" smtClean="0"/>
              <a:t>http://en.wikipedia.org/wiki/List_of_academic_journals_by_preprint_policy</a:t>
            </a:r>
            <a:endParaRPr lang="fr-FR" dirty="0"/>
          </a:p>
        </p:txBody>
      </p:sp>
    </p:spTree>
    <p:extLst>
      <p:ext uri="{BB962C8B-B14F-4D97-AF65-F5344CB8AC3E}">
        <p14:creationId xmlns:p14="http://schemas.microsoft.com/office/powerpoint/2010/main" val="96449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243097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_tradnl" dirty="0" smtClean="0"/>
              <a:t>La noticia científica</a:t>
            </a:r>
            <a:endParaRPr lang="es-AR" dirty="0"/>
          </a:p>
        </p:txBody>
      </p:sp>
    </p:spTree>
    <p:extLst>
      <p:ext uri="{BB962C8B-B14F-4D97-AF65-F5344CB8AC3E}">
        <p14:creationId xmlns:p14="http://schemas.microsoft.com/office/powerpoint/2010/main" val="26271081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748883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9530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Ciencia y periodismo:</a:t>
            </a:r>
            <a:br>
              <a:rPr lang="es-ES" dirty="0" smtClean="0"/>
            </a:br>
            <a:r>
              <a:rPr lang="es-ES" dirty="0" smtClean="0"/>
              <a:t>criterios básicos compartidos</a:t>
            </a:r>
            <a:endParaRPr lang="es-AR" dirty="0"/>
          </a:p>
        </p:txBody>
      </p:sp>
      <p:sp>
        <p:nvSpPr>
          <p:cNvPr id="4" name="3 Marcador de contenido"/>
          <p:cNvSpPr>
            <a:spLocks noGrp="1"/>
          </p:cNvSpPr>
          <p:nvPr>
            <p:ph idx="1"/>
          </p:nvPr>
        </p:nvSpPr>
        <p:spPr/>
        <p:txBody>
          <a:bodyPr/>
          <a:lstStyle/>
          <a:p>
            <a:r>
              <a:rPr lang="es-AR" sz="3200" dirty="0"/>
              <a:t>Visión escéptica de la realidad. </a:t>
            </a:r>
          </a:p>
          <a:p>
            <a:r>
              <a:rPr lang="es-AR" sz="3200" dirty="0"/>
              <a:t>Las conclusiones requieren evidencias. </a:t>
            </a:r>
          </a:p>
          <a:p>
            <a:r>
              <a:rPr lang="es-AR" sz="3200" dirty="0"/>
              <a:t>Todo está sujeto a posibles cuestionamientos. </a:t>
            </a:r>
          </a:p>
          <a:p>
            <a:r>
              <a:rPr lang="es-AR" sz="3200" dirty="0"/>
              <a:t>Se utiliza la razón para descubrir mentiras, confusiones y abusos de la lógica.</a:t>
            </a:r>
          </a:p>
          <a:p>
            <a:pPr marL="114300" indent="0">
              <a:buNone/>
            </a:pPr>
            <a:r>
              <a:rPr lang="es-AR" dirty="0" smtClean="0"/>
              <a:t>                                                          </a:t>
            </a:r>
            <a:r>
              <a:rPr lang="es-AR" sz="1600" dirty="0" smtClean="0"/>
              <a:t>Crisci </a:t>
            </a:r>
            <a:r>
              <a:rPr lang="es-AR" sz="1600" dirty="0"/>
              <a:t>J.2010</a:t>
            </a:r>
          </a:p>
          <a:p>
            <a:endParaRPr lang="es-AR" dirty="0"/>
          </a:p>
        </p:txBody>
      </p:sp>
    </p:spTree>
    <p:extLst>
      <p:ext uri="{BB962C8B-B14F-4D97-AF65-F5344CB8AC3E}">
        <p14:creationId xmlns:p14="http://schemas.microsoft.com/office/powerpoint/2010/main" val="19944150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Y algunas diferencias…</a:t>
            </a:r>
            <a:br>
              <a:rPr lang="es-ES" dirty="0" smtClean="0"/>
            </a:br>
            <a:r>
              <a:rPr lang="es-ES" sz="2000" dirty="0" smtClean="0"/>
              <a:t>(Bora </a:t>
            </a:r>
            <a:r>
              <a:rPr lang="es-ES" sz="2000" dirty="0" err="1" smtClean="0"/>
              <a:t>zivkovic</a:t>
            </a:r>
            <a:r>
              <a:rPr lang="es-ES" sz="2000" dirty="0" smtClean="0"/>
              <a:t>, 2010)</a:t>
            </a:r>
            <a:endParaRPr lang="es-AR" sz="2000" dirty="0"/>
          </a:p>
        </p:txBody>
      </p:sp>
      <p:sp>
        <p:nvSpPr>
          <p:cNvPr id="4" name="3 Marcador de contenido"/>
          <p:cNvSpPr>
            <a:spLocks noGrp="1"/>
          </p:cNvSpPr>
          <p:nvPr>
            <p:ph sz="half" idx="1"/>
          </p:nvPr>
        </p:nvSpPr>
        <p:spPr/>
        <p:txBody>
          <a:bodyPr>
            <a:normAutofit/>
          </a:bodyPr>
          <a:lstStyle/>
          <a:p>
            <a:r>
              <a:rPr lang="es-AR" dirty="0"/>
              <a:t>El periodismo es comunicación sobre “qué es lo nuevo”. El periodista es alguien que puede decir “estuve ahí, usted no, déjeme explicárselo”.</a:t>
            </a:r>
          </a:p>
          <a:p>
            <a:endParaRPr lang="es-AR" dirty="0"/>
          </a:p>
        </p:txBody>
      </p:sp>
      <p:sp>
        <p:nvSpPr>
          <p:cNvPr id="5" name="4 Marcador de contenido"/>
          <p:cNvSpPr>
            <a:spLocks noGrp="1"/>
          </p:cNvSpPr>
          <p:nvPr>
            <p:ph sz="half" idx="2"/>
          </p:nvPr>
        </p:nvSpPr>
        <p:spPr/>
        <p:txBody>
          <a:bodyPr>
            <a:normAutofit/>
          </a:bodyPr>
          <a:lstStyle/>
          <a:p>
            <a:r>
              <a:rPr lang="es-AR" dirty="0"/>
              <a:t>La ciencia es comunicación sobre “cómo funciona el mundo”. El científico es alguien que puede decir “entiendo algo sobre el mundo, usted no, déjeme explicárselo”.</a:t>
            </a:r>
          </a:p>
          <a:p>
            <a:endParaRPr lang="es-AR" dirty="0"/>
          </a:p>
        </p:txBody>
      </p:sp>
    </p:spTree>
    <p:extLst>
      <p:ext uri="{BB962C8B-B14F-4D97-AF65-F5344CB8AC3E}">
        <p14:creationId xmlns:p14="http://schemas.microsoft.com/office/powerpoint/2010/main" val="1711487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3600" dirty="0"/>
              <a:t>1665-1666: nacen los diarios y los </a:t>
            </a:r>
            <a:r>
              <a:rPr lang="es-AR" sz="3600" dirty="0" err="1"/>
              <a:t>journals</a:t>
            </a:r>
            <a:endParaRPr lang="es-AR"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9335" y="1719263"/>
            <a:ext cx="3570829"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3550" y="1719263"/>
            <a:ext cx="3467899"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0413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274638"/>
            <a:ext cx="8229600" cy="1143000"/>
          </a:xfrm>
        </p:spPr>
        <p:txBody>
          <a:bodyPr>
            <a:normAutofit fontScale="90000"/>
          </a:bodyPr>
          <a:lstStyle/>
          <a:p>
            <a:pPr eaLnBrk="1" hangingPunct="1">
              <a:defRPr/>
            </a:pPr>
            <a:r>
              <a:rPr lang="es-ES" sz="4000" smtClean="0"/>
              <a:t>Fenómeno (Telégrafo Mercantil, 15/8/1802)</a:t>
            </a:r>
          </a:p>
        </p:txBody>
      </p:sp>
      <p:pic>
        <p:nvPicPr>
          <p:cNvPr id="3072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4438" y="2281238"/>
            <a:ext cx="7929562" cy="2597150"/>
          </a:xfrm>
        </p:spPr>
      </p:pic>
      <p:pic>
        <p:nvPicPr>
          <p:cNvPr id="30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509120"/>
            <a:ext cx="781236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460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900113" y="908050"/>
            <a:ext cx="7353300" cy="1152525"/>
          </a:xfrm>
          <a:prstGeom prst="rect">
            <a:avLst/>
          </a:prstGeom>
          <a:noFill/>
          <a:ln w="9525">
            <a:noFill/>
            <a:miter lim="800000"/>
            <a:headEnd/>
            <a:tailEnd/>
          </a:ln>
          <a:effectLst/>
        </p:spPr>
      </p:pic>
      <p:pic>
        <p:nvPicPr>
          <p:cNvPr id="177155" name="Picture 3"/>
          <p:cNvPicPr>
            <a:picLocks noChangeAspect="1" noChangeArrowheads="1"/>
          </p:cNvPicPr>
          <p:nvPr/>
        </p:nvPicPr>
        <p:blipFill>
          <a:blip r:embed="rId4" cstate="print"/>
          <a:srcRect/>
          <a:stretch>
            <a:fillRect/>
          </a:stretch>
        </p:blipFill>
        <p:spPr bwMode="auto">
          <a:xfrm>
            <a:off x="1042988" y="2924175"/>
            <a:ext cx="1762125" cy="2619375"/>
          </a:xfrm>
          <a:prstGeom prst="rect">
            <a:avLst/>
          </a:prstGeom>
          <a:noFill/>
          <a:ln w="9525">
            <a:noFill/>
            <a:miter lim="800000"/>
            <a:headEnd/>
            <a:tailEnd/>
          </a:ln>
          <a:effectLst/>
        </p:spPr>
      </p:pic>
      <p:sp>
        <p:nvSpPr>
          <p:cNvPr id="177156" name="Text Box 4"/>
          <p:cNvSpPr txBox="1">
            <a:spLocks noChangeArrowheads="1"/>
          </p:cNvSpPr>
          <p:nvPr/>
        </p:nvSpPr>
        <p:spPr bwMode="auto">
          <a:xfrm>
            <a:off x="3543300" y="3067050"/>
            <a:ext cx="1698625" cy="304800"/>
          </a:xfrm>
          <a:prstGeom prst="rect">
            <a:avLst/>
          </a:prstGeom>
          <a:noFill/>
          <a:ln w="9525">
            <a:noFill/>
            <a:miter lim="800000"/>
            <a:headEnd/>
            <a:tailEnd/>
          </a:ln>
          <a:effectLst/>
        </p:spPr>
        <p:txBody>
          <a:bodyPr wrap="none">
            <a:spAutoFit/>
          </a:bodyPr>
          <a:lstStyle/>
          <a:p>
            <a:r>
              <a:rPr lang="es-ES" sz="1400" i="1">
                <a:cs typeface="Times New Roman" pitchFamily="18" charset="0"/>
              </a:rPr>
              <a:t>Copiar es un arte…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5450" y="407988"/>
            <a:ext cx="8261350" cy="1039812"/>
          </a:xfrm>
        </p:spPr>
        <p:txBody>
          <a:bodyPr>
            <a:normAutofit fontScale="90000"/>
          </a:bodyPr>
          <a:lstStyle/>
          <a:p>
            <a:pPr fontAlgn="auto">
              <a:spcAft>
                <a:spcPts val="0"/>
              </a:spcAft>
              <a:defRPr/>
            </a:pPr>
            <a:r>
              <a:rPr lang="es-AR" dirty="0" smtClean="0">
                <a:solidFill>
                  <a:schemeClr val="accent1">
                    <a:lumMod val="75000"/>
                  </a:schemeClr>
                </a:solidFill>
              </a:rPr>
              <a:t>Primera noticia de la vacuna en el Río de la Plata (5/7/1801)</a:t>
            </a:r>
            <a:endParaRPr lang="es-AR" dirty="0">
              <a:solidFill>
                <a:schemeClr val="accent1">
                  <a:lumMod val="75000"/>
                </a:schemeClr>
              </a:solidFill>
            </a:endParaRPr>
          </a:p>
        </p:txBody>
      </p:sp>
      <p:sp>
        <p:nvSpPr>
          <p:cNvPr id="3" name="2 Marcador de contenido"/>
          <p:cNvSpPr>
            <a:spLocks noGrp="1"/>
          </p:cNvSpPr>
          <p:nvPr>
            <p:ph sz="half" idx="1"/>
          </p:nvPr>
        </p:nvSpPr>
        <p:spPr>
          <a:xfrm>
            <a:off x="425450" y="1719263"/>
            <a:ext cx="4038600" cy="4406900"/>
          </a:xfrm>
        </p:spPr>
        <p:txBody>
          <a:bodyPr rtlCol="0">
            <a:normAutofit fontScale="92500" lnSpcReduction="10000"/>
          </a:bodyPr>
          <a:lstStyle/>
          <a:p>
            <a:pPr fontAlgn="auto">
              <a:spcAft>
                <a:spcPts val="0"/>
              </a:spcAft>
              <a:buFont typeface="Arial" pitchFamily="34" charset="0"/>
              <a:buChar char="•"/>
              <a:defRPr/>
            </a:pPr>
            <a:r>
              <a:rPr lang="es-AR" dirty="0" smtClean="0"/>
              <a:t>«El Editor, según los informes que ha tomado de muchos y diferentes extranjeros, cree que el nuevo invento de la </a:t>
            </a:r>
            <a:r>
              <a:rPr lang="es-AR" i="1" dirty="0" err="1" smtClean="0"/>
              <a:t>Vacina</a:t>
            </a:r>
            <a:r>
              <a:rPr lang="es-AR" dirty="0" smtClean="0"/>
              <a:t> está sólo reducido a inocular con una viruela que regularmente se halla en las tetas de casi todas las vacas»</a:t>
            </a:r>
            <a:endParaRPr lang="es-AR" dirty="0"/>
          </a:p>
        </p:txBody>
      </p:sp>
      <p:pic>
        <p:nvPicPr>
          <p:cNvPr id="21507" name="Picture 2"/>
          <p:cNvPicPr>
            <a:picLocks noGrp="1" noChangeAspect="1" noChangeArrowheads="1"/>
          </p:cNvPicPr>
          <p:nvPr>
            <p:ph sz="half" idx="2"/>
          </p:nvPr>
        </p:nvPicPr>
        <p:blipFill>
          <a:blip r:embed="rId2"/>
          <a:srcRect/>
          <a:stretch>
            <a:fillRect/>
          </a:stretch>
        </p:blipFill>
        <p:spPr>
          <a:xfrm>
            <a:off x="4648200" y="2774950"/>
            <a:ext cx="4038600" cy="2295525"/>
          </a:xfrm>
        </p:spPr>
      </p:pic>
    </p:spTree>
    <p:extLst>
      <p:ext uri="{BB962C8B-B14F-4D97-AF65-F5344CB8AC3E}">
        <p14:creationId xmlns:p14="http://schemas.microsoft.com/office/powerpoint/2010/main" val="14739301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Primera noticia de la composición del agua (1804)</a:t>
            </a:r>
            <a:endParaRPr lang="es-AR" dirty="0"/>
          </a:p>
        </p:txBody>
      </p:sp>
      <p:sp>
        <p:nvSpPr>
          <p:cNvPr id="3" name="2 Marcador de contenido"/>
          <p:cNvSpPr>
            <a:spLocks noGrp="1"/>
          </p:cNvSpPr>
          <p:nvPr>
            <p:ph sz="half" idx="1"/>
          </p:nvPr>
        </p:nvSpPr>
        <p:spPr/>
        <p:txBody>
          <a:bodyPr/>
          <a:lstStyle/>
          <a:p>
            <a:r>
              <a:rPr lang="es-ES" dirty="0" smtClean="0"/>
              <a:t>El agua está formada por la combinación química del agua y del hidrógeno. El “admirable descubrimiento de Lavoisier (…) mucho dio que hablar”.</a:t>
            </a:r>
            <a:endParaRPr lang="es-AR"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3500" y="1889125"/>
            <a:ext cx="30480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1658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1 Título"/>
          <p:cNvSpPr>
            <a:spLocks noGrp="1"/>
          </p:cNvSpPr>
          <p:nvPr>
            <p:ph type="title" idx="4294967295"/>
          </p:nvPr>
        </p:nvSpPr>
        <p:spPr>
          <a:xfrm>
            <a:off x="0" y="274638"/>
            <a:ext cx="8229600" cy="1143000"/>
          </a:xfrm>
        </p:spPr>
        <p:txBody>
          <a:bodyPr/>
          <a:lstStyle/>
          <a:p>
            <a:pPr eaLnBrk="1" hangingPunct="1">
              <a:defRPr/>
            </a:pPr>
            <a:r>
              <a:rPr lang="es-ES" smtClean="0"/>
              <a:t>La Nación, 23 de marzo de 1883</a:t>
            </a:r>
          </a:p>
        </p:txBody>
      </p:sp>
      <p:pic>
        <p:nvPicPr>
          <p:cNvPr id="33795"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2540000"/>
            <a:ext cx="6643688" cy="3092450"/>
          </a:xfrm>
          <a:noFill/>
        </p:spPr>
      </p:pic>
    </p:spTree>
    <p:extLst>
      <p:ext uri="{BB962C8B-B14F-4D97-AF65-F5344CB8AC3E}">
        <p14:creationId xmlns:p14="http://schemas.microsoft.com/office/powerpoint/2010/main" val="1931550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Descubrimiento de Rayos X (1895)</a:t>
            </a:r>
            <a:endParaRPr lang="es-A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744416" cy="4248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8"/>
            <a:ext cx="3816424" cy="44644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673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933056"/>
            <a:ext cx="6626248"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685800" y="332657"/>
            <a:ext cx="7543800" cy="3024335"/>
          </a:xfrm>
        </p:spPr>
        <p:txBody>
          <a:bodyPr/>
          <a:lstStyle/>
          <a:p>
            <a:r>
              <a:rPr lang="es-ES_tradnl" sz="3200" dirty="0" smtClean="0"/>
              <a:t>La Nación, 22 de noviembre de 1914</a:t>
            </a:r>
            <a:br>
              <a:rPr lang="es-ES_tradnl" sz="3200" dirty="0" smtClean="0"/>
            </a:br>
            <a:r>
              <a:rPr lang="es-ES_tradnl" sz="1800" dirty="0" smtClean="0"/>
              <a:t/>
            </a:r>
            <a:br>
              <a:rPr lang="es-ES_tradnl" sz="1800" dirty="0" smtClean="0"/>
            </a:br>
            <a:r>
              <a:rPr lang="es-ES_tradnl" sz="1800" dirty="0" smtClean="0"/>
              <a:t>La última, nueva y evidente prueba de la remotísima antigüedad en que el hombre ha existido en territorio argentino, comprobatoria de su origen en este suelo, acaba de ser hallada.  Si hubiera algún espíritu retardado o incrédulo (…) tendrá que rendirse ante la evidencia que importa el hecho sensacional que hoy vamos a hacer público.</a:t>
            </a:r>
            <a:endParaRPr lang="es-AR" sz="1800" dirty="0"/>
          </a:p>
        </p:txBody>
      </p:sp>
    </p:spTree>
    <p:extLst>
      <p:ext uri="{BB962C8B-B14F-4D97-AF65-F5344CB8AC3E}">
        <p14:creationId xmlns:p14="http://schemas.microsoft.com/office/powerpoint/2010/main" val="21739042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AR" dirty="0" smtClean="0"/>
              <a:t>Teoría de la relatividad (1919)</a:t>
            </a:r>
            <a:endParaRPr lang="es-A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96752"/>
            <a:ext cx="3864868" cy="5400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84784"/>
            <a:ext cx="3888432"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2892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AR" dirty="0" smtClean="0"/>
              <a:t>La estructura del ADN</a:t>
            </a:r>
            <a:endParaRPr lang="es-AR" dirty="0"/>
          </a:p>
        </p:txBody>
      </p:sp>
      <p:sp>
        <p:nvSpPr>
          <p:cNvPr id="8" name="7 Marcador de contenido"/>
          <p:cNvSpPr>
            <a:spLocks noGrp="1"/>
          </p:cNvSpPr>
          <p:nvPr>
            <p:ph sz="half" idx="2"/>
          </p:nvPr>
        </p:nvSpPr>
        <p:spPr/>
        <p:txBody>
          <a:bodyPr>
            <a:normAutofit fontScale="55000" lnSpcReduction="20000"/>
          </a:bodyPr>
          <a:lstStyle/>
          <a:p>
            <a:pPr marL="0" indent="0">
              <a:buNone/>
            </a:pPr>
            <a:r>
              <a:rPr lang="es-AR" dirty="0"/>
              <a:t>CLUE TO CHEMISTRY OF HEREDITY FOUND; American and </a:t>
            </a:r>
            <a:r>
              <a:rPr lang="es-AR" dirty="0" err="1"/>
              <a:t>Briton</a:t>
            </a:r>
            <a:r>
              <a:rPr lang="es-AR" dirty="0"/>
              <a:t> </a:t>
            </a:r>
            <a:r>
              <a:rPr lang="es-AR" dirty="0" err="1"/>
              <a:t>Report</a:t>
            </a:r>
            <a:r>
              <a:rPr lang="es-AR" dirty="0"/>
              <a:t> </a:t>
            </a:r>
            <a:r>
              <a:rPr lang="es-AR" dirty="0" err="1"/>
              <a:t>Solving</a:t>
            </a:r>
            <a:r>
              <a:rPr lang="es-AR" dirty="0"/>
              <a:t> Molecular </a:t>
            </a:r>
            <a:r>
              <a:rPr lang="es-AR" dirty="0" err="1"/>
              <a:t>Pattern</a:t>
            </a:r>
            <a:r>
              <a:rPr lang="es-AR" dirty="0"/>
              <a:t> of Vital </a:t>
            </a:r>
            <a:r>
              <a:rPr lang="es-AR" dirty="0" err="1"/>
              <a:t>Nucleic</a:t>
            </a:r>
            <a:r>
              <a:rPr lang="es-AR" dirty="0"/>
              <a:t> </a:t>
            </a:r>
            <a:r>
              <a:rPr lang="es-AR" dirty="0" err="1"/>
              <a:t>Acid</a:t>
            </a:r>
            <a:r>
              <a:rPr lang="es-AR" dirty="0"/>
              <a:t> TESTS BY X-RAY PLANNED </a:t>
            </a:r>
            <a:r>
              <a:rPr lang="es-AR" dirty="0" err="1"/>
              <a:t>Work</a:t>
            </a:r>
            <a:r>
              <a:rPr lang="es-AR" dirty="0"/>
              <a:t> Done in </a:t>
            </a:r>
            <a:r>
              <a:rPr lang="es-AR" dirty="0" err="1"/>
              <a:t>England</a:t>
            </a:r>
            <a:r>
              <a:rPr lang="es-AR" dirty="0"/>
              <a:t>, </a:t>
            </a:r>
            <a:r>
              <a:rPr lang="es-AR" dirty="0" err="1"/>
              <a:t>if</a:t>
            </a:r>
            <a:r>
              <a:rPr lang="es-AR" dirty="0"/>
              <a:t> </a:t>
            </a:r>
            <a:r>
              <a:rPr lang="es-AR" dirty="0" err="1"/>
              <a:t>It</a:t>
            </a:r>
            <a:r>
              <a:rPr lang="es-AR" dirty="0"/>
              <a:t> </a:t>
            </a:r>
            <a:r>
              <a:rPr lang="es-AR" dirty="0" err="1"/>
              <a:t>Is</a:t>
            </a:r>
            <a:r>
              <a:rPr lang="es-AR" dirty="0"/>
              <a:t> </a:t>
            </a:r>
            <a:r>
              <a:rPr lang="es-AR" dirty="0" err="1"/>
              <a:t>Confirmed</a:t>
            </a:r>
            <a:r>
              <a:rPr lang="es-AR" dirty="0"/>
              <a:t>, </a:t>
            </a:r>
            <a:r>
              <a:rPr lang="es-AR" dirty="0" err="1"/>
              <a:t>Should</a:t>
            </a:r>
            <a:r>
              <a:rPr lang="es-AR" dirty="0"/>
              <a:t> </a:t>
            </a:r>
            <a:r>
              <a:rPr lang="es-AR" dirty="0" err="1"/>
              <a:t>Make</a:t>
            </a:r>
            <a:r>
              <a:rPr lang="es-AR" dirty="0"/>
              <a:t> </a:t>
            </a:r>
            <a:r>
              <a:rPr lang="es-AR" dirty="0" err="1"/>
              <a:t>Biochemical</a:t>
            </a:r>
            <a:r>
              <a:rPr lang="es-AR" dirty="0"/>
              <a:t> </a:t>
            </a:r>
            <a:r>
              <a:rPr lang="es-AR" dirty="0" err="1"/>
              <a:t>History</a:t>
            </a:r>
            <a:endParaRPr lang="es-AR" dirty="0"/>
          </a:p>
          <a:p>
            <a:pPr marL="0" indent="0">
              <a:buNone/>
            </a:pPr>
            <a:r>
              <a:rPr lang="es-AR" dirty="0" err="1"/>
              <a:t>Special</a:t>
            </a:r>
            <a:r>
              <a:rPr lang="es-AR" dirty="0"/>
              <a:t> </a:t>
            </a:r>
            <a:r>
              <a:rPr lang="es-AR" dirty="0" err="1"/>
              <a:t>to</a:t>
            </a:r>
            <a:r>
              <a:rPr lang="es-AR" dirty="0"/>
              <a:t> THE NEW YORK TIMES. </a:t>
            </a:r>
          </a:p>
          <a:p>
            <a:pPr marL="0" indent="0">
              <a:buNone/>
            </a:pPr>
            <a:r>
              <a:rPr lang="es-AR" dirty="0">
                <a:solidFill>
                  <a:srgbClr val="FF0000"/>
                </a:solidFill>
              </a:rPr>
              <a:t>June 13, 1953,</a:t>
            </a:r>
          </a:p>
          <a:p>
            <a:pPr marL="0" indent="0">
              <a:buNone/>
            </a:pPr>
            <a:r>
              <a:rPr lang="es-AR" dirty="0"/>
              <a:t> </a:t>
            </a:r>
          </a:p>
          <a:p>
            <a:pPr marL="0" indent="0">
              <a:buNone/>
            </a:pPr>
            <a:r>
              <a:rPr lang="es-AR" dirty="0"/>
              <a:t>LONDON, June 12 -- A </a:t>
            </a:r>
            <a:r>
              <a:rPr lang="es-AR" dirty="0" err="1"/>
              <a:t>scientific</a:t>
            </a:r>
            <a:r>
              <a:rPr lang="es-AR" dirty="0"/>
              <a:t> </a:t>
            </a:r>
            <a:r>
              <a:rPr lang="es-AR" dirty="0" err="1"/>
              <a:t>partnership</a:t>
            </a:r>
            <a:r>
              <a:rPr lang="es-AR" dirty="0"/>
              <a:t> </a:t>
            </a:r>
            <a:r>
              <a:rPr lang="es-AR" dirty="0" err="1"/>
              <a:t>between</a:t>
            </a:r>
            <a:r>
              <a:rPr lang="es-AR" dirty="0"/>
              <a:t> </a:t>
            </a:r>
            <a:r>
              <a:rPr lang="es-AR" dirty="0" err="1"/>
              <a:t>an</a:t>
            </a:r>
            <a:r>
              <a:rPr lang="es-AR" dirty="0"/>
              <a:t> American and a British </a:t>
            </a:r>
            <a:r>
              <a:rPr lang="es-AR" dirty="0" err="1"/>
              <a:t>biochemist</a:t>
            </a:r>
            <a:r>
              <a:rPr lang="es-AR" dirty="0"/>
              <a:t> at </a:t>
            </a:r>
            <a:r>
              <a:rPr lang="es-AR" dirty="0" err="1"/>
              <a:t>the</a:t>
            </a:r>
            <a:r>
              <a:rPr lang="es-AR" dirty="0"/>
              <a:t> Cavendish </a:t>
            </a:r>
            <a:r>
              <a:rPr lang="es-AR" dirty="0" err="1"/>
              <a:t>Laboratory</a:t>
            </a:r>
            <a:r>
              <a:rPr lang="es-AR" dirty="0"/>
              <a:t> in Cambridge has </a:t>
            </a:r>
            <a:r>
              <a:rPr lang="es-AR" dirty="0" err="1"/>
              <a:t>led</a:t>
            </a:r>
            <a:r>
              <a:rPr lang="es-AR" dirty="0"/>
              <a:t> </a:t>
            </a:r>
            <a:r>
              <a:rPr lang="es-AR" dirty="0" err="1"/>
              <a:t>to</a:t>
            </a:r>
            <a:r>
              <a:rPr lang="es-AR" dirty="0"/>
              <a:t> </a:t>
            </a:r>
            <a:r>
              <a:rPr lang="es-AR" dirty="0" err="1"/>
              <a:t>the</a:t>
            </a:r>
            <a:r>
              <a:rPr lang="es-AR" dirty="0"/>
              <a:t> </a:t>
            </a:r>
            <a:r>
              <a:rPr lang="es-AR" dirty="0" err="1"/>
              <a:t>unraveling</a:t>
            </a:r>
            <a:r>
              <a:rPr lang="es-AR" dirty="0"/>
              <a:t> of </a:t>
            </a:r>
            <a:r>
              <a:rPr lang="es-AR" dirty="0" err="1"/>
              <a:t>the</a:t>
            </a:r>
            <a:r>
              <a:rPr lang="es-AR" dirty="0"/>
              <a:t> </a:t>
            </a:r>
            <a:r>
              <a:rPr lang="es-AR" dirty="0" err="1"/>
              <a:t>structural</a:t>
            </a:r>
            <a:r>
              <a:rPr lang="es-AR" dirty="0"/>
              <a:t> </a:t>
            </a:r>
            <a:r>
              <a:rPr lang="es-AR" dirty="0" err="1"/>
              <a:t>pattern</a:t>
            </a:r>
            <a:r>
              <a:rPr lang="es-AR" dirty="0"/>
              <a:t> of a </a:t>
            </a:r>
            <a:r>
              <a:rPr lang="es-AR" dirty="0" err="1"/>
              <a:t>substance</a:t>
            </a:r>
            <a:r>
              <a:rPr lang="es-AR" dirty="0"/>
              <a:t> as </a:t>
            </a:r>
            <a:r>
              <a:rPr lang="es-AR" dirty="0" err="1"/>
              <a:t>important</a:t>
            </a:r>
            <a:r>
              <a:rPr lang="es-AR" dirty="0"/>
              <a:t> </a:t>
            </a:r>
            <a:r>
              <a:rPr lang="es-AR" dirty="0" err="1"/>
              <a:t>to</a:t>
            </a:r>
            <a:r>
              <a:rPr lang="es-AR" dirty="0"/>
              <a:t> </a:t>
            </a:r>
            <a:r>
              <a:rPr lang="es-AR" dirty="0" err="1"/>
              <a:t>biologists</a:t>
            </a:r>
            <a:r>
              <a:rPr lang="es-AR" dirty="0"/>
              <a:t> as </a:t>
            </a:r>
            <a:r>
              <a:rPr lang="es-AR" dirty="0" err="1"/>
              <a:t>uranium</a:t>
            </a:r>
            <a:r>
              <a:rPr lang="es-AR" dirty="0"/>
              <a:t> </a:t>
            </a:r>
            <a:r>
              <a:rPr lang="es-AR" dirty="0" err="1"/>
              <a:t>is</a:t>
            </a:r>
            <a:r>
              <a:rPr lang="es-AR" dirty="0"/>
              <a:t> </a:t>
            </a:r>
            <a:r>
              <a:rPr lang="es-AR" dirty="0" err="1"/>
              <a:t>to</a:t>
            </a:r>
            <a:r>
              <a:rPr lang="es-AR" dirty="0"/>
              <a:t> nuclear </a:t>
            </a:r>
            <a:r>
              <a:rPr lang="es-AR" dirty="0" err="1"/>
              <a:t>physicists</a:t>
            </a:r>
            <a:r>
              <a:rPr lang="es-AR" dirty="0"/>
              <a:t>. </a:t>
            </a:r>
            <a:r>
              <a:rPr lang="es-AR" dirty="0" err="1"/>
              <a:t>The</a:t>
            </a:r>
            <a:r>
              <a:rPr lang="es-AR" dirty="0"/>
              <a:t> </a:t>
            </a:r>
            <a:r>
              <a:rPr lang="es-AR" dirty="0" err="1"/>
              <a:t>substance</a:t>
            </a:r>
            <a:r>
              <a:rPr lang="es-AR" dirty="0"/>
              <a:t> </a:t>
            </a:r>
            <a:r>
              <a:rPr lang="es-AR" dirty="0" err="1"/>
              <a:t>is</a:t>
            </a:r>
            <a:r>
              <a:rPr lang="es-AR" dirty="0"/>
              <a:t> </a:t>
            </a:r>
            <a:r>
              <a:rPr lang="es-AR" dirty="0" err="1"/>
              <a:t>nucleic</a:t>
            </a:r>
            <a:r>
              <a:rPr lang="es-AR" dirty="0"/>
              <a:t> </a:t>
            </a:r>
            <a:r>
              <a:rPr lang="es-AR" dirty="0" err="1"/>
              <a:t>acid</a:t>
            </a:r>
            <a:r>
              <a:rPr lang="es-AR" dirty="0"/>
              <a:t>, </a:t>
            </a:r>
            <a:r>
              <a:rPr lang="es-AR" dirty="0" err="1"/>
              <a:t>the</a:t>
            </a:r>
            <a:r>
              <a:rPr lang="es-AR" dirty="0"/>
              <a:t> vital </a:t>
            </a:r>
            <a:r>
              <a:rPr lang="es-AR" dirty="0" err="1"/>
              <a:t>constituent</a:t>
            </a:r>
            <a:r>
              <a:rPr lang="es-AR" dirty="0"/>
              <a:t> of </a:t>
            </a:r>
            <a:r>
              <a:rPr lang="es-AR" dirty="0" err="1"/>
              <a:t>cells</a:t>
            </a:r>
            <a:r>
              <a:rPr lang="es-AR" dirty="0"/>
              <a:t>, </a:t>
            </a:r>
            <a:r>
              <a:rPr lang="es-AR" dirty="0" err="1"/>
              <a:t>the</a:t>
            </a:r>
            <a:r>
              <a:rPr lang="es-AR" dirty="0"/>
              <a:t> </a:t>
            </a:r>
            <a:r>
              <a:rPr lang="es-AR" dirty="0" err="1"/>
              <a:t>carrier</a:t>
            </a:r>
            <a:r>
              <a:rPr lang="es-AR" dirty="0"/>
              <a:t> of </a:t>
            </a:r>
            <a:r>
              <a:rPr lang="es-AR" dirty="0" err="1"/>
              <a:t>inherited</a:t>
            </a:r>
            <a:r>
              <a:rPr lang="es-AR" dirty="0"/>
              <a:t> </a:t>
            </a:r>
            <a:r>
              <a:rPr lang="es-AR" dirty="0" err="1"/>
              <a:t>characters</a:t>
            </a:r>
            <a:r>
              <a:rPr lang="es-AR" dirty="0"/>
              <a:t> and </a:t>
            </a:r>
            <a:r>
              <a:rPr lang="es-AR" dirty="0" err="1"/>
              <a:t>the</a:t>
            </a:r>
            <a:r>
              <a:rPr lang="es-AR" dirty="0"/>
              <a:t> fluid </a:t>
            </a:r>
            <a:r>
              <a:rPr lang="es-AR" dirty="0" err="1"/>
              <a:t>that</a:t>
            </a:r>
            <a:r>
              <a:rPr lang="es-AR" dirty="0"/>
              <a:t> links </a:t>
            </a:r>
            <a:r>
              <a:rPr lang="es-AR" dirty="0" err="1"/>
              <a:t>organic</a:t>
            </a:r>
            <a:r>
              <a:rPr lang="es-AR" dirty="0"/>
              <a:t> </a:t>
            </a:r>
            <a:r>
              <a:rPr lang="es-AR" dirty="0" err="1"/>
              <a:t>life</a:t>
            </a:r>
            <a:r>
              <a:rPr lang="es-AR" dirty="0"/>
              <a:t> </a:t>
            </a:r>
            <a:r>
              <a:rPr lang="es-AR" dirty="0" err="1"/>
              <a:t>with</a:t>
            </a:r>
            <a:r>
              <a:rPr lang="es-AR" dirty="0"/>
              <a:t> </a:t>
            </a:r>
            <a:r>
              <a:rPr lang="es-AR" dirty="0" err="1"/>
              <a:t>inorganic</a:t>
            </a:r>
            <a:r>
              <a:rPr lang="es-AR" dirty="0"/>
              <a:t> </a:t>
            </a:r>
            <a:r>
              <a:rPr lang="es-AR" dirty="0" err="1"/>
              <a:t>matter</a:t>
            </a:r>
            <a:r>
              <a:rPr lang="es-AR" dirty="0"/>
              <a:t>. </a:t>
            </a:r>
            <a:r>
              <a:rPr lang="es-AR" dirty="0" err="1"/>
              <a:t>The</a:t>
            </a:r>
            <a:r>
              <a:rPr lang="es-AR" dirty="0"/>
              <a:t> </a:t>
            </a:r>
            <a:r>
              <a:rPr lang="es-AR" dirty="0" err="1"/>
              <a:t>form</a:t>
            </a:r>
            <a:r>
              <a:rPr lang="es-AR" dirty="0"/>
              <a:t> of </a:t>
            </a:r>
            <a:r>
              <a:rPr lang="es-AR" dirty="0" err="1"/>
              <a:t>nucleic</a:t>
            </a:r>
            <a:r>
              <a:rPr lang="es-AR" dirty="0"/>
              <a:t> </a:t>
            </a:r>
            <a:r>
              <a:rPr lang="es-AR" dirty="0" err="1"/>
              <a:t>acid</a:t>
            </a:r>
            <a:r>
              <a:rPr lang="es-AR" dirty="0"/>
              <a:t> </a:t>
            </a:r>
            <a:r>
              <a:rPr lang="es-AR" dirty="0" err="1"/>
              <a:t>under</a:t>
            </a:r>
            <a:r>
              <a:rPr lang="es-AR" dirty="0"/>
              <a:t> </a:t>
            </a:r>
            <a:r>
              <a:rPr lang="es-AR" dirty="0" err="1"/>
              <a:t>investigation</a:t>
            </a:r>
            <a:r>
              <a:rPr lang="es-AR" dirty="0"/>
              <a:t> </a:t>
            </a:r>
            <a:r>
              <a:rPr lang="es-AR" dirty="0" err="1"/>
              <a:t>is</a:t>
            </a:r>
            <a:r>
              <a:rPr lang="es-AR" dirty="0"/>
              <a:t> </a:t>
            </a:r>
            <a:r>
              <a:rPr lang="es-AR" dirty="0" err="1"/>
              <a:t>called</a:t>
            </a:r>
            <a:r>
              <a:rPr lang="es-AR" dirty="0"/>
              <a:t> DNA (</a:t>
            </a:r>
            <a:r>
              <a:rPr lang="es-AR" dirty="0" err="1"/>
              <a:t>desoxyribonucleic</a:t>
            </a:r>
            <a:r>
              <a:rPr lang="es-AR" dirty="0"/>
              <a:t> </a:t>
            </a:r>
            <a:r>
              <a:rPr lang="es-AR" dirty="0" err="1"/>
              <a:t>acid</a:t>
            </a:r>
            <a:r>
              <a:rPr lang="es-AR" dirty="0"/>
              <a:t>).</a:t>
            </a:r>
          </a:p>
          <a:p>
            <a:pPr marL="0" indent="0">
              <a:buNone/>
            </a:pPr>
            <a:r>
              <a:rPr lang="es-AR" dirty="0"/>
              <a:t> </a:t>
            </a:r>
          </a:p>
          <a:p>
            <a:pPr marL="0" indent="0">
              <a:buNone/>
            </a:pPr>
            <a:endParaRPr lang="es-AR" dirty="0"/>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0568" y="1196752"/>
            <a:ext cx="504056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3427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tias\Documents\Scanned Documents\Imagen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8" y="-906250"/>
            <a:ext cx="10266115"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80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s-ES_tradnl"/>
              <a:t>NOTICIA</a:t>
            </a:r>
          </a:p>
        </p:txBody>
      </p:sp>
      <p:sp>
        <p:nvSpPr>
          <p:cNvPr id="8195" name="Rectangle 3"/>
          <p:cNvSpPr>
            <a:spLocks noGrp="1" noChangeArrowheads="1"/>
          </p:cNvSpPr>
          <p:nvPr>
            <p:ph idx="1"/>
          </p:nvPr>
        </p:nvSpPr>
        <p:spPr/>
        <p:txBody>
          <a:bodyPr>
            <a:normAutofit/>
          </a:bodyPr>
          <a:lstStyle/>
          <a:p>
            <a:r>
              <a:rPr lang="es-ES_tradnl" sz="2800" dirty="0"/>
              <a:t>Información de un suceso reciente y nuevo, que afecta a la sociedad y la gente quiere conocer.</a:t>
            </a:r>
          </a:p>
          <a:p>
            <a:r>
              <a:rPr lang="es-ES_tradnl" sz="2800" dirty="0"/>
              <a:t>Todo aquel hecho apto para publicarse o difundirse en los medios de comunicación.</a:t>
            </a:r>
          </a:p>
          <a:p>
            <a:r>
              <a:rPr lang="es-ES_tradnl" sz="2800" dirty="0"/>
              <a:t>Informe de cosas previamente desconocidas  </a:t>
            </a:r>
          </a:p>
          <a:p>
            <a:r>
              <a:rPr lang="es-ES_tradnl" sz="2800" dirty="0"/>
              <a:t>Relato oportuno, conciso y exacto de un hecho (y no el hecho en sí).  </a:t>
            </a:r>
          </a:p>
        </p:txBody>
      </p:sp>
    </p:spTree>
    <p:extLst>
      <p:ext uri="{BB962C8B-B14F-4D97-AF65-F5344CB8AC3E}">
        <p14:creationId xmlns:p14="http://schemas.microsoft.com/office/powerpoint/2010/main" val="2317577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 noticia debe ser…</a:t>
            </a:r>
            <a:endParaRPr lang="es-AR" dirty="0"/>
          </a:p>
        </p:txBody>
      </p:sp>
      <p:sp>
        <p:nvSpPr>
          <p:cNvPr id="3" name="2 Marcador de contenido"/>
          <p:cNvSpPr>
            <a:spLocks noGrp="1"/>
          </p:cNvSpPr>
          <p:nvPr>
            <p:ph idx="1"/>
          </p:nvPr>
        </p:nvSpPr>
        <p:spPr/>
        <p:txBody>
          <a:bodyPr>
            <a:normAutofit/>
          </a:bodyPr>
          <a:lstStyle/>
          <a:p>
            <a:pPr marL="114300" indent="0">
              <a:buClr>
                <a:srgbClr val="800080"/>
              </a:buClr>
              <a:buSzPct val="150000"/>
              <a:buNone/>
            </a:pPr>
            <a:r>
              <a:rPr lang="es-MX" sz="4400" dirty="0" smtClean="0"/>
              <a:t>*Veraz </a:t>
            </a:r>
            <a:r>
              <a:rPr lang="es-MX" sz="4400" dirty="0"/>
              <a:t>y exacta</a:t>
            </a:r>
          </a:p>
          <a:p>
            <a:pPr marL="114300" indent="0">
              <a:buClr>
                <a:srgbClr val="800080"/>
              </a:buClr>
              <a:buSzPct val="150000"/>
              <a:buNone/>
            </a:pPr>
            <a:r>
              <a:rPr lang="es-MX" sz="4400" dirty="0" smtClean="0"/>
              <a:t>*Interesante </a:t>
            </a:r>
            <a:r>
              <a:rPr lang="es-MX" sz="4400" dirty="0"/>
              <a:t>y completa</a:t>
            </a:r>
          </a:p>
          <a:p>
            <a:pPr marL="114300" indent="0">
              <a:buClr>
                <a:srgbClr val="800080"/>
              </a:buClr>
              <a:buSzPct val="150000"/>
              <a:buNone/>
            </a:pPr>
            <a:r>
              <a:rPr lang="es-MX" sz="4400" dirty="0" smtClean="0"/>
              <a:t>*Clara</a:t>
            </a:r>
            <a:r>
              <a:rPr lang="es-MX" sz="4400" dirty="0"/>
              <a:t>, breve e impersonal: sin confusiones ni hipertrofias</a:t>
            </a:r>
          </a:p>
          <a:p>
            <a:pPr marL="114300" indent="0">
              <a:buClr>
                <a:srgbClr val="800080"/>
              </a:buClr>
              <a:buSzPct val="150000"/>
              <a:buNone/>
            </a:pPr>
            <a:r>
              <a:rPr lang="es-MX" sz="4400" dirty="0" smtClean="0"/>
              <a:t>*Rápida</a:t>
            </a:r>
            <a:endParaRPr lang="es-ES" sz="4400" dirty="0"/>
          </a:p>
        </p:txBody>
      </p:sp>
    </p:spTree>
    <p:extLst>
      <p:ext uri="{BB962C8B-B14F-4D97-AF65-F5344CB8AC3E}">
        <p14:creationId xmlns:p14="http://schemas.microsoft.com/office/powerpoint/2010/main" val="24661083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a:stretch>
            <a:fillRect/>
          </a:stretch>
        </p:blipFill>
        <p:spPr bwMode="auto">
          <a:xfrm>
            <a:off x="2562225" y="476250"/>
            <a:ext cx="6905625" cy="895350"/>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4" cstate="print"/>
          <a:srcRect/>
          <a:stretch>
            <a:fillRect/>
          </a:stretch>
        </p:blipFill>
        <p:spPr bwMode="auto">
          <a:xfrm>
            <a:off x="7164388" y="260350"/>
            <a:ext cx="1628775" cy="171450"/>
          </a:xfrm>
          <a:prstGeom prst="rect">
            <a:avLst/>
          </a:prstGeom>
          <a:noFill/>
          <a:ln w="9525">
            <a:noFill/>
            <a:miter lim="800000"/>
            <a:headEnd/>
            <a:tailEnd/>
          </a:ln>
          <a:effectLst/>
        </p:spPr>
      </p:pic>
      <p:pic>
        <p:nvPicPr>
          <p:cNvPr id="179204" name="Picture 4"/>
          <p:cNvPicPr>
            <a:picLocks noChangeAspect="1" noChangeArrowheads="1"/>
          </p:cNvPicPr>
          <p:nvPr/>
        </p:nvPicPr>
        <p:blipFill>
          <a:blip r:embed="rId5" cstate="print"/>
          <a:srcRect/>
          <a:stretch>
            <a:fillRect/>
          </a:stretch>
        </p:blipFill>
        <p:spPr bwMode="auto">
          <a:xfrm>
            <a:off x="1116013" y="2157413"/>
            <a:ext cx="7010400" cy="4295775"/>
          </a:xfrm>
          <a:prstGeom prst="rect">
            <a:avLst/>
          </a:prstGeom>
          <a:noFill/>
          <a:ln w="9525">
            <a:noFill/>
            <a:miter lim="800000"/>
            <a:headEnd/>
            <a:tailEnd/>
          </a:ln>
          <a:effectLst/>
        </p:spPr>
      </p:pic>
      <p:pic>
        <p:nvPicPr>
          <p:cNvPr id="179205" name="Picture 5" descr="Winnie-De-Pooh"/>
          <p:cNvPicPr>
            <a:picLocks noChangeAspect="1" noChangeArrowheads="1"/>
          </p:cNvPicPr>
          <p:nvPr/>
        </p:nvPicPr>
        <p:blipFill>
          <a:blip r:embed="rId6" cstate="print"/>
          <a:srcRect/>
          <a:stretch>
            <a:fillRect/>
          </a:stretch>
        </p:blipFill>
        <p:spPr bwMode="auto">
          <a:xfrm>
            <a:off x="0" y="0"/>
            <a:ext cx="2484438" cy="18637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852936"/>
            <a:ext cx="8229600" cy="1143000"/>
          </a:xfrm>
        </p:spPr>
        <p:txBody>
          <a:bodyPr/>
          <a:lstStyle/>
          <a:p>
            <a:r>
              <a:rPr lang="es-ES" dirty="0" smtClean="0"/>
              <a:t>¿Y las historias?</a:t>
            </a:r>
            <a:endParaRPr lang="es-AR" dirty="0"/>
          </a:p>
        </p:txBody>
      </p:sp>
    </p:spTree>
    <p:extLst>
      <p:ext uri="{BB962C8B-B14F-4D97-AF65-F5344CB8AC3E}">
        <p14:creationId xmlns:p14="http://schemas.microsoft.com/office/powerpoint/2010/main" val="72350375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gradFill rotWithShape="0">
            <a:gsLst>
              <a:gs pos="0">
                <a:schemeClr val="bg1"/>
              </a:gs>
              <a:gs pos="100000">
                <a:srgbClr val="CCFFCC"/>
              </a:gs>
            </a:gsLst>
            <a:lin ang="2700000" scaled="1"/>
          </a:gradFill>
          <a:effectLst>
            <a:outerShdw dist="107763" dir="2700000" algn="ctr" rotWithShape="0">
              <a:schemeClr val="bg2"/>
            </a:outerShdw>
          </a:effectLst>
        </p:spPr>
        <p:txBody>
          <a:bodyPr>
            <a:normAutofit fontScale="90000"/>
          </a:bodyPr>
          <a:lstStyle/>
          <a:p>
            <a:r>
              <a:rPr lang="es-MX" sz="4000" dirty="0" smtClean="0">
                <a:latin typeface="Book Antiqua" panose="02040602050305030304" pitchFamily="18" charset="0"/>
                <a:ea typeface="Batang" panose="02030600000101010101" pitchFamily="18" charset="-127"/>
              </a:rPr>
              <a:t>Cómo se escribe una noticia:</a:t>
            </a:r>
            <a:br>
              <a:rPr lang="es-MX" sz="4000" dirty="0" smtClean="0">
                <a:latin typeface="Book Antiqua" panose="02040602050305030304" pitchFamily="18" charset="0"/>
                <a:ea typeface="Batang" panose="02030600000101010101" pitchFamily="18" charset="-127"/>
              </a:rPr>
            </a:br>
            <a:r>
              <a:rPr lang="es-MX" sz="4000" dirty="0" smtClean="0">
                <a:latin typeface="Book Antiqua" panose="02040602050305030304" pitchFamily="18" charset="0"/>
                <a:ea typeface="Batang" panose="02030600000101010101" pitchFamily="18" charset="-127"/>
              </a:rPr>
              <a:t> las cinco preguntas básicas</a:t>
            </a:r>
            <a:endParaRPr lang="es-ES" sz="4000" dirty="0">
              <a:latin typeface="Book Antiqua" panose="02040602050305030304" pitchFamily="18" charset="0"/>
              <a:ea typeface="Batang" panose="02030600000101010101" pitchFamily="18" charset="-127"/>
            </a:endParaRPr>
          </a:p>
        </p:txBody>
      </p:sp>
      <p:sp>
        <p:nvSpPr>
          <p:cNvPr id="10243" name="Text Box 3"/>
          <p:cNvSpPr txBox="1">
            <a:spLocks noChangeArrowheads="1"/>
          </p:cNvSpPr>
          <p:nvPr/>
        </p:nvSpPr>
        <p:spPr bwMode="auto">
          <a:xfrm>
            <a:off x="533400" y="2590800"/>
            <a:ext cx="11033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¿qué?</a:t>
            </a:r>
            <a:endParaRPr lang="es-ES" sz="2800">
              <a:latin typeface="Tahoma" pitchFamily="34" charset="0"/>
            </a:endParaRPr>
          </a:p>
        </p:txBody>
      </p:sp>
      <p:sp>
        <p:nvSpPr>
          <p:cNvPr id="10244" name="Text Box 4"/>
          <p:cNvSpPr txBox="1">
            <a:spLocks noChangeArrowheads="1"/>
          </p:cNvSpPr>
          <p:nvPr/>
        </p:nvSpPr>
        <p:spPr bwMode="auto">
          <a:xfrm>
            <a:off x="3429000" y="2590800"/>
            <a:ext cx="1493838"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¿dónde?</a:t>
            </a:r>
            <a:endParaRPr lang="es-ES" sz="2800">
              <a:latin typeface="Tahoma" pitchFamily="34" charset="0"/>
            </a:endParaRPr>
          </a:p>
        </p:txBody>
      </p:sp>
      <p:sp>
        <p:nvSpPr>
          <p:cNvPr id="10245" name="Text Box 5"/>
          <p:cNvSpPr txBox="1">
            <a:spLocks noChangeArrowheads="1"/>
          </p:cNvSpPr>
          <p:nvPr/>
        </p:nvSpPr>
        <p:spPr bwMode="auto">
          <a:xfrm>
            <a:off x="7086600" y="2667000"/>
            <a:ext cx="1733550"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¿por qué?</a:t>
            </a:r>
            <a:endParaRPr lang="es-ES" sz="2800">
              <a:latin typeface="Tahoma" pitchFamily="34" charset="0"/>
            </a:endParaRPr>
          </a:p>
        </p:txBody>
      </p:sp>
      <p:sp>
        <p:nvSpPr>
          <p:cNvPr id="10246" name="Text Box 6"/>
          <p:cNvSpPr txBox="1">
            <a:spLocks noChangeArrowheads="1"/>
          </p:cNvSpPr>
          <p:nvPr/>
        </p:nvSpPr>
        <p:spPr bwMode="auto">
          <a:xfrm>
            <a:off x="2057400" y="4953000"/>
            <a:ext cx="13827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¿quién?</a:t>
            </a:r>
            <a:endParaRPr lang="es-ES" sz="2800">
              <a:latin typeface="Tahoma" pitchFamily="34" charset="0"/>
            </a:endParaRPr>
          </a:p>
        </p:txBody>
      </p:sp>
      <p:sp>
        <p:nvSpPr>
          <p:cNvPr id="10247" name="Text Box 7"/>
          <p:cNvSpPr txBox="1">
            <a:spLocks noChangeArrowheads="1"/>
          </p:cNvSpPr>
          <p:nvPr/>
        </p:nvSpPr>
        <p:spPr bwMode="auto">
          <a:xfrm>
            <a:off x="5105400" y="4953000"/>
            <a:ext cx="1658938"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¿cuándo?</a:t>
            </a:r>
            <a:endParaRPr lang="es-ES" sz="2800">
              <a:latin typeface="Tahoma" pitchFamily="34" charset="0"/>
            </a:endParaRPr>
          </a:p>
        </p:txBody>
      </p:sp>
      <p:sp>
        <p:nvSpPr>
          <p:cNvPr id="10248" name="Line 8"/>
          <p:cNvSpPr>
            <a:spLocks noChangeShapeType="1"/>
          </p:cNvSpPr>
          <p:nvPr/>
        </p:nvSpPr>
        <p:spPr bwMode="auto">
          <a:xfrm>
            <a:off x="1066800" y="3276600"/>
            <a:ext cx="160020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49" name="Line 9"/>
          <p:cNvSpPr>
            <a:spLocks noChangeShapeType="1"/>
          </p:cNvSpPr>
          <p:nvPr/>
        </p:nvSpPr>
        <p:spPr bwMode="auto">
          <a:xfrm>
            <a:off x="4343400" y="3200400"/>
            <a:ext cx="160020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0" name="Line 10"/>
          <p:cNvSpPr>
            <a:spLocks noChangeShapeType="1"/>
          </p:cNvSpPr>
          <p:nvPr/>
        </p:nvSpPr>
        <p:spPr bwMode="auto">
          <a:xfrm flipH="1">
            <a:off x="2667000" y="3200400"/>
            <a:ext cx="1676400" cy="167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1" name="Line 11"/>
          <p:cNvSpPr>
            <a:spLocks noChangeShapeType="1"/>
          </p:cNvSpPr>
          <p:nvPr/>
        </p:nvSpPr>
        <p:spPr bwMode="auto">
          <a:xfrm flipH="1">
            <a:off x="5867400" y="3200400"/>
            <a:ext cx="1676400" cy="167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2" name="Text Box 12"/>
          <p:cNvSpPr txBox="1">
            <a:spLocks noChangeArrowheads="1"/>
          </p:cNvSpPr>
          <p:nvPr/>
        </p:nvSpPr>
        <p:spPr bwMode="auto">
          <a:xfrm>
            <a:off x="304800" y="6096000"/>
            <a:ext cx="13700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¿cómo?</a:t>
            </a:r>
            <a:endParaRPr lang="es-ES" sz="2800">
              <a:latin typeface="Tahoma" pitchFamily="34" charset="0"/>
            </a:endParaRPr>
          </a:p>
        </p:txBody>
      </p:sp>
      <p:sp>
        <p:nvSpPr>
          <p:cNvPr id="10253" name="Text Box 13"/>
          <p:cNvSpPr txBox="1">
            <a:spLocks noChangeArrowheads="1"/>
          </p:cNvSpPr>
          <p:nvPr/>
        </p:nvSpPr>
        <p:spPr bwMode="auto">
          <a:xfrm>
            <a:off x="7010400" y="6096000"/>
            <a:ext cx="1925784" cy="5232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dirty="0" smtClean="0">
                <a:latin typeface="Tahoma" pitchFamily="34" charset="0"/>
              </a:rPr>
              <a:t>¿para qué?</a:t>
            </a:r>
            <a:endParaRPr lang="es-ES" sz="2800" dirty="0">
              <a:latin typeface="Tahoma" pitchFamily="34" charset="0"/>
            </a:endParaRPr>
          </a:p>
        </p:txBody>
      </p:sp>
    </p:spTree>
    <p:extLst>
      <p:ext uri="{BB962C8B-B14F-4D97-AF65-F5344CB8AC3E}">
        <p14:creationId xmlns:p14="http://schemas.microsoft.com/office/powerpoint/2010/main" val="17768581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3"/>
          <p:cNvSpPr>
            <a:spLocks noChangeArrowheads="1"/>
          </p:cNvSpPr>
          <p:nvPr/>
        </p:nvSpPr>
        <p:spPr bwMode="auto">
          <a:xfrm rot="10800000">
            <a:off x="1371600" y="1295400"/>
            <a:ext cx="6096000" cy="4572000"/>
          </a:xfrm>
          <a:prstGeom prst="triangle">
            <a:avLst>
              <a:gd name="adj" fmla="val 50000"/>
            </a:avLst>
          </a:prstGeom>
          <a:solidFill>
            <a:srgbClr val="99CCFF">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s-AR"/>
          </a:p>
        </p:txBody>
      </p:sp>
      <p:sp>
        <p:nvSpPr>
          <p:cNvPr id="3076" name="Line 4"/>
          <p:cNvSpPr>
            <a:spLocks noChangeShapeType="1"/>
          </p:cNvSpPr>
          <p:nvPr/>
        </p:nvSpPr>
        <p:spPr bwMode="auto">
          <a:xfrm>
            <a:off x="2286000" y="2590800"/>
            <a:ext cx="43434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077" name="Line 5"/>
          <p:cNvSpPr>
            <a:spLocks noChangeShapeType="1"/>
          </p:cNvSpPr>
          <p:nvPr/>
        </p:nvSpPr>
        <p:spPr bwMode="auto">
          <a:xfrm>
            <a:off x="3124200" y="3886200"/>
            <a:ext cx="26670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078" name="Text Box 6"/>
          <p:cNvSpPr txBox="1">
            <a:spLocks noChangeArrowheads="1"/>
          </p:cNvSpPr>
          <p:nvPr/>
        </p:nvSpPr>
        <p:spPr bwMode="auto">
          <a:xfrm>
            <a:off x="2200275" y="1479550"/>
            <a:ext cx="44561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MX" sz="2800" dirty="0">
                <a:latin typeface="Comic Sans MS" pitchFamily="66" charset="0"/>
              </a:rPr>
              <a:t>CLIMAX</a:t>
            </a:r>
          </a:p>
          <a:p>
            <a:pPr algn="ctr"/>
            <a:r>
              <a:rPr lang="es-MX" dirty="0"/>
              <a:t>Qué, quién, cuándo, cómo, por qué</a:t>
            </a:r>
            <a:endParaRPr lang="es-ES" dirty="0"/>
          </a:p>
        </p:txBody>
      </p:sp>
      <p:sp>
        <p:nvSpPr>
          <p:cNvPr id="3079" name="Text Box 7"/>
          <p:cNvSpPr txBox="1">
            <a:spLocks noChangeArrowheads="1"/>
          </p:cNvSpPr>
          <p:nvPr/>
        </p:nvSpPr>
        <p:spPr bwMode="auto">
          <a:xfrm>
            <a:off x="3048000" y="281940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sz="2800" dirty="0">
                <a:latin typeface="Comic Sans MS" pitchFamily="66" charset="0"/>
              </a:rPr>
              <a:t>INTERÉS </a:t>
            </a:r>
          </a:p>
          <a:p>
            <a:pPr algn="ctr"/>
            <a:r>
              <a:rPr lang="es-MX" sz="2800" dirty="0">
                <a:latin typeface="Comic Sans MS" pitchFamily="66" charset="0"/>
              </a:rPr>
              <a:t>SECUNDARIO</a:t>
            </a:r>
            <a:endParaRPr lang="es-ES" sz="2800" dirty="0">
              <a:latin typeface="Comic Sans MS" pitchFamily="66" charset="0"/>
            </a:endParaRPr>
          </a:p>
        </p:txBody>
      </p:sp>
      <p:sp>
        <p:nvSpPr>
          <p:cNvPr id="3080" name="Text Box 8"/>
          <p:cNvSpPr txBox="1">
            <a:spLocks noChangeArrowheads="1"/>
          </p:cNvSpPr>
          <p:nvPr/>
        </p:nvSpPr>
        <p:spPr bwMode="auto">
          <a:xfrm>
            <a:off x="3581400" y="4191000"/>
            <a:ext cx="1763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atin typeface="Comic Sans MS" pitchFamily="66" charset="0"/>
              </a:rPr>
              <a:t>DETALLES</a:t>
            </a:r>
            <a:endParaRPr lang="es-ES">
              <a:latin typeface="Comic Sans MS" pitchFamily="66" charset="0"/>
            </a:endParaRPr>
          </a:p>
        </p:txBody>
      </p:sp>
      <p:sp>
        <p:nvSpPr>
          <p:cNvPr id="3081" name="Text Box 9"/>
          <p:cNvSpPr txBox="1">
            <a:spLocks noChangeArrowheads="1"/>
          </p:cNvSpPr>
          <p:nvPr/>
        </p:nvSpPr>
        <p:spPr bwMode="auto">
          <a:xfrm>
            <a:off x="1676400" y="412750"/>
            <a:ext cx="5486400" cy="466725"/>
          </a:xfrm>
          <a:prstGeom prst="rect">
            <a:avLst/>
          </a:prstGeom>
          <a:solidFill>
            <a:srgbClr val="FFFFCC"/>
          </a:solidFill>
          <a:ln w="9525">
            <a:solidFill>
              <a:schemeClr val="accent2"/>
            </a:solidFill>
            <a:miter lim="800000"/>
            <a:headEnd/>
            <a:tailEnd/>
          </a:ln>
          <a:effectLst>
            <a:outerShdw dist="107763" dir="2700000" algn="ctr" rotWithShape="0">
              <a:schemeClr val="bg2"/>
            </a:outerShdw>
          </a:effectLst>
        </p:spPr>
        <p:txBody>
          <a:bodyPr>
            <a:spAutoFit/>
          </a:bodyPr>
          <a:lstStyle/>
          <a:p>
            <a:pPr algn="ctr"/>
            <a:r>
              <a:rPr lang="es-MX" b="1">
                <a:latin typeface="Verdana" pitchFamily="34" charset="0"/>
              </a:rPr>
              <a:t>PIRÁMIDE INVERTIDA</a:t>
            </a:r>
            <a:endParaRPr lang="es-ES" b="1">
              <a:latin typeface="Verdana" pitchFamily="34" charset="0"/>
            </a:endParaRPr>
          </a:p>
        </p:txBody>
      </p:sp>
    </p:spTree>
    <p:extLst>
      <p:ext uri="{BB962C8B-B14F-4D97-AF65-F5344CB8AC3E}">
        <p14:creationId xmlns:p14="http://schemas.microsoft.com/office/powerpoint/2010/main" val="28042423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Cuestión de formas</a:t>
            </a:r>
            <a:endParaRPr lang="es-AR" dirty="0"/>
          </a:p>
        </p:txBody>
      </p:sp>
      <p:sp>
        <p:nvSpPr>
          <p:cNvPr id="7" name="6 Marcador de texto"/>
          <p:cNvSpPr>
            <a:spLocks noGrp="1"/>
          </p:cNvSpPr>
          <p:nvPr>
            <p:ph type="body" idx="1"/>
          </p:nvPr>
        </p:nvSpPr>
        <p:spPr/>
        <p:txBody>
          <a:bodyPr/>
          <a:lstStyle/>
          <a:p>
            <a:r>
              <a:rPr lang="es-ES" dirty="0" smtClean="0"/>
              <a:t>NOTICIA</a:t>
            </a:r>
            <a:endParaRPr lang="es-AR" dirty="0"/>
          </a:p>
        </p:txBody>
      </p:sp>
      <p:graphicFrame>
        <p:nvGraphicFramePr>
          <p:cNvPr id="5" name="4 Marcador de contenido"/>
          <p:cNvGraphicFramePr>
            <a:graphicFrameLocks noGrp="1"/>
          </p:cNvGraphicFramePr>
          <p:nvPr>
            <p:ph sz="half" idx="2"/>
            <p:extLst>
              <p:ext uri="{D42A27DB-BD31-4B8C-83A1-F6EECF244321}">
                <p14:modId xmlns:p14="http://schemas.microsoft.com/office/powerpoint/2010/main" val="3586038196"/>
              </p:ext>
            </p:extLst>
          </p:nvPr>
        </p:nvGraphicFramePr>
        <p:xfrm>
          <a:off x="425450" y="2438400"/>
          <a:ext cx="4040188" cy="3687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Marcador de texto"/>
          <p:cNvSpPr>
            <a:spLocks noGrp="1"/>
          </p:cNvSpPr>
          <p:nvPr>
            <p:ph type="body" sz="quarter" idx="3"/>
          </p:nvPr>
        </p:nvSpPr>
        <p:spPr/>
        <p:txBody>
          <a:bodyPr/>
          <a:lstStyle/>
          <a:p>
            <a:r>
              <a:rPr lang="es-ES" dirty="0" smtClean="0"/>
              <a:t>PAPER</a:t>
            </a:r>
            <a:endParaRPr lang="es-AR" dirty="0"/>
          </a:p>
        </p:txBody>
      </p:sp>
      <p:graphicFrame>
        <p:nvGraphicFramePr>
          <p:cNvPr id="6" name="5 Marcador de contenido"/>
          <p:cNvGraphicFramePr>
            <a:graphicFrameLocks noGrp="1"/>
          </p:cNvGraphicFramePr>
          <p:nvPr>
            <p:ph sz="quarter" idx="4"/>
            <p:extLst>
              <p:ext uri="{D42A27DB-BD31-4B8C-83A1-F6EECF244321}">
                <p14:modId xmlns:p14="http://schemas.microsoft.com/office/powerpoint/2010/main" val="2099905214"/>
              </p:ext>
            </p:extLst>
          </p:nvPr>
        </p:nvGraphicFramePr>
        <p:xfrm>
          <a:off x="4645025" y="2438400"/>
          <a:ext cx="4041775" cy="36877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848753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normAutofit fontScale="90000"/>
          </a:bodyPr>
          <a:lstStyle/>
          <a:p>
            <a:pPr eaLnBrk="1" hangingPunct="1"/>
            <a:r>
              <a:rPr lang="es-ES" dirty="0" smtClean="0"/>
              <a:t>¿Y qué hacemos con los tecnicismos?</a:t>
            </a:r>
          </a:p>
        </p:txBody>
      </p:sp>
      <p:sp>
        <p:nvSpPr>
          <p:cNvPr id="18435" name="2 Marcador de contenido"/>
          <p:cNvSpPr>
            <a:spLocks noGrp="1"/>
          </p:cNvSpPr>
          <p:nvPr>
            <p:ph idx="1"/>
          </p:nvPr>
        </p:nvSpPr>
        <p:spPr/>
        <p:txBody>
          <a:bodyPr>
            <a:noAutofit/>
          </a:bodyPr>
          <a:lstStyle/>
          <a:p>
            <a:pPr eaLnBrk="1" hangingPunct="1"/>
            <a:r>
              <a:rPr lang="es-ES" sz="3200" dirty="0" smtClean="0"/>
              <a:t>DEFINICIÓN</a:t>
            </a:r>
          </a:p>
          <a:p>
            <a:pPr eaLnBrk="1" hangingPunct="1"/>
            <a:r>
              <a:rPr lang="es-ES" sz="3200" dirty="0" smtClean="0"/>
              <a:t>SINONIMIA</a:t>
            </a:r>
          </a:p>
          <a:p>
            <a:pPr eaLnBrk="1" hangingPunct="1"/>
            <a:r>
              <a:rPr lang="es-ES" sz="3200" dirty="0" smtClean="0"/>
              <a:t>EJEMPLOS</a:t>
            </a:r>
            <a:endParaRPr lang="es-ES" sz="3200" dirty="0" smtClean="0"/>
          </a:p>
          <a:p>
            <a:pPr eaLnBrk="1" hangingPunct="1"/>
            <a:r>
              <a:rPr lang="es-ES" sz="3200" dirty="0" smtClean="0"/>
              <a:t>COMPARACIÓN</a:t>
            </a:r>
          </a:p>
          <a:p>
            <a:pPr eaLnBrk="1" hangingPunct="1"/>
            <a:r>
              <a:rPr lang="es-ES" sz="3200" dirty="0" smtClean="0"/>
              <a:t>ANALOGÍAS </a:t>
            </a:r>
          </a:p>
          <a:p>
            <a:pPr eaLnBrk="1" hangingPunct="1"/>
            <a:r>
              <a:rPr lang="es-ES" sz="3200" dirty="0" smtClean="0"/>
              <a:t>METÁFORAS</a:t>
            </a:r>
          </a:p>
        </p:txBody>
      </p:sp>
    </p:spTree>
    <p:extLst>
      <p:ext uri="{BB962C8B-B14F-4D97-AF65-F5344CB8AC3E}">
        <p14:creationId xmlns:p14="http://schemas.microsoft.com/office/powerpoint/2010/main" val="37443490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¿Y QUÉ HACEMOS CON LAS MAGNITUDES?</a:t>
            </a:r>
            <a:endParaRPr lang="es-AR" dirty="0"/>
          </a:p>
        </p:txBody>
      </p:sp>
      <p:sp>
        <p:nvSpPr>
          <p:cNvPr id="3" name="2 Marcador de contenido"/>
          <p:cNvSpPr>
            <a:spLocks noGrp="1"/>
          </p:cNvSpPr>
          <p:nvPr>
            <p:ph idx="1"/>
          </p:nvPr>
        </p:nvSpPr>
        <p:spPr/>
        <p:txBody>
          <a:bodyPr/>
          <a:lstStyle/>
          <a:p>
            <a:r>
              <a:rPr lang="es-ES" dirty="0" smtClean="0"/>
              <a:t>Se redondean los números</a:t>
            </a:r>
          </a:p>
          <a:p>
            <a:r>
              <a:rPr lang="es-ES" dirty="0" smtClean="0"/>
              <a:t>Se trata de vincular las cifras con magnitudes conocidas por el lector. </a:t>
            </a:r>
          </a:p>
          <a:p>
            <a:endParaRPr lang="es-ES" dirty="0"/>
          </a:p>
          <a:p>
            <a:endParaRPr lang="es-AR" dirty="0"/>
          </a:p>
        </p:txBody>
      </p:sp>
    </p:spTree>
    <p:extLst>
      <p:ext uri="{BB962C8B-B14F-4D97-AF65-F5344CB8AC3E}">
        <p14:creationId xmlns:p14="http://schemas.microsoft.com/office/powerpoint/2010/main" val="21529185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AMIGÁNDONOS CON LOS NÚMEROS</a:t>
            </a:r>
            <a:endParaRPr lang="es-AR" dirty="0"/>
          </a:p>
        </p:txBody>
      </p:sp>
      <p:sp>
        <p:nvSpPr>
          <p:cNvPr id="3" name="2 Marcador de contenido"/>
          <p:cNvSpPr>
            <a:spLocks noGrp="1"/>
          </p:cNvSpPr>
          <p:nvPr>
            <p:ph idx="1"/>
          </p:nvPr>
        </p:nvSpPr>
        <p:spPr/>
        <p:txBody>
          <a:bodyPr/>
          <a:lstStyle/>
          <a:p>
            <a:r>
              <a:rPr lang="es-ES_tradnl" dirty="0"/>
              <a:t>Las colisiones del LHC van a producir mucha información, tanta como si cada una de las personas del mundo telefonearan a 20 personas  al mismo tiempo. </a:t>
            </a:r>
          </a:p>
          <a:p>
            <a:r>
              <a:rPr lang="es-ES_tradnl" dirty="0" smtClean="0"/>
              <a:t>Un </a:t>
            </a:r>
            <a:r>
              <a:rPr lang="es-ES_tradnl" dirty="0"/>
              <a:t>paramecio típico mide 0,002 milímetros de ancho. Si uno quisiera ver nadar uno en una gota de agua, debería agrandar la gota hasta que tuviese 12 metros de ancho.  </a:t>
            </a:r>
          </a:p>
          <a:p>
            <a:endParaRPr lang="es-AR" dirty="0"/>
          </a:p>
        </p:txBody>
      </p:sp>
    </p:spTree>
    <p:extLst>
      <p:ext uri="{BB962C8B-B14F-4D97-AF65-F5344CB8AC3E}">
        <p14:creationId xmlns:p14="http://schemas.microsoft.com/office/powerpoint/2010/main" val="30161148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ES" dirty="0" smtClean="0"/>
              <a:t>Periodismo de ciencia es más que explicar o “traducir”</a:t>
            </a:r>
            <a:endParaRPr lang="es-AR" dirty="0"/>
          </a:p>
        </p:txBody>
      </p:sp>
      <p:sp>
        <p:nvSpPr>
          <p:cNvPr id="8" name="7 Marcador de contenido"/>
          <p:cNvSpPr>
            <a:spLocks noGrp="1"/>
          </p:cNvSpPr>
          <p:nvPr>
            <p:ph idx="1"/>
          </p:nvPr>
        </p:nvSpPr>
        <p:spPr/>
        <p:txBody>
          <a:bodyPr>
            <a:normAutofit lnSpcReduction="10000"/>
          </a:bodyPr>
          <a:lstStyle/>
          <a:p>
            <a:pPr marL="114300" indent="0">
              <a:buNone/>
            </a:pPr>
            <a:r>
              <a:rPr lang="en-US" sz="3600" dirty="0"/>
              <a:t>Society needs more than wonder to respect </a:t>
            </a:r>
            <a:r>
              <a:rPr lang="en-US" sz="3600" dirty="0" smtClean="0"/>
              <a:t>science. </a:t>
            </a:r>
            <a:endParaRPr lang="en-US" sz="3600" dirty="0"/>
          </a:p>
          <a:p>
            <a:pPr marL="114300" indent="0">
              <a:buNone/>
            </a:pPr>
            <a:r>
              <a:rPr lang="en-US" sz="3600" b="1" dirty="0"/>
              <a:t>Researchers are well placed to explain concepts, but journalists will bring the critical scrutiny needed to integrate science in </a:t>
            </a:r>
            <a:r>
              <a:rPr lang="en-US" sz="3600" b="1" dirty="0" smtClean="0"/>
              <a:t>society</a:t>
            </a:r>
          </a:p>
          <a:p>
            <a:pPr marL="114300" indent="0">
              <a:buNone/>
            </a:pPr>
            <a:r>
              <a:rPr lang="en-US" sz="3600" b="1" dirty="0" smtClean="0"/>
              <a:t>Susan Watts, Nature (2014)</a:t>
            </a:r>
            <a:endParaRPr lang="en-US" sz="3600" b="1" dirty="0"/>
          </a:p>
          <a:p>
            <a:endParaRPr lang="es-AR" dirty="0"/>
          </a:p>
        </p:txBody>
      </p:sp>
    </p:spTree>
    <p:extLst>
      <p:ext uri="{BB962C8B-B14F-4D97-AF65-F5344CB8AC3E}">
        <p14:creationId xmlns:p14="http://schemas.microsoft.com/office/powerpoint/2010/main" val="439346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smtClean="0"/>
              <a:t>Diez criterios para comunicar ciencia </a:t>
            </a:r>
            <a:r>
              <a:rPr lang="es-ES_tradnl" sz="3100" dirty="0" smtClean="0"/>
              <a:t>(</a:t>
            </a:r>
            <a:r>
              <a:rPr lang="es-ES_tradnl" sz="3100" dirty="0" err="1" smtClean="0"/>
              <a:t>Acianela</a:t>
            </a:r>
            <a:r>
              <a:rPr lang="es-ES_tradnl" sz="3100" dirty="0" smtClean="0"/>
              <a:t> montes de oca)</a:t>
            </a:r>
            <a:endParaRPr lang="es-AR" sz="3100" dirty="0"/>
          </a:p>
        </p:txBody>
      </p:sp>
      <p:sp>
        <p:nvSpPr>
          <p:cNvPr id="3" name="2 Marcador de contenido"/>
          <p:cNvSpPr>
            <a:spLocks noGrp="1"/>
          </p:cNvSpPr>
          <p:nvPr>
            <p:ph idx="1"/>
          </p:nvPr>
        </p:nvSpPr>
        <p:spPr/>
        <p:txBody>
          <a:bodyPr>
            <a:noAutofit/>
          </a:bodyPr>
          <a:lstStyle/>
          <a:p>
            <a:pPr marL="114300" indent="0">
              <a:buNone/>
            </a:pPr>
            <a:r>
              <a:rPr lang="es-ES_tradnl" sz="1400" dirty="0"/>
              <a:t>1. Incluya en los trabajos información que ayude al público a adoptar medidas para mejorar </a:t>
            </a:r>
            <a:r>
              <a:rPr lang="es-ES_tradnl" sz="1400" dirty="0" smtClean="0"/>
              <a:t>su </a:t>
            </a:r>
            <a:r>
              <a:rPr lang="es-AR" sz="1400" dirty="0" smtClean="0"/>
              <a:t>calidad </a:t>
            </a:r>
            <a:r>
              <a:rPr lang="es-AR" sz="1400" dirty="0"/>
              <a:t>de vida.</a:t>
            </a:r>
          </a:p>
          <a:p>
            <a:pPr marL="114300" indent="0">
              <a:buNone/>
            </a:pPr>
            <a:r>
              <a:rPr lang="es-ES_tradnl" sz="1400" dirty="0"/>
              <a:t>2. Confirme todo y tenga cuidado con las fuentes que se aventuran a opinar sobre asuntos fuera </a:t>
            </a:r>
            <a:r>
              <a:rPr lang="es-ES_tradnl" sz="1400" dirty="0" smtClean="0"/>
              <a:t>de su </a:t>
            </a:r>
            <a:r>
              <a:rPr lang="es-ES_tradnl" sz="1400" dirty="0"/>
              <a:t>esfera de competencia. Jamás afirme nada si no hay pruebas </a:t>
            </a:r>
            <a:r>
              <a:rPr lang="es-ES_tradnl" sz="1400" dirty="0" smtClean="0"/>
              <a:t>concluyentes.</a:t>
            </a:r>
            <a:endParaRPr lang="es-ES_tradnl" sz="1400" dirty="0"/>
          </a:p>
          <a:p>
            <a:pPr marL="114300" indent="0">
              <a:buNone/>
            </a:pPr>
            <a:r>
              <a:rPr lang="es-ES_tradnl" sz="1400" dirty="0"/>
              <a:t>3. Es mejor indagar sobre </a:t>
            </a:r>
            <a:r>
              <a:rPr lang="es-ES_tradnl" sz="1400" b="1" dirty="0"/>
              <a:t>procesos </a:t>
            </a:r>
            <a:r>
              <a:rPr lang="es-ES_tradnl" sz="1400" dirty="0"/>
              <a:t>antes que sobre </a:t>
            </a:r>
            <a:r>
              <a:rPr lang="es-ES_tradnl" sz="1400" b="1" dirty="0"/>
              <a:t>productos</a:t>
            </a:r>
            <a:r>
              <a:rPr lang="es-ES_tradnl" sz="1400" dirty="0"/>
              <a:t>, manejar </a:t>
            </a:r>
            <a:r>
              <a:rPr lang="es-ES_tradnl" sz="1400" b="1" dirty="0"/>
              <a:t>ideas </a:t>
            </a:r>
            <a:r>
              <a:rPr lang="es-ES_tradnl" sz="1400" dirty="0"/>
              <a:t>tanto como </a:t>
            </a:r>
            <a:r>
              <a:rPr lang="es-ES_tradnl" sz="1400" b="1" dirty="0"/>
              <a:t>hechos</a:t>
            </a:r>
            <a:r>
              <a:rPr lang="es-ES_tradnl" sz="1400" dirty="0"/>
              <a:t>.</a:t>
            </a:r>
          </a:p>
          <a:p>
            <a:pPr marL="114300" indent="0">
              <a:buNone/>
            </a:pPr>
            <a:r>
              <a:rPr lang="es-ES_tradnl" sz="1400" dirty="0"/>
              <a:t>4. El tratamiento debe ser cuidadoso. Que la información muestre un optimismo prudente o </a:t>
            </a:r>
            <a:r>
              <a:rPr lang="es-ES_tradnl" sz="1400" dirty="0" smtClean="0"/>
              <a:t>un </a:t>
            </a:r>
            <a:r>
              <a:rPr lang="es-AR" sz="1400" dirty="0" smtClean="0"/>
              <a:t>pesimismo </a:t>
            </a:r>
            <a:r>
              <a:rPr lang="es-AR" sz="1400" dirty="0"/>
              <a:t>esperanzado, como dice Manuel Calvo Hernando (1971).</a:t>
            </a:r>
          </a:p>
          <a:p>
            <a:pPr marL="114300" indent="0">
              <a:buNone/>
            </a:pPr>
            <a:r>
              <a:rPr lang="es-ES_tradnl" sz="1400" dirty="0"/>
              <a:t>5. La información debe ser profunda, trascendente y humana. El lenguaje, sencillo y </a:t>
            </a:r>
            <a:r>
              <a:rPr lang="es-ES_tradnl" sz="1400" dirty="0" smtClean="0"/>
              <a:t>preciso. Debemos </a:t>
            </a:r>
            <a:r>
              <a:rPr lang="es-ES_tradnl" sz="1400" dirty="0"/>
              <a:t>estimular la capacidad de reflexión de la audiencia.</a:t>
            </a:r>
          </a:p>
          <a:p>
            <a:pPr marL="114300" indent="0">
              <a:buNone/>
            </a:pPr>
            <a:r>
              <a:rPr lang="es-ES_tradnl" sz="1400" dirty="0"/>
              <a:t>6. No olvide que el usuario de la información lo está interrumpiendo cada diez líneas para </a:t>
            </a:r>
            <a:r>
              <a:rPr lang="es-ES_tradnl" sz="1400" dirty="0" smtClean="0"/>
              <a:t>preguntar “por </a:t>
            </a:r>
            <a:r>
              <a:rPr lang="es-ES_tradnl" sz="1400" dirty="0"/>
              <a:t>qué”, “para qué”, “cómo me afecta esto”, “en qué me concierne”. Si su pregunta tácita no </a:t>
            </a:r>
            <a:r>
              <a:rPr lang="es-ES_tradnl" sz="1400" dirty="0" smtClean="0"/>
              <a:t>es respondida</a:t>
            </a:r>
            <a:r>
              <a:rPr lang="es-ES_tradnl" sz="1400" dirty="0"/>
              <a:t>, nos </a:t>
            </a:r>
            <a:r>
              <a:rPr lang="es-ES_tradnl" sz="1400" dirty="0" smtClean="0"/>
              <a:t>abandonará.</a:t>
            </a:r>
            <a:endParaRPr lang="es-ES_tradnl" sz="1400" dirty="0"/>
          </a:p>
          <a:p>
            <a:pPr marL="114300" indent="0">
              <a:buNone/>
            </a:pPr>
            <a:r>
              <a:rPr lang="es-ES_tradnl" sz="1400" dirty="0"/>
              <a:t>7. La información, incluso la institucional, debe ser noticiosa.</a:t>
            </a:r>
          </a:p>
          <a:p>
            <a:pPr marL="114300" indent="0">
              <a:buNone/>
            </a:pPr>
            <a:r>
              <a:rPr lang="es-ES_tradnl" sz="1400" dirty="0"/>
              <a:t>8. No hable en el lenguaje de los investigadores.</a:t>
            </a:r>
          </a:p>
          <a:p>
            <a:pPr marL="114300" indent="0">
              <a:buNone/>
            </a:pPr>
            <a:r>
              <a:rPr lang="es-ES_tradnl" sz="1400" dirty="0"/>
              <a:t>9. Los titulares deben ser atractivos, pero no deben prometer lo que el mensaje no va </a:t>
            </a:r>
            <a:r>
              <a:rPr lang="es-ES_tradnl" sz="1400" dirty="0" smtClean="0"/>
              <a:t>cumplir</a:t>
            </a:r>
            <a:r>
              <a:rPr lang="es-ES_tradnl" sz="1400" dirty="0"/>
              <a:t>. </a:t>
            </a:r>
            <a:r>
              <a:rPr lang="es-ES_tradnl" sz="1400" dirty="0" smtClean="0"/>
              <a:t>Y por </a:t>
            </a:r>
            <a:r>
              <a:rPr lang="es-ES_tradnl" sz="1400" dirty="0"/>
              <a:t>cierto, no deben ser lo único entretenido del </a:t>
            </a:r>
            <a:r>
              <a:rPr lang="es-ES_tradnl" sz="1400" dirty="0" smtClean="0"/>
              <a:t>texto.</a:t>
            </a:r>
          </a:p>
          <a:p>
            <a:pPr marL="114300" indent="0">
              <a:buNone/>
            </a:pPr>
            <a:r>
              <a:rPr lang="es-ES_tradnl" sz="1400" dirty="0" smtClean="0"/>
              <a:t>10</a:t>
            </a:r>
            <a:r>
              <a:rPr lang="es-ES_tradnl" sz="1400" dirty="0"/>
              <a:t>. Use los recursos del diseño para mantener el interés en el mensaje. Los recuadros, llamados </a:t>
            </a:r>
            <a:r>
              <a:rPr lang="es-ES_tradnl" sz="1400" dirty="0" smtClean="0"/>
              <a:t>o </a:t>
            </a:r>
            <a:r>
              <a:rPr lang="es-AR" sz="1400" dirty="0" smtClean="0"/>
              <a:t>inter-textos </a:t>
            </a:r>
            <a:r>
              <a:rPr lang="es-AR" sz="1400" dirty="0"/>
              <a:t>cortos permiten explicar contexto (fechas, nombres de investigadores, puntos </a:t>
            </a:r>
            <a:r>
              <a:rPr lang="es-AR" sz="1400" dirty="0" smtClean="0"/>
              <a:t>clave) </a:t>
            </a:r>
            <a:r>
              <a:rPr lang="es-ES_tradnl" sz="1400" dirty="0" smtClean="0"/>
              <a:t>para </a:t>
            </a:r>
            <a:r>
              <a:rPr lang="es-ES_tradnl" sz="1400" dirty="0"/>
              <a:t>que el texto no decaiga</a:t>
            </a:r>
            <a:r>
              <a:rPr lang="es-ES_tradnl" sz="1400" dirty="0" smtClean="0"/>
              <a:t>.</a:t>
            </a:r>
            <a:endParaRPr lang="es-ES_tradnl" sz="1400" dirty="0"/>
          </a:p>
        </p:txBody>
      </p:sp>
    </p:spTree>
    <p:extLst>
      <p:ext uri="{BB962C8B-B14F-4D97-AF65-F5344CB8AC3E}">
        <p14:creationId xmlns:p14="http://schemas.microsoft.com/office/powerpoint/2010/main" val="4826707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s-ES_tradnl" sz="3600" dirty="0"/>
              <a:t>Diez ideas para escribir bien, claro y atractivo (</a:t>
            </a:r>
            <a:r>
              <a:rPr lang="es-ES_tradnl" sz="3600" dirty="0" smtClean="0"/>
              <a:t>R. </a:t>
            </a:r>
            <a:r>
              <a:rPr lang="es-ES_tradnl" sz="3600" dirty="0" err="1"/>
              <a:t>Tabakman</a:t>
            </a:r>
            <a:r>
              <a:rPr lang="es-ES_tradnl" sz="3600" dirty="0"/>
              <a:t>)</a:t>
            </a:r>
          </a:p>
        </p:txBody>
      </p:sp>
      <p:sp>
        <p:nvSpPr>
          <p:cNvPr id="27651" name="Rectangle 3"/>
          <p:cNvSpPr>
            <a:spLocks noGrp="1" noChangeArrowheads="1"/>
          </p:cNvSpPr>
          <p:nvPr>
            <p:ph type="body" idx="1"/>
          </p:nvPr>
        </p:nvSpPr>
        <p:spPr>
          <a:xfrm>
            <a:off x="-973138" y="1598613"/>
            <a:ext cx="9577586" cy="5358779"/>
          </a:xfrm>
        </p:spPr>
        <p:txBody>
          <a:bodyPr>
            <a:normAutofit/>
          </a:bodyPr>
          <a:lstStyle/>
          <a:p>
            <a:pPr marL="2133600" lvl="4" indent="-304800">
              <a:lnSpc>
                <a:spcPct val="80000"/>
              </a:lnSpc>
              <a:buFontTx/>
              <a:buAutoNum type="arabicPeriod"/>
            </a:pPr>
            <a:r>
              <a:rPr lang="es-ES_tradnl" sz="1600" dirty="0"/>
              <a:t>Información. Dosificar hasta lograr un equilibrio entre saberes nuevos y conocidos. </a:t>
            </a:r>
          </a:p>
          <a:p>
            <a:pPr marL="2133600" lvl="4" indent="-304800">
              <a:lnSpc>
                <a:spcPct val="80000"/>
              </a:lnSpc>
              <a:buFontTx/>
              <a:buAutoNum type="arabicPeriod"/>
            </a:pPr>
            <a:r>
              <a:rPr lang="es-ES_tradnl" sz="1600" dirty="0"/>
              <a:t>Claridad. Ante la duda, explicar hasta lo que parezca obvio. </a:t>
            </a:r>
          </a:p>
          <a:p>
            <a:pPr marL="2133600" lvl="4" indent="-304800">
              <a:lnSpc>
                <a:spcPct val="80000"/>
              </a:lnSpc>
              <a:buFontTx/>
              <a:buAutoNum type="arabicPeriod"/>
            </a:pPr>
            <a:r>
              <a:rPr lang="es-ES_tradnl" sz="1600" dirty="0"/>
              <a:t>Palabras. Entre dos términos, elegir el más simple. Usar el lenguaje de la calle, pero de una calle de gente educada. </a:t>
            </a:r>
          </a:p>
          <a:p>
            <a:pPr marL="2133600" lvl="4" indent="-304800">
              <a:lnSpc>
                <a:spcPct val="80000"/>
              </a:lnSpc>
              <a:buFontTx/>
              <a:buAutoNum type="arabicPeriod"/>
            </a:pPr>
            <a:r>
              <a:rPr lang="es-ES_tradnl" sz="1600" dirty="0"/>
              <a:t>Frases. Breves, sencillas, escasa en subordinadas, y que contengan una sola idea. Todo lo que pueda decirse en una línea, no debe hacerse en dos. Citas textuales: pocas, breves y relevantes. </a:t>
            </a:r>
          </a:p>
          <a:p>
            <a:pPr marL="2133600" lvl="4" indent="-304800">
              <a:lnSpc>
                <a:spcPct val="80000"/>
              </a:lnSpc>
              <a:buFontTx/>
              <a:buAutoNum type="arabicPeriod"/>
            </a:pPr>
            <a:r>
              <a:rPr lang="es-ES_tradnl" sz="1600" dirty="0"/>
              <a:t>Detalles. La sobredosis de información produce confusión. Una cifra demasiado exacta, puede significar menos que una menos precisa, pero más gráfica. </a:t>
            </a:r>
          </a:p>
          <a:p>
            <a:pPr marL="2133600" lvl="4" indent="-304800">
              <a:lnSpc>
                <a:spcPct val="80000"/>
              </a:lnSpc>
              <a:buFontTx/>
              <a:buAutoNum type="arabicPeriod"/>
            </a:pPr>
            <a:r>
              <a:rPr lang="es-ES_tradnl" sz="1600" dirty="0"/>
              <a:t>Narración. Párrafos que no superen las ocho o nueve líneas. Resaltar los puntos impacto sobre la vida del lector, la de su familia o la de la comunidad. </a:t>
            </a:r>
          </a:p>
          <a:p>
            <a:pPr marL="2133600" lvl="4" indent="-304800">
              <a:lnSpc>
                <a:spcPct val="80000"/>
              </a:lnSpc>
              <a:buFontTx/>
              <a:buAutoNum type="arabicPeriod"/>
            </a:pPr>
            <a:r>
              <a:rPr lang="es-ES_tradnl" sz="1600" dirty="0"/>
              <a:t>Precisión. Los errores, aún si pequeños, corroen la confianza. Si la única información que el lector conoce esta mal, pensará que todo está equivocado. No admitir jamás por verdadero nada que no se considere tal. </a:t>
            </a:r>
          </a:p>
          <a:p>
            <a:pPr marL="2133600" lvl="4" indent="-304800">
              <a:lnSpc>
                <a:spcPct val="80000"/>
              </a:lnSpc>
              <a:buFontTx/>
              <a:buAutoNum type="arabicPeriod"/>
            </a:pPr>
            <a:r>
              <a:rPr lang="es-ES_tradnl" sz="1600" dirty="0"/>
              <a:t>Fuentes. Citarlas siempre que sea posible, tratando de evitar las anónimas si no hay una buena causa para ello. </a:t>
            </a:r>
          </a:p>
          <a:p>
            <a:pPr marL="2133600" lvl="4" indent="-304800">
              <a:lnSpc>
                <a:spcPct val="80000"/>
              </a:lnSpc>
              <a:buFontTx/>
              <a:buAutoNum type="arabicPeriod"/>
            </a:pPr>
            <a:r>
              <a:rPr lang="es-ES_tradnl" sz="1600" dirty="0"/>
              <a:t>Ética. Pensar en el segundo significado de las palabras, respetar a las fuentes y a los lectores. Usar el humor sin ofender. </a:t>
            </a:r>
          </a:p>
          <a:p>
            <a:pPr marL="2133600" lvl="4" indent="-304800">
              <a:lnSpc>
                <a:spcPct val="80000"/>
              </a:lnSpc>
              <a:buFontTx/>
              <a:buAutoNum type="arabicPeriod"/>
            </a:pPr>
            <a:r>
              <a:rPr lang="es-ES_tradnl" sz="1600" dirty="0"/>
              <a:t>Relectura. Al finalizar del trabajo, releerlo con los ojos del lector.</a:t>
            </a:r>
          </a:p>
        </p:txBody>
      </p:sp>
    </p:spTree>
    <p:extLst>
      <p:ext uri="{BB962C8B-B14F-4D97-AF65-F5344CB8AC3E}">
        <p14:creationId xmlns:p14="http://schemas.microsoft.com/office/powerpoint/2010/main" val="30843668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s-ES_tradnl" sz="3600">
                <a:solidFill>
                  <a:srgbClr val="0000FF"/>
                </a:solidFill>
                <a:latin typeface="Trebuchet MS" pitchFamily="34" charset="0"/>
              </a:rPr>
              <a:t>NAIL SCIENCE</a:t>
            </a:r>
            <a:endParaRPr lang="en-US" sz="3600">
              <a:solidFill>
                <a:srgbClr val="0000FF"/>
              </a:solidFill>
              <a:latin typeface="Trebuchet MS" pitchFamily="34" charset="0"/>
            </a:endParaRPr>
          </a:p>
        </p:txBody>
      </p:sp>
      <p:pic>
        <p:nvPicPr>
          <p:cNvPr id="181251" name="Picture 3"/>
          <p:cNvPicPr>
            <a:picLocks noGrp="1" noChangeAspect="1" noChangeArrowheads="1"/>
          </p:cNvPicPr>
          <p:nvPr>
            <p:ph idx="1"/>
          </p:nvPr>
        </p:nvPicPr>
        <p:blipFill>
          <a:blip r:embed="rId3" cstate="print"/>
          <a:srcRect/>
          <a:stretch>
            <a:fillRect/>
          </a:stretch>
        </p:blipFill>
        <p:spPr>
          <a:xfrm>
            <a:off x="1296988" y="1600200"/>
            <a:ext cx="6548437" cy="4525963"/>
          </a:xfrm>
          <a:noFill/>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428728" y="642918"/>
            <a:ext cx="6753225" cy="210502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5310215" y="214290"/>
            <a:ext cx="3190875" cy="152400"/>
          </a:xfrm>
          <a:prstGeom prst="rect">
            <a:avLst/>
          </a:prstGeom>
          <a:noFill/>
          <a:ln w="9525">
            <a:noFill/>
            <a:miter lim="800000"/>
            <a:headEnd/>
            <a:tailEnd/>
          </a:ln>
          <a:effectLst/>
        </p:spPr>
      </p:pic>
      <p:grpSp>
        <p:nvGrpSpPr>
          <p:cNvPr id="6" name="5 Grupo"/>
          <p:cNvGrpSpPr/>
          <p:nvPr/>
        </p:nvGrpSpPr>
        <p:grpSpPr>
          <a:xfrm>
            <a:off x="895309" y="3067038"/>
            <a:ext cx="3248064" cy="3076606"/>
            <a:chOff x="3481388" y="2409825"/>
            <a:chExt cx="2181225" cy="2352682"/>
          </a:xfrm>
        </p:grpSpPr>
        <p:pic>
          <p:nvPicPr>
            <p:cNvPr id="18436" name="Picture 4"/>
            <p:cNvPicPr>
              <a:picLocks noChangeAspect="1" noChangeArrowheads="1"/>
            </p:cNvPicPr>
            <p:nvPr/>
          </p:nvPicPr>
          <p:blipFill>
            <a:blip r:embed="rId4"/>
            <a:srcRect/>
            <a:stretch>
              <a:fillRect/>
            </a:stretch>
          </p:blipFill>
          <p:spPr bwMode="auto">
            <a:xfrm>
              <a:off x="3481388" y="2409825"/>
              <a:ext cx="2181225" cy="2038350"/>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3481388" y="4429132"/>
              <a:ext cx="2181225" cy="333375"/>
            </a:xfrm>
            <a:prstGeom prst="rect">
              <a:avLst/>
            </a:prstGeom>
            <a:noFill/>
            <a:ln w="9525">
              <a:noFill/>
              <a:miter lim="800000"/>
              <a:headEnd/>
              <a:tailEnd/>
            </a:ln>
            <a:effectLst/>
          </p:spPr>
        </p:pic>
      </p:grpSp>
      <p:pic>
        <p:nvPicPr>
          <p:cNvPr id="18438" name="Picture 6"/>
          <p:cNvPicPr>
            <a:picLocks noChangeAspect="1" noChangeArrowheads="1"/>
          </p:cNvPicPr>
          <p:nvPr/>
        </p:nvPicPr>
        <p:blipFill>
          <a:blip r:embed="rId6"/>
          <a:srcRect/>
          <a:stretch>
            <a:fillRect/>
          </a:stretch>
        </p:blipFill>
        <p:spPr bwMode="auto">
          <a:xfrm>
            <a:off x="5172532" y="3124186"/>
            <a:ext cx="2971368" cy="2162202"/>
          </a:xfrm>
          <a:prstGeom prst="rect">
            <a:avLst/>
          </a:prstGeom>
          <a:noFill/>
          <a:ln w="9525">
            <a:noFill/>
            <a:miter lim="800000"/>
            <a:headEnd/>
            <a:tailEnd/>
          </a:ln>
          <a:effectLst/>
        </p:spPr>
      </p:pic>
    </p:spTree>
    <p:extLst>
      <p:ext uri="{BB962C8B-B14F-4D97-AF65-F5344CB8AC3E}">
        <p14:creationId xmlns:p14="http://schemas.microsoft.com/office/powerpoint/2010/main" val="2154658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Empecemos por el principio</a:t>
            </a:r>
            <a:endParaRPr lang="es-ES_tradnl" dirty="0">
              <a:solidFill>
                <a:srgbClr val="0000FF"/>
              </a:solidFill>
              <a:latin typeface="Trebuchet MS" pitchFamily="34" charset="0"/>
            </a:endParaRPr>
          </a:p>
        </p:txBody>
      </p:sp>
      <p:sp>
        <p:nvSpPr>
          <p:cNvPr id="3075" name="Rectangle 3"/>
          <p:cNvSpPr>
            <a:spLocks noGrp="1" noChangeArrowheads="1"/>
          </p:cNvSpPr>
          <p:nvPr>
            <p:ph type="body" idx="4294967295"/>
          </p:nvPr>
        </p:nvSpPr>
        <p:spPr>
          <a:xfrm>
            <a:off x="395288" y="1628775"/>
            <a:ext cx="8229600" cy="4525963"/>
          </a:xfrm>
        </p:spPr>
        <p:txBody>
          <a:bodyPr/>
          <a:lstStyle/>
          <a:p>
            <a:pPr algn="ctr">
              <a:lnSpc>
                <a:spcPct val="90000"/>
              </a:lnSpc>
              <a:buFontTx/>
              <a:buNone/>
            </a:pPr>
            <a:r>
              <a:rPr lang="es-AR" sz="2400">
                <a:latin typeface="Trebuchet MS" pitchFamily="34" charset="0"/>
              </a:rPr>
              <a:t>¿De qué estamos hablando?</a:t>
            </a:r>
          </a:p>
          <a:p>
            <a:pPr algn="ctr">
              <a:lnSpc>
                <a:spcPct val="90000"/>
              </a:lnSpc>
              <a:buFontTx/>
              <a:buNone/>
            </a:pPr>
            <a:r>
              <a:rPr lang="es-AR" sz="2400" i="1">
                <a:latin typeface="Trebuchet MS" pitchFamily="34" charset="0"/>
              </a:rPr>
              <a:t>Periodismo científico</a:t>
            </a:r>
          </a:p>
          <a:p>
            <a:pPr algn="ctr">
              <a:lnSpc>
                <a:spcPct val="90000"/>
              </a:lnSpc>
              <a:buFontTx/>
              <a:buNone/>
            </a:pPr>
            <a:r>
              <a:rPr lang="es-AR" sz="2400" i="1">
                <a:latin typeface="Trebuchet MS" pitchFamily="34" charset="0"/>
              </a:rPr>
              <a:t>Divulgación</a:t>
            </a:r>
          </a:p>
          <a:p>
            <a:pPr algn="ctr">
              <a:lnSpc>
                <a:spcPct val="90000"/>
              </a:lnSpc>
              <a:buFontTx/>
              <a:buNone/>
            </a:pPr>
            <a:r>
              <a:rPr lang="es-AR" sz="2400" i="1">
                <a:latin typeface="Trebuchet MS" pitchFamily="34" charset="0"/>
              </a:rPr>
              <a:t>Popularización</a:t>
            </a:r>
          </a:p>
          <a:p>
            <a:pPr algn="ctr">
              <a:lnSpc>
                <a:spcPct val="90000"/>
              </a:lnSpc>
              <a:buFontTx/>
              <a:buNone/>
            </a:pPr>
            <a:r>
              <a:rPr lang="es-AR" sz="2400" i="1">
                <a:latin typeface="Trebuchet MS" pitchFamily="34" charset="0"/>
              </a:rPr>
              <a:t>Comunicación pública</a:t>
            </a:r>
          </a:p>
          <a:p>
            <a:pPr algn="ctr">
              <a:lnSpc>
                <a:spcPct val="90000"/>
              </a:lnSpc>
              <a:buFontTx/>
              <a:buNone/>
            </a:pPr>
            <a:r>
              <a:rPr lang="es-AR" sz="2400" i="1">
                <a:latin typeface="Trebuchet MS" pitchFamily="34" charset="0"/>
              </a:rPr>
              <a:t>Comprensión pública</a:t>
            </a:r>
          </a:p>
          <a:p>
            <a:pPr algn="ctr">
              <a:lnSpc>
                <a:spcPct val="90000"/>
              </a:lnSpc>
              <a:buFontTx/>
              <a:buNone/>
            </a:pPr>
            <a:r>
              <a:rPr lang="es-AR" sz="2400" i="1">
                <a:latin typeface="Trebuchet MS" pitchFamily="34" charset="0"/>
              </a:rPr>
              <a:t>Comunicación institucional</a:t>
            </a:r>
          </a:p>
          <a:p>
            <a:pPr algn="ctr">
              <a:lnSpc>
                <a:spcPct val="90000"/>
              </a:lnSpc>
              <a:buFontTx/>
              <a:buNone/>
            </a:pPr>
            <a:r>
              <a:rPr lang="es-AR" sz="2400" i="1">
                <a:latin typeface="Trebuchet MS" pitchFamily="34" charset="0"/>
              </a:rPr>
              <a:t>Recreación</a:t>
            </a:r>
          </a:p>
          <a:p>
            <a:pPr algn="ctr">
              <a:lnSpc>
                <a:spcPct val="90000"/>
              </a:lnSpc>
              <a:buFontTx/>
              <a:buNone/>
            </a:pPr>
            <a:r>
              <a:rPr lang="es-AR" sz="2400" i="1">
                <a:latin typeface="Trebuchet MS" pitchFamily="34" charset="0"/>
              </a:rPr>
              <a:t>Integración</a:t>
            </a:r>
          </a:p>
          <a:p>
            <a:pPr algn="ctr">
              <a:lnSpc>
                <a:spcPct val="90000"/>
              </a:lnSpc>
              <a:buFontTx/>
              <a:buNone/>
            </a:pPr>
            <a:r>
              <a:rPr lang="es-AR" sz="2400" i="1">
                <a:latin typeface="Trebuchet MS" pitchFamily="34" charset="0"/>
              </a:rPr>
              <a:t>Bajada de línea</a:t>
            </a:r>
          </a:p>
          <a:p>
            <a:pPr algn="ctr">
              <a:lnSpc>
                <a:spcPct val="90000"/>
              </a:lnSpc>
              <a:buFontTx/>
              <a:buNone/>
            </a:pPr>
            <a:r>
              <a:rPr lang="es-AR" sz="2400" i="1">
                <a:latin typeface="Trebuchet MS" pitchFamily="34" charset="0"/>
              </a:rPr>
              <a:t>Estudios sociales de la ciencia</a:t>
            </a:r>
            <a:endParaRPr lang="es-ES_tradnl" sz="2400" i="1">
              <a:latin typeface="Trebuchet MS" pitchFamily="34" charset="0"/>
            </a:endParaRPr>
          </a:p>
        </p:txBody>
      </p:sp>
    </p:spTree>
    <p:extLst>
      <p:ext uri="{BB962C8B-B14F-4D97-AF65-F5344CB8AC3E}">
        <p14:creationId xmlns:p14="http://schemas.microsoft.com/office/powerpoint/2010/main" val="79223224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33375"/>
            <a:ext cx="7772400" cy="1143000"/>
          </a:xfrm>
        </p:spPr>
        <p:txBody>
          <a:bodyPr/>
          <a:lstStyle/>
          <a:p>
            <a:r>
              <a:rPr lang="es-ES">
                <a:solidFill>
                  <a:srgbClr val="0000FF"/>
                </a:solidFill>
                <a:latin typeface="Trebuchet MS" charset="0"/>
              </a:rPr>
              <a:t>Las dos culturas</a:t>
            </a:r>
          </a:p>
        </p:txBody>
      </p:sp>
      <p:pic>
        <p:nvPicPr>
          <p:cNvPr id="101379" name="Picture 3" descr="snow"/>
          <p:cNvPicPr>
            <a:picLocks noGrp="1" noChangeAspect="1" noChangeArrowheads="1"/>
          </p:cNvPicPr>
          <p:nvPr>
            <p:ph idx="1"/>
          </p:nvPr>
        </p:nvPicPr>
        <p:blipFill>
          <a:blip r:embed="rId2"/>
          <a:srcRect/>
          <a:stretch>
            <a:fillRect/>
          </a:stretch>
        </p:blipFill>
        <p:spPr>
          <a:xfrm>
            <a:off x="971550" y="1628775"/>
            <a:ext cx="2868613" cy="3811588"/>
          </a:xfrm>
          <a:noFill/>
          <a:ln/>
        </p:spPr>
      </p:pic>
      <p:sp>
        <p:nvSpPr>
          <p:cNvPr id="101380" name="Text Box 4"/>
          <p:cNvSpPr txBox="1">
            <a:spLocks noChangeArrowheads="1"/>
          </p:cNvSpPr>
          <p:nvPr/>
        </p:nvSpPr>
        <p:spPr bwMode="auto">
          <a:xfrm>
            <a:off x="557213" y="6021388"/>
            <a:ext cx="8429625" cy="396875"/>
          </a:xfrm>
          <a:prstGeom prst="rect">
            <a:avLst/>
          </a:prstGeom>
          <a:noFill/>
          <a:ln w="9525">
            <a:noFill/>
            <a:miter lim="800000"/>
            <a:headEnd/>
            <a:tailEnd/>
          </a:ln>
          <a:effectLst/>
        </p:spPr>
        <p:txBody>
          <a:bodyPr wrap="none">
            <a:prstTxWarp prst="textNoShape">
              <a:avLst/>
            </a:prstTxWarp>
            <a:spAutoFit/>
          </a:bodyPr>
          <a:lstStyle/>
          <a:p>
            <a:pPr algn="r"/>
            <a:r>
              <a:rPr lang="es-ES" sz="2000" b="1" i="1">
                <a:solidFill>
                  <a:schemeClr val="accent2"/>
                </a:solidFill>
                <a:ea typeface="Times New Roman" charset="0"/>
                <a:cs typeface="Times New Roman" charset="0"/>
              </a:rPr>
              <a:t>… uno de los libros más citados y menos leídos de todos los tiempos!</a:t>
            </a:r>
          </a:p>
        </p:txBody>
      </p:sp>
      <p:sp>
        <p:nvSpPr>
          <p:cNvPr id="101381" name="Text Box 5"/>
          <p:cNvSpPr txBox="1">
            <a:spLocks noChangeArrowheads="1"/>
          </p:cNvSpPr>
          <p:nvPr/>
        </p:nvSpPr>
        <p:spPr bwMode="auto">
          <a:xfrm>
            <a:off x="4479925" y="1647825"/>
            <a:ext cx="3836988" cy="641350"/>
          </a:xfrm>
          <a:prstGeom prst="rect">
            <a:avLst/>
          </a:prstGeom>
          <a:noFill/>
          <a:ln w="9525">
            <a:noFill/>
            <a:miter lim="800000"/>
            <a:headEnd/>
            <a:tailEnd/>
          </a:ln>
          <a:effectLst/>
        </p:spPr>
        <p:txBody>
          <a:bodyPr>
            <a:prstTxWarp prst="textNoShape">
              <a:avLst/>
            </a:prstTxWarp>
            <a:spAutoFit/>
          </a:bodyPr>
          <a:lstStyle/>
          <a:p>
            <a:r>
              <a:rPr lang="es-AR"/>
              <a:t>o… Shakespeare versus la segunda ley de la termodinánica</a:t>
            </a:r>
            <a:endParaRPr lang="es-ES_tradnl"/>
          </a:p>
        </p:txBody>
      </p:sp>
    </p:spTree>
    <p:extLst>
      <p:ext uri="{BB962C8B-B14F-4D97-AF65-F5344CB8AC3E}">
        <p14:creationId xmlns:p14="http://schemas.microsoft.com/office/powerpoint/2010/main" val="185186537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s-ES" sz="4000" dirty="0">
                <a:solidFill>
                  <a:srgbClr val="0000FF"/>
                </a:solidFill>
                <a:latin typeface="Trebuchet MS" pitchFamily="34" charset="0"/>
              </a:rPr>
              <a:t>¿Qué podemos hacer los científicos?</a:t>
            </a:r>
          </a:p>
        </p:txBody>
      </p:sp>
      <p:sp>
        <p:nvSpPr>
          <p:cNvPr id="12291" name="Text Box 3"/>
          <p:cNvSpPr txBox="1">
            <a:spLocks noChangeArrowheads="1"/>
          </p:cNvSpPr>
          <p:nvPr/>
        </p:nvSpPr>
        <p:spPr bwMode="auto">
          <a:xfrm>
            <a:off x="611188" y="2420938"/>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Considerar las actividades de comunicación pública de la ciencia como parte de la profesión</a:t>
            </a:r>
            <a:endParaRPr lang="en-US">
              <a:latin typeface="Trebuchet MS" pitchFamily="34" charset="0"/>
              <a:cs typeface="Times New Roman" pitchFamily="18" charset="0"/>
            </a:endParaRPr>
          </a:p>
        </p:txBody>
      </p:sp>
      <p:sp>
        <p:nvSpPr>
          <p:cNvPr id="12292" name="Text Box 4"/>
          <p:cNvSpPr txBox="1">
            <a:spLocks noChangeArrowheads="1"/>
          </p:cNvSpPr>
          <p:nvPr/>
        </p:nvSpPr>
        <p:spPr bwMode="auto">
          <a:xfrm>
            <a:off x="611188" y="3068638"/>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Lograr que la evaluación de extensión y divulgación sean un poquito más favorables</a:t>
            </a:r>
            <a:endParaRPr lang="en-US">
              <a:latin typeface="Trebuchet MS" pitchFamily="34" charset="0"/>
              <a:cs typeface="Times New Roman" pitchFamily="18" charset="0"/>
            </a:endParaRPr>
          </a:p>
        </p:txBody>
      </p:sp>
      <p:sp>
        <p:nvSpPr>
          <p:cNvPr id="12293" name="Text Box 5"/>
          <p:cNvSpPr txBox="1">
            <a:spLocks noChangeArrowheads="1"/>
          </p:cNvSpPr>
          <p:nvPr/>
        </p:nvSpPr>
        <p:spPr bwMode="auto">
          <a:xfrm>
            <a:off x="611188" y="3724275"/>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Colaborar con los medios masivos de comunicación para que no digan gansadas</a:t>
            </a:r>
            <a:endParaRPr lang="en-US">
              <a:latin typeface="Trebuchet MS" pitchFamily="34" charset="0"/>
              <a:cs typeface="Times New Roman" pitchFamily="18" charset="0"/>
            </a:endParaRPr>
          </a:p>
        </p:txBody>
      </p:sp>
      <p:sp>
        <p:nvSpPr>
          <p:cNvPr id="12294" name="Text Box 6"/>
          <p:cNvSpPr txBox="1">
            <a:spLocks noChangeArrowheads="1"/>
          </p:cNvSpPr>
          <p:nvPr/>
        </p:nvSpPr>
        <p:spPr bwMode="auto">
          <a:xfrm>
            <a:off x="611188" y="4371975"/>
            <a:ext cx="6985000" cy="366713"/>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Participar en actividades comunitarias de CyT</a:t>
            </a:r>
            <a:endParaRPr lang="en-US">
              <a:latin typeface="Trebuchet MS" pitchFamily="34" charset="0"/>
              <a:cs typeface="Times New Roman" pitchFamily="18" charset="0"/>
            </a:endParaRPr>
          </a:p>
        </p:txBody>
      </p:sp>
      <p:sp>
        <p:nvSpPr>
          <p:cNvPr id="12295" name="Text Box 7"/>
          <p:cNvSpPr txBox="1">
            <a:spLocks noChangeArrowheads="1"/>
          </p:cNvSpPr>
          <p:nvPr/>
        </p:nvSpPr>
        <p:spPr bwMode="auto">
          <a:xfrm>
            <a:off x="611188" y="4724400"/>
            <a:ext cx="6985000" cy="366713"/>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dirty="0" smtClean="0">
                <a:latin typeface="Trebuchet MS" pitchFamily="34" charset="0"/>
                <a:cs typeface="Times New Roman" pitchFamily="18" charset="0"/>
              </a:rPr>
              <a:t>Dictar cursos de posgrado en la UNQ</a:t>
            </a:r>
            <a:r>
              <a:rPr lang="mr-IN" dirty="0" smtClean="0">
                <a:latin typeface="Trebuchet MS" pitchFamily="34" charset="0"/>
                <a:cs typeface="Times New Roman" pitchFamily="18" charset="0"/>
              </a:rPr>
              <a:t>…</a:t>
            </a:r>
            <a:endParaRPr lang="en-US" dirty="0">
              <a:latin typeface="Trebuchet MS" pitchFamily="34" charset="0"/>
              <a:cs typeface="Times New Roman" pitchFamily="18" charset="0"/>
            </a:endParaRPr>
          </a:p>
        </p:txBody>
      </p:sp>
    </p:spTree>
    <p:extLst>
      <p:ext uri="{BB962C8B-B14F-4D97-AF65-F5344CB8AC3E}">
        <p14:creationId xmlns:p14="http://schemas.microsoft.com/office/powerpoint/2010/main" val="325644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4"/>
                                        </p:tgtEl>
                                        <p:attrNameLst>
                                          <p:attrName>style.visibility</p:attrName>
                                        </p:attrNameLst>
                                      </p:cBhvr>
                                      <p:to>
                                        <p:strVal val="visible"/>
                                      </p:to>
                                    </p:set>
                                    <p:animEffect transition="in" filter="fade">
                                      <p:cBhvr>
                                        <p:cTn id="22" dur="2000"/>
                                        <p:tgtEl>
                                          <p:spTgt spid="122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95"/>
                                        </p:tgtEl>
                                        <p:attrNameLst>
                                          <p:attrName>style.visibility</p:attrName>
                                        </p:attrNameLst>
                                      </p:cBhvr>
                                      <p:to>
                                        <p:strVal val="visible"/>
                                      </p:to>
                                    </p:set>
                                    <p:animEffect transition="in" filter="fade">
                                      <p:cBhvr>
                                        <p:cTn id="27"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1229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6084" name="Rectangle 4"/>
          <p:cNvSpPr>
            <a:spLocks noChangeArrowheads="1"/>
          </p:cNvSpPr>
          <p:nvPr/>
        </p:nvSpPr>
        <p:spPr bwMode="auto">
          <a:xfrm>
            <a:off x="1476375" y="1773238"/>
            <a:ext cx="6069013" cy="2160587"/>
          </a:xfrm>
          <a:prstGeom prst="rect">
            <a:avLst/>
          </a:prstGeom>
          <a:noFill/>
          <a:ln w="9525">
            <a:noFill/>
            <a:miter lim="800000"/>
            <a:headEnd/>
            <a:tailEnd/>
          </a:ln>
          <a:effectLst/>
        </p:spPr>
        <p:txBody>
          <a:bodyPr/>
          <a:lstStyle/>
          <a:p>
            <a:pPr marL="609600" indent="-609600" algn="ctr">
              <a:spcBef>
                <a:spcPct val="20000"/>
              </a:spcBef>
              <a:buFontTx/>
              <a:buAutoNum type="arabicPeriod"/>
            </a:pPr>
            <a:r>
              <a:rPr lang="es-AR" sz="3200" i="1">
                <a:latin typeface="Trebuchet MS" pitchFamily="34" charset="0"/>
              </a:rPr>
              <a:t>Divulgadores</a:t>
            </a:r>
          </a:p>
          <a:p>
            <a:pPr marL="609600" indent="-609600" algn="ctr">
              <a:spcBef>
                <a:spcPct val="20000"/>
              </a:spcBef>
              <a:buFontTx/>
              <a:buAutoNum type="arabicPeriod"/>
            </a:pPr>
            <a:r>
              <a:rPr lang="es-ES_tradnl" sz="3200" i="1">
                <a:latin typeface="Trebuchet MS" pitchFamily="34" charset="0"/>
              </a:rPr>
              <a:t>Periodistas</a:t>
            </a:r>
          </a:p>
          <a:p>
            <a:pPr marL="609600" indent="-609600" algn="ctr">
              <a:spcBef>
                <a:spcPct val="20000"/>
              </a:spcBef>
              <a:buFontTx/>
              <a:buAutoNum type="arabicPeriod"/>
            </a:pPr>
            <a:r>
              <a:rPr lang="es-ES_tradnl" sz="3200" i="1">
                <a:latin typeface="Trebuchet MS" pitchFamily="34" charset="0"/>
              </a:rPr>
              <a:t>Científicos</a:t>
            </a:r>
          </a:p>
        </p:txBody>
      </p:sp>
    </p:spTree>
    <p:extLst>
      <p:ext uri="{BB962C8B-B14F-4D97-AF65-F5344CB8AC3E}">
        <p14:creationId xmlns:p14="http://schemas.microsoft.com/office/powerpoint/2010/main" val="126693909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5061" name="Rectangle 5"/>
          <p:cNvSpPr>
            <a:spLocks noChangeArrowheads="1"/>
          </p:cNvSpPr>
          <p:nvPr/>
        </p:nvSpPr>
        <p:spPr bwMode="auto">
          <a:xfrm>
            <a:off x="1214414" y="2205038"/>
            <a:ext cx="6069013" cy="2160587"/>
          </a:xfrm>
          <a:prstGeom prst="rect">
            <a:avLst/>
          </a:prstGeom>
          <a:noFill/>
          <a:ln w="9525">
            <a:noFill/>
            <a:miter lim="800000"/>
            <a:headEnd/>
            <a:tailEnd/>
          </a:ln>
          <a:effectLst/>
        </p:spPr>
        <p:txBody>
          <a:bodyPr/>
          <a:lstStyle/>
          <a:p>
            <a:pPr marL="609600" indent="-609600" algn="ctr">
              <a:spcBef>
                <a:spcPct val="20000"/>
              </a:spcBef>
              <a:buFontTx/>
              <a:buAutoNum type="arabicPeriod"/>
            </a:pPr>
            <a:r>
              <a:rPr lang="es-AR" sz="3200" i="1" dirty="0">
                <a:latin typeface="Trebuchet MS" pitchFamily="34" charset="0"/>
              </a:rPr>
              <a:t>Síndrome </a:t>
            </a:r>
            <a:r>
              <a:rPr lang="es-AR" sz="3200" i="1" dirty="0" err="1">
                <a:latin typeface="Trebuchet MS" pitchFamily="34" charset="0"/>
              </a:rPr>
              <a:t>Sagan</a:t>
            </a:r>
            <a:endParaRPr lang="es-AR" sz="3200" i="1" dirty="0">
              <a:latin typeface="Trebuchet MS" pitchFamily="34" charset="0"/>
            </a:endParaRPr>
          </a:p>
          <a:p>
            <a:pPr marL="609600" indent="-609600" algn="ctr">
              <a:spcBef>
                <a:spcPct val="20000"/>
              </a:spcBef>
              <a:buFontTx/>
              <a:buAutoNum type="arabicPeriod"/>
            </a:pPr>
            <a:endParaRPr lang="es-AR" sz="3200" i="1" dirty="0" smtClean="0">
              <a:latin typeface="Trebuchet MS" pitchFamily="34" charset="0"/>
            </a:endParaRPr>
          </a:p>
          <a:p>
            <a:pPr marL="609600" indent="-609600" algn="ctr">
              <a:spcBef>
                <a:spcPct val="20000"/>
              </a:spcBef>
              <a:buFontTx/>
              <a:buAutoNum type="arabicPeriod"/>
            </a:pPr>
            <a:r>
              <a:rPr lang="es-AR" sz="3200" i="1" dirty="0" smtClean="0">
                <a:latin typeface="Trebuchet MS" pitchFamily="34" charset="0"/>
              </a:rPr>
              <a:t>Síndrome </a:t>
            </a:r>
            <a:r>
              <a:rPr lang="es-AR" sz="3200" i="1" dirty="0" err="1">
                <a:latin typeface="Trebuchet MS" pitchFamily="34" charset="0"/>
              </a:rPr>
              <a:t>Asimov</a:t>
            </a:r>
            <a:endParaRPr lang="es-AR" sz="3200" i="1" dirty="0">
              <a:latin typeface="Trebuchet MS" pitchFamily="34" charset="0"/>
            </a:endParaRPr>
          </a:p>
          <a:p>
            <a:pPr marL="609600" indent="-609600" algn="ctr">
              <a:spcBef>
                <a:spcPct val="20000"/>
              </a:spcBef>
              <a:buFontTx/>
              <a:buAutoNum type="arabicPeriod"/>
            </a:pPr>
            <a:endParaRPr lang="es-AR" sz="3200" i="1" dirty="0" smtClean="0">
              <a:latin typeface="Trebuchet MS" pitchFamily="34" charset="0"/>
            </a:endParaRPr>
          </a:p>
          <a:p>
            <a:pPr marL="609600" indent="-609600" algn="ctr">
              <a:spcBef>
                <a:spcPct val="20000"/>
              </a:spcBef>
              <a:buFontTx/>
              <a:buAutoNum type="arabicPeriod"/>
            </a:pPr>
            <a:r>
              <a:rPr lang="es-AR" sz="3200" i="1" dirty="0" smtClean="0">
                <a:latin typeface="Trebuchet MS" pitchFamily="34" charset="0"/>
              </a:rPr>
              <a:t>Síndrome </a:t>
            </a:r>
            <a:r>
              <a:rPr lang="es-AR" sz="3200" i="1" dirty="0" err="1">
                <a:latin typeface="Trebuchet MS" pitchFamily="34" charset="0"/>
              </a:rPr>
              <a:t>Hawking</a:t>
            </a:r>
            <a:endParaRPr lang="es-ES_tradnl" sz="3200" i="1" dirty="0">
              <a:latin typeface="Trebuchet MS" pitchFamily="34" charset="0"/>
            </a:endParaRPr>
          </a:p>
        </p:txBody>
      </p:sp>
      <p:pic>
        <p:nvPicPr>
          <p:cNvPr id="4098" name="Picture 2" descr="http://ryanflood.files.wordpress.com/2010/05/asimov_1.jpg"/>
          <p:cNvPicPr>
            <a:picLocks noChangeAspect="1" noChangeArrowheads="1"/>
          </p:cNvPicPr>
          <p:nvPr/>
        </p:nvPicPr>
        <p:blipFill>
          <a:blip r:embed="rId2"/>
          <a:srcRect/>
          <a:stretch>
            <a:fillRect/>
          </a:stretch>
        </p:blipFill>
        <p:spPr bwMode="auto">
          <a:xfrm>
            <a:off x="6512115" y="3143247"/>
            <a:ext cx="1369824" cy="1454681"/>
          </a:xfrm>
          <a:prstGeom prst="rect">
            <a:avLst/>
          </a:prstGeom>
          <a:noFill/>
        </p:spPr>
      </p:pic>
      <p:pic>
        <p:nvPicPr>
          <p:cNvPr id="4100" name="Picture 4" descr="http://www.fancast.com/blogs/files/2009/05/simpsons-16-stephen-hawking.jpg"/>
          <p:cNvPicPr>
            <a:picLocks noChangeAspect="1" noChangeArrowheads="1"/>
          </p:cNvPicPr>
          <p:nvPr/>
        </p:nvPicPr>
        <p:blipFill>
          <a:blip r:embed="rId3"/>
          <a:srcRect/>
          <a:stretch>
            <a:fillRect/>
          </a:stretch>
        </p:blipFill>
        <p:spPr bwMode="auto">
          <a:xfrm>
            <a:off x="6512115" y="4712703"/>
            <a:ext cx="1785950" cy="1145189"/>
          </a:xfrm>
          <a:prstGeom prst="rect">
            <a:avLst/>
          </a:prstGeom>
          <a:noFill/>
        </p:spPr>
      </p:pic>
      <p:pic>
        <p:nvPicPr>
          <p:cNvPr id="4106" name="Picture 10" descr="See full size image">
            <a:hlinkClick r:id="rId4"/>
          </p:cNvPr>
          <p:cNvPicPr>
            <a:picLocks noChangeAspect="1" noChangeArrowheads="1"/>
          </p:cNvPicPr>
          <p:nvPr/>
        </p:nvPicPr>
        <p:blipFill>
          <a:blip r:embed="rId5"/>
          <a:srcRect/>
          <a:stretch>
            <a:fillRect/>
          </a:stretch>
        </p:blipFill>
        <p:spPr bwMode="auto">
          <a:xfrm>
            <a:off x="6512115" y="1813347"/>
            <a:ext cx="1500198" cy="1212281"/>
          </a:xfrm>
          <a:prstGeom prst="rect">
            <a:avLst/>
          </a:prstGeom>
          <a:noFill/>
        </p:spPr>
      </p:pic>
    </p:spTree>
    <p:extLst>
      <p:ext uri="{BB962C8B-B14F-4D97-AF65-F5344CB8AC3E}">
        <p14:creationId xmlns:p14="http://schemas.microsoft.com/office/powerpoint/2010/main" val="175699241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1987" name="Rectangle 3"/>
          <p:cNvSpPr>
            <a:spLocks noGrp="1" noChangeArrowheads="1"/>
          </p:cNvSpPr>
          <p:nvPr>
            <p:ph type="body" idx="4294967295"/>
          </p:nvPr>
        </p:nvSpPr>
        <p:spPr>
          <a:xfrm>
            <a:off x="539750" y="2276475"/>
            <a:ext cx="8229600" cy="2160588"/>
          </a:xfrm>
        </p:spPr>
        <p:txBody>
          <a:bodyPr/>
          <a:lstStyle/>
          <a:p>
            <a:pPr marL="609600" indent="-609600" algn="ctr">
              <a:buFontTx/>
              <a:buAutoNum type="alphaLcParenR"/>
            </a:pPr>
            <a:r>
              <a:rPr lang="es-AR" i="1">
                <a:latin typeface="Trebuchet MS" pitchFamily="34" charset="0"/>
              </a:rPr>
              <a:t>Escuela anglosajona</a:t>
            </a:r>
          </a:p>
          <a:p>
            <a:pPr marL="609600" indent="-609600" algn="ctr">
              <a:buFontTx/>
              <a:buAutoNum type="alphaLcParenR"/>
            </a:pPr>
            <a:r>
              <a:rPr lang="es-ES_tradnl" i="1">
                <a:latin typeface="Trebuchet MS" pitchFamily="34" charset="0"/>
              </a:rPr>
              <a:t>Escuela francesa</a:t>
            </a:r>
          </a:p>
          <a:p>
            <a:pPr marL="609600" indent="-609600" algn="ctr">
              <a:buFontTx/>
              <a:buAutoNum type="alphaLcParenR"/>
            </a:pPr>
            <a:r>
              <a:rPr lang="es-ES_tradnl" i="1">
                <a:latin typeface="Trebuchet MS" pitchFamily="34" charset="0"/>
              </a:rPr>
              <a:t>Escuela latinoamericana</a:t>
            </a:r>
          </a:p>
        </p:txBody>
      </p:sp>
    </p:spTree>
    <p:extLst>
      <p:ext uri="{BB962C8B-B14F-4D97-AF65-F5344CB8AC3E}">
        <p14:creationId xmlns:p14="http://schemas.microsoft.com/office/powerpoint/2010/main" val="285537378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Y por casa cómo andamos</a:t>
            </a:r>
            <a:endParaRPr lang="es-ES_tradnl" dirty="0">
              <a:solidFill>
                <a:srgbClr val="0000FF"/>
              </a:solidFill>
              <a:latin typeface="Trebuchet MS" pitchFamily="34" charset="0"/>
            </a:endParaRPr>
          </a:p>
        </p:txBody>
      </p:sp>
      <p:sp>
        <p:nvSpPr>
          <p:cNvPr id="44035" name="Rectangle 3"/>
          <p:cNvSpPr>
            <a:spLocks noGrp="1" noChangeArrowheads="1"/>
          </p:cNvSpPr>
          <p:nvPr>
            <p:ph type="body" idx="4294967295"/>
          </p:nvPr>
        </p:nvSpPr>
        <p:spPr>
          <a:xfrm>
            <a:off x="2214546" y="2643182"/>
            <a:ext cx="5103819" cy="2160588"/>
          </a:xfrm>
        </p:spPr>
        <p:txBody>
          <a:bodyPr>
            <a:normAutofit fontScale="92500" lnSpcReduction="10000"/>
          </a:bodyPr>
          <a:lstStyle/>
          <a:p>
            <a:pPr marL="609600" indent="-609600">
              <a:lnSpc>
                <a:spcPct val="80000"/>
              </a:lnSpc>
              <a:buFontTx/>
              <a:buAutoNum type="alphaLcParenR"/>
            </a:pPr>
            <a:r>
              <a:rPr lang="es-AR" sz="2400" i="1" dirty="0">
                <a:latin typeface="Trebuchet MS" pitchFamily="34" charset="0"/>
              </a:rPr>
              <a:t>Los precursores</a:t>
            </a:r>
          </a:p>
          <a:p>
            <a:pPr marL="609600" indent="-609600">
              <a:lnSpc>
                <a:spcPct val="80000"/>
              </a:lnSpc>
              <a:buFontTx/>
              <a:buAutoNum type="alphaLcParenR"/>
            </a:pPr>
            <a:r>
              <a:rPr lang="es-ES_tradnl" sz="2400" i="1" dirty="0" err="1">
                <a:latin typeface="Trebuchet MS" pitchFamily="34" charset="0"/>
              </a:rPr>
              <a:t>Nac</a:t>
            </a:r>
            <a:r>
              <a:rPr lang="es-ES_tradnl" sz="2400" i="1" dirty="0">
                <a:latin typeface="Trebuchet MS" pitchFamily="34" charset="0"/>
              </a:rPr>
              <a:t> &amp; Pop (60s)</a:t>
            </a:r>
          </a:p>
          <a:p>
            <a:pPr marL="609600" indent="-609600">
              <a:lnSpc>
                <a:spcPct val="80000"/>
              </a:lnSpc>
              <a:buFontTx/>
              <a:buAutoNum type="alphaLcParenR"/>
            </a:pPr>
            <a:r>
              <a:rPr lang="es-ES_tradnl" sz="2400" i="1" dirty="0">
                <a:latin typeface="Trebuchet MS" pitchFamily="34" charset="0"/>
              </a:rPr>
              <a:t>La irrupción del documental (70s)</a:t>
            </a:r>
          </a:p>
          <a:p>
            <a:pPr marL="609600" indent="-609600">
              <a:lnSpc>
                <a:spcPct val="80000"/>
              </a:lnSpc>
              <a:buFontTx/>
              <a:buAutoNum type="alphaLcParenR"/>
            </a:pPr>
            <a:r>
              <a:rPr lang="es-ES_tradnl" sz="2400" i="1" dirty="0">
                <a:latin typeface="Trebuchet MS" pitchFamily="34" charset="0"/>
              </a:rPr>
              <a:t>La escuela del Belo</a:t>
            </a:r>
          </a:p>
          <a:p>
            <a:pPr marL="609600" indent="-609600">
              <a:lnSpc>
                <a:spcPct val="80000"/>
              </a:lnSpc>
              <a:buFontTx/>
              <a:buAutoNum type="alphaLcParenR"/>
            </a:pPr>
            <a:r>
              <a:rPr lang="es-ES_tradnl" sz="2400" i="1" dirty="0">
                <a:latin typeface="Trebuchet MS" pitchFamily="34" charset="0"/>
              </a:rPr>
              <a:t>Los medios nacionales</a:t>
            </a:r>
          </a:p>
          <a:p>
            <a:pPr marL="609600" indent="-609600">
              <a:lnSpc>
                <a:spcPct val="80000"/>
              </a:lnSpc>
              <a:buFontTx/>
              <a:buAutoNum type="alphaLcParenR"/>
            </a:pPr>
            <a:r>
              <a:rPr lang="es-ES_tradnl" sz="2400" i="1" dirty="0">
                <a:latin typeface="Trebuchet MS" pitchFamily="34" charset="0"/>
              </a:rPr>
              <a:t>La tele</a:t>
            </a:r>
          </a:p>
          <a:p>
            <a:pPr marL="609600" indent="-609600">
              <a:lnSpc>
                <a:spcPct val="80000"/>
              </a:lnSpc>
              <a:buFontTx/>
              <a:buAutoNum type="alphaLcParenR"/>
            </a:pPr>
            <a:r>
              <a:rPr lang="es-ES_tradnl" sz="2400" i="1" dirty="0">
                <a:latin typeface="Trebuchet MS" pitchFamily="34" charset="0"/>
              </a:rPr>
              <a:t>La profesionalización</a:t>
            </a:r>
          </a:p>
        </p:txBody>
      </p:sp>
    </p:spTree>
    <p:extLst>
      <p:ext uri="{BB962C8B-B14F-4D97-AF65-F5344CB8AC3E}">
        <p14:creationId xmlns:p14="http://schemas.microsoft.com/office/powerpoint/2010/main" val="11412232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Recursos divulgativos</a:t>
            </a:r>
            <a:endParaRPr lang="es-ES_tradnl" dirty="0">
              <a:solidFill>
                <a:srgbClr val="0000FF"/>
              </a:solidFill>
              <a:latin typeface="Trebuchet MS" pitchFamily="34" charset="0"/>
            </a:endParaRPr>
          </a:p>
        </p:txBody>
      </p:sp>
      <p:sp>
        <p:nvSpPr>
          <p:cNvPr id="40963" name="Rectangle 3"/>
          <p:cNvSpPr>
            <a:spLocks noGrp="1" noChangeArrowheads="1"/>
          </p:cNvSpPr>
          <p:nvPr>
            <p:ph type="body" idx="4294967295"/>
          </p:nvPr>
        </p:nvSpPr>
        <p:spPr>
          <a:xfrm>
            <a:off x="468313" y="2565400"/>
            <a:ext cx="8229600" cy="2160588"/>
          </a:xfrm>
        </p:spPr>
        <p:txBody>
          <a:bodyPr/>
          <a:lstStyle/>
          <a:p>
            <a:pPr marL="609600" indent="-609600" algn="ctr">
              <a:lnSpc>
                <a:spcPct val="80000"/>
              </a:lnSpc>
              <a:buFontTx/>
              <a:buAutoNum type="alphaLcParenR"/>
            </a:pPr>
            <a:r>
              <a:rPr lang="es-AR" sz="2800" i="1"/>
              <a:t>Formatos (gráfico, televisivo, radial, etc.)</a:t>
            </a:r>
          </a:p>
          <a:p>
            <a:pPr marL="609600" indent="-609600" algn="ctr">
              <a:lnSpc>
                <a:spcPct val="80000"/>
              </a:lnSpc>
              <a:buFontTx/>
              <a:buAutoNum type="alphaLcParenR"/>
            </a:pPr>
            <a:r>
              <a:rPr lang="es-ES_tradnl" sz="2800" i="1"/>
              <a:t>Estilos (recursos documentales, ficcionales, etc.)</a:t>
            </a:r>
          </a:p>
          <a:p>
            <a:pPr marL="609600" indent="-609600" algn="ctr">
              <a:lnSpc>
                <a:spcPct val="80000"/>
              </a:lnSpc>
              <a:buFontTx/>
              <a:buAutoNum type="alphaLcParenR"/>
            </a:pPr>
            <a:r>
              <a:rPr lang="es-ES_tradnl" sz="2800" i="1"/>
              <a:t>Educación no formal (museos, puertas abiertas, BAW, etc.)</a:t>
            </a:r>
          </a:p>
        </p:txBody>
      </p:sp>
    </p:spTree>
    <p:extLst>
      <p:ext uri="{BB962C8B-B14F-4D97-AF65-F5344CB8AC3E}">
        <p14:creationId xmlns:p14="http://schemas.microsoft.com/office/powerpoint/2010/main" val="418260145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txBox="1">
            <a:spLocks noChangeArrowheads="1"/>
          </p:cNvSpPr>
          <p:nvPr/>
        </p:nvSpPr>
        <p:spPr bwMode="auto">
          <a:xfrm>
            <a:off x="1371600" y="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AR">
                <a:solidFill>
                  <a:schemeClr val="accent2"/>
                </a:solidFill>
                <a:latin typeface="Trebuchet MS" charset="0"/>
              </a:rPr>
              <a:t>Científicos en la niebla</a:t>
            </a:r>
            <a:endParaRPr lang="es-ES_tradnl">
              <a:solidFill>
                <a:schemeClr val="accent2"/>
              </a:solidFill>
              <a:latin typeface="Trebuchet MS" charset="0"/>
            </a:endParaRPr>
          </a:p>
        </p:txBody>
      </p:sp>
      <p:sp>
        <p:nvSpPr>
          <p:cNvPr id="93186" name="Rectangle 2"/>
          <p:cNvSpPr>
            <a:spLocks noChangeArrowheads="1"/>
          </p:cNvSpPr>
          <p:nvPr/>
        </p:nvSpPr>
        <p:spPr bwMode="auto">
          <a:xfrm>
            <a:off x="2743200" y="609600"/>
            <a:ext cx="318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http://gunning-fog-index.com/</a:t>
            </a:r>
          </a:p>
        </p:txBody>
      </p:sp>
      <p:pic>
        <p:nvPicPr>
          <p:cNvPr id="93187" name="Picture 3" descr="Screen shot 2011-08-11 at 11.16.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897563"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2906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s-ES_tradnl" sz="3600">
                <a:solidFill>
                  <a:srgbClr val="0000FF"/>
                </a:solidFill>
                <a:latin typeface="Trebuchet MS" pitchFamily="34" charset="0"/>
              </a:rPr>
              <a:t>NAIL SCIENCE</a:t>
            </a:r>
            <a:endParaRPr lang="en-US" sz="3600">
              <a:solidFill>
                <a:srgbClr val="0000FF"/>
              </a:solidFill>
              <a:latin typeface="Trebuchet MS" pitchFamily="34" charset="0"/>
            </a:endParaRPr>
          </a:p>
        </p:txBody>
      </p:sp>
      <p:pic>
        <p:nvPicPr>
          <p:cNvPr id="183299" name="Picture 3" descr="1"/>
          <p:cNvPicPr>
            <a:picLocks noGrp="1" noChangeAspect="1" noChangeArrowheads="1"/>
          </p:cNvPicPr>
          <p:nvPr>
            <p:ph sz="half" idx="1"/>
          </p:nvPr>
        </p:nvPicPr>
        <p:blipFill>
          <a:blip r:embed="rId3" cstate="print"/>
          <a:srcRect/>
          <a:stretch>
            <a:fillRect/>
          </a:stretch>
        </p:blipFill>
        <p:spPr>
          <a:xfrm>
            <a:off x="927100" y="2187575"/>
            <a:ext cx="3094038" cy="3351213"/>
          </a:xfrm>
          <a:noFill/>
          <a:ln/>
        </p:spPr>
      </p:pic>
      <p:pic>
        <p:nvPicPr>
          <p:cNvPr id="183300" name="Picture 4" descr="10"/>
          <p:cNvPicPr>
            <a:picLocks noGrp="1" noChangeAspect="1" noChangeArrowheads="1"/>
          </p:cNvPicPr>
          <p:nvPr>
            <p:ph sz="half" idx="2"/>
          </p:nvPr>
        </p:nvPicPr>
        <p:blipFill>
          <a:blip r:embed="rId4" cstate="print"/>
          <a:srcRect/>
          <a:stretch>
            <a:fillRect/>
          </a:stretch>
        </p:blipFill>
        <p:spPr>
          <a:xfrm>
            <a:off x="4652963" y="2287588"/>
            <a:ext cx="4033837" cy="3149600"/>
          </a:xfrm>
          <a:noFill/>
          <a:ln/>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a:xfrm>
            <a:off x="446088" y="115888"/>
            <a:ext cx="8229600" cy="1143000"/>
          </a:xfrm>
        </p:spPr>
        <p:txBody>
          <a:bodyPr/>
          <a:lstStyle/>
          <a:p>
            <a:pPr eaLnBrk="1" hangingPunct="1"/>
            <a:r>
              <a:rPr lang="es-AR">
                <a:solidFill>
                  <a:schemeClr val="accent2"/>
                </a:solidFill>
                <a:latin typeface="Trebuchet MS" charset="0"/>
              </a:rPr>
              <a:t>BAD SCIENCE</a:t>
            </a:r>
            <a:endParaRPr lang="es-ES_tradnl">
              <a:solidFill>
                <a:schemeClr val="accent2"/>
              </a:solidFill>
              <a:latin typeface="Trebuchet MS" charset="0"/>
            </a:endParaRPr>
          </a:p>
        </p:txBody>
      </p:sp>
      <p:sp>
        <p:nvSpPr>
          <p:cNvPr id="88066" name="Rectangle 4"/>
          <p:cNvSpPr>
            <a:spLocks noChangeArrowheads="1"/>
          </p:cNvSpPr>
          <p:nvPr/>
        </p:nvSpPr>
        <p:spPr bwMode="auto">
          <a:xfrm>
            <a:off x="1476375" y="1773238"/>
            <a:ext cx="60690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ctr">
              <a:spcBef>
                <a:spcPct val="20000"/>
              </a:spcBef>
              <a:buFontTx/>
              <a:buAutoNum type="arabicPeriod"/>
            </a:pPr>
            <a:r>
              <a:rPr lang="es-AR" sz="3200" i="1">
                <a:latin typeface="Trebuchet MS" charset="0"/>
              </a:rPr>
              <a:t>Ciencia, mentiras y video</a:t>
            </a:r>
          </a:p>
          <a:p>
            <a:pPr marL="609600" indent="-609600" algn="ctr">
              <a:spcBef>
                <a:spcPct val="20000"/>
              </a:spcBef>
              <a:buFontTx/>
              <a:buAutoNum type="arabicPeriod"/>
            </a:pPr>
            <a:r>
              <a:rPr lang="es-AR" sz="3200" i="1">
                <a:latin typeface="Trebuchet MS" charset="0"/>
              </a:rPr>
              <a:t>Sesgos cognitivos</a:t>
            </a:r>
          </a:p>
          <a:p>
            <a:pPr marL="609600" indent="-609600" algn="ctr">
              <a:spcBef>
                <a:spcPct val="20000"/>
              </a:spcBef>
              <a:buFontTx/>
              <a:buAutoNum type="arabicPeriod"/>
            </a:pPr>
            <a:r>
              <a:rPr lang="es-AR" sz="3200" i="1">
                <a:latin typeface="Trebuchet MS" charset="0"/>
              </a:rPr>
              <a:t>Principio de autoridad</a:t>
            </a:r>
          </a:p>
        </p:txBody>
      </p:sp>
    </p:spTree>
    <p:extLst>
      <p:ext uri="{BB962C8B-B14F-4D97-AF65-F5344CB8AC3E}">
        <p14:creationId xmlns:p14="http://schemas.microsoft.com/office/powerpoint/2010/main" val="17452128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1341438"/>
            <a:ext cx="8318500" cy="646331"/>
          </a:xfrm>
          <a:prstGeom prst="rect">
            <a:avLst/>
          </a:prstGeom>
          <a:noFill/>
          <a:ln w="9525">
            <a:noFill/>
            <a:miter lim="800000"/>
            <a:headEnd/>
            <a:tailEnd/>
          </a:ln>
          <a:effectLst/>
        </p:spPr>
        <p:txBody>
          <a:bodyPr>
            <a:spAutoFit/>
          </a:bodyPr>
          <a:lstStyle/>
          <a:p>
            <a:pPr algn="ctr" eaLnBrk="0" hangingPunct="0"/>
            <a:r>
              <a:rPr lang="es-AR" sz="3600" b="1" dirty="0" smtClean="0">
                <a:solidFill>
                  <a:srgbClr val="0000FF"/>
                </a:solidFill>
                <a:effectLst>
                  <a:outerShdw blurRad="38100" dist="38100" dir="2700000" algn="tl">
                    <a:srgbClr val="C0C0C0"/>
                  </a:outerShdw>
                </a:effectLst>
                <a:cs typeface="Times New Roman" pitchFamily="18" charset="0"/>
              </a:rPr>
              <a:t>Las “nuevas” tecnologías: los libros</a:t>
            </a:r>
            <a:endParaRPr lang="es-AR" sz="3600" b="1" dirty="0">
              <a:solidFill>
                <a:srgbClr val="0000FF"/>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425313774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2976535" y="333375"/>
            <a:ext cx="3102003" cy="707886"/>
          </a:xfrm>
          <a:prstGeom prst="rect">
            <a:avLst/>
          </a:prstGeom>
          <a:noFill/>
          <a:ln w="9525">
            <a:noFill/>
            <a:miter lim="800000"/>
            <a:headEnd/>
            <a:tailEnd/>
          </a:ln>
          <a:effectLst/>
        </p:spPr>
        <p:txBody>
          <a:bodyPr wrap="none">
            <a:spAutoFit/>
          </a:bodyPr>
          <a:lstStyle/>
          <a:p>
            <a:pPr algn="r"/>
            <a:r>
              <a:rPr lang="es-AR" sz="2000" dirty="0">
                <a:solidFill>
                  <a:srgbClr val="0000FF"/>
                </a:solidFill>
              </a:rPr>
              <a:t>¿Y dónde están los cosacos?</a:t>
            </a:r>
          </a:p>
          <a:p>
            <a:pPr algn="r"/>
            <a:r>
              <a:rPr lang="es-AR" sz="2000" i="1" dirty="0">
                <a:solidFill>
                  <a:srgbClr val="0000FF"/>
                </a:solidFill>
              </a:rPr>
              <a:t>Pierre </a:t>
            </a:r>
            <a:r>
              <a:rPr lang="es-AR" sz="2000" i="1" dirty="0" err="1">
                <a:solidFill>
                  <a:srgbClr val="0000FF"/>
                </a:solidFill>
              </a:rPr>
              <a:t>Fayard</a:t>
            </a:r>
            <a:endParaRPr lang="es-ES_tradnl" sz="2000" i="1" dirty="0">
              <a:solidFill>
                <a:srgbClr val="0000FF"/>
              </a:solidFill>
            </a:endParaRPr>
          </a:p>
        </p:txBody>
      </p:sp>
      <p:sp>
        <p:nvSpPr>
          <p:cNvPr id="91141" name="Text Box 5"/>
          <p:cNvSpPr txBox="1">
            <a:spLocks noChangeArrowheads="1"/>
          </p:cNvSpPr>
          <p:nvPr/>
        </p:nvSpPr>
        <p:spPr bwMode="auto">
          <a:xfrm>
            <a:off x="900113" y="1647825"/>
            <a:ext cx="7366000" cy="2289175"/>
          </a:xfrm>
          <a:prstGeom prst="rect">
            <a:avLst/>
          </a:prstGeom>
          <a:noFill/>
          <a:ln w="9525">
            <a:noFill/>
            <a:miter lim="800000"/>
            <a:headEnd/>
            <a:tailEnd/>
          </a:ln>
          <a:effectLst/>
        </p:spPr>
        <p:txBody>
          <a:bodyPr>
            <a:spAutoFit/>
          </a:bodyPr>
          <a:lstStyle/>
          <a:p>
            <a:pPr algn="ctr"/>
            <a:r>
              <a:rPr lang="es-AR"/>
              <a:t>La estrategia de la divulgación tradicional como una estrategia de guerra (von Clausevitz): buscar un choque de fuerza por aproximación directa en una batalla decisiva para impedir cualquier tipo de respuesta. “Imponer el conocimiento verdadero”.  </a:t>
            </a:r>
          </a:p>
          <a:p>
            <a:pPr algn="ctr"/>
            <a:endParaRPr lang="es-AR"/>
          </a:p>
          <a:p>
            <a:pPr algn="ctr"/>
            <a:r>
              <a:rPr lang="es-AR"/>
              <a:t>Divulgadores como Napoleón en Rusia…</a:t>
            </a:r>
          </a:p>
          <a:p>
            <a:pPr algn="ctr"/>
            <a:endParaRPr lang="es-AR"/>
          </a:p>
          <a:p>
            <a:pPr algn="ctr"/>
            <a:r>
              <a:rPr lang="es-AR"/>
              <a:t>¿Estrategias? LA CIENCIA DE CONTRABANDO</a:t>
            </a:r>
            <a:endParaRPr lang="es-ES_tradnl"/>
          </a:p>
        </p:txBody>
      </p:sp>
    </p:spTree>
    <p:extLst>
      <p:ext uri="{BB962C8B-B14F-4D97-AF65-F5344CB8AC3E}">
        <p14:creationId xmlns:p14="http://schemas.microsoft.com/office/powerpoint/2010/main" val="205317232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808038" y="836613"/>
            <a:ext cx="7651750" cy="641350"/>
          </a:xfrm>
          <a:prstGeom prst="rect">
            <a:avLst/>
          </a:prstGeom>
          <a:noFill/>
          <a:ln w="9525">
            <a:noFill/>
            <a:miter lim="800000"/>
            <a:headEnd/>
            <a:tailEnd/>
          </a:ln>
          <a:effectLst/>
        </p:spPr>
        <p:txBody>
          <a:bodyPr>
            <a:spAutoFit/>
          </a:bodyPr>
          <a:lstStyle/>
          <a:p>
            <a:r>
              <a:rPr lang="es-AR"/>
              <a:t>Según Stephen Jay Gould (</a:t>
            </a:r>
            <a:r>
              <a:rPr lang="es-AR" i="1"/>
              <a:t>Bully for Brontosaurus</a:t>
            </a:r>
            <a:r>
              <a:rPr lang="es-AR"/>
              <a:t>), los pioneros de la divulgación científica son:</a:t>
            </a:r>
            <a:endParaRPr lang="es-ES_tradnl"/>
          </a:p>
        </p:txBody>
      </p:sp>
      <p:pic>
        <p:nvPicPr>
          <p:cNvPr id="95238" name="Picture 6" descr="franciscoasis"/>
          <p:cNvPicPr>
            <a:picLocks noChangeAspect="1" noChangeArrowheads="1"/>
          </p:cNvPicPr>
          <p:nvPr/>
        </p:nvPicPr>
        <p:blipFill>
          <a:blip r:embed="rId2"/>
          <a:srcRect/>
          <a:stretch>
            <a:fillRect/>
          </a:stretch>
        </p:blipFill>
        <p:spPr bwMode="auto">
          <a:xfrm>
            <a:off x="1076325" y="2052638"/>
            <a:ext cx="2055813" cy="3536950"/>
          </a:xfrm>
          <a:prstGeom prst="rect">
            <a:avLst/>
          </a:prstGeom>
          <a:noFill/>
        </p:spPr>
      </p:pic>
      <p:pic>
        <p:nvPicPr>
          <p:cNvPr id="95240" name="Picture 8" descr="300px-Galileo"/>
          <p:cNvPicPr>
            <a:picLocks noChangeAspect="1" noChangeArrowheads="1"/>
          </p:cNvPicPr>
          <p:nvPr/>
        </p:nvPicPr>
        <p:blipFill>
          <a:blip r:embed="rId3"/>
          <a:srcRect/>
          <a:stretch>
            <a:fillRect/>
          </a:stretch>
        </p:blipFill>
        <p:spPr bwMode="auto">
          <a:xfrm>
            <a:off x="5219700" y="2133600"/>
            <a:ext cx="2857500" cy="3505200"/>
          </a:xfrm>
          <a:prstGeom prst="rect">
            <a:avLst/>
          </a:prstGeom>
          <a:noFill/>
        </p:spPr>
      </p:pic>
    </p:spTree>
    <p:extLst>
      <p:ext uri="{BB962C8B-B14F-4D97-AF65-F5344CB8AC3E}">
        <p14:creationId xmlns:p14="http://schemas.microsoft.com/office/powerpoint/2010/main" val="2741979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s-AR" dirty="0">
                <a:solidFill>
                  <a:srgbClr val="0000FF"/>
                </a:solidFill>
                <a:latin typeface="Trebuchet MS" pitchFamily="34" charset="0"/>
              </a:rPr>
              <a:t>Galileo</a:t>
            </a:r>
            <a:endParaRPr lang="es-ES_tradnl" dirty="0">
              <a:solidFill>
                <a:srgbClr val="0000FF"/>
              </a:solidFill>
              <a:latin typeface="Trebuchet MS" pitchFamily="34" charset="0"/>
            </a:endParaRPr>
          </a:p>
        </p:txBody>
      </p:sp>
      <p:pic>
        <p:nvPicPr>
          <p:cNvPr id="96263" name="Picture 7" descr="800px-Galileos_Dialogue_Title_Page"/>
          <p:cNvPicPr>
            <a:picLocks noChangeAspect="1" noChangeArrowheads="1"/>
          </p:cNvPicPr>
          <p:nvPr/>
        </p:nvPicPr>
        <p:blipFill>
          <a:blip r:embed="rId2"/>
          <a:srcRect/>
          <a:stretch>
            <a:fillRect/>
          </a:stretch>
        </p:blipFill>
        <p:spPr bwMode="auto">
          <a:xfrm>
            <a:off x="1331913" y="1460500"/>
            <a:ext cx="6264275" cy="4560888"/>
          </a:xfrm>
          <a:prstGeom prst="rect">
            <a:avLst/>
          </a:prstGeom>
          <a:noFill/>
        </p:spPr>
      </p:pic>
    </p:spTree>
    <p:extLst>
      <p:ext uri="{BB962C8B-B14F-4D97-AF65-F5344CB8AC3E}">
        <p14:creationId xmlns:p14="http://schemas.microsoft.com/office/powerpoint/2010/main" val="300742226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79388" y="188913"/>
            <a:ext cx="8664575" cy="622300"/>
          </a:xfrm>
          <a:prstGeom prst="rect">
            <a:avLst/>
          </a:prstGeom>
          <a:noFill/>
          <a:ln w="9525">
            <a:noFill/>
            <a:miter lim="800000"/>
            <a:headEnd/>
            <a:tailEnd/>
          </a:ln>
          <a:effectLst/>
        </p:spPr>
        <p:txBody>
          <a:bodyPr wrap="none" tIns="36501" bIns="36501" anchor="ctr">
            <a:spAutoFit/>
          </a:bodyPr>
          <a:lstStyle/>
          <a:p>
            <a:pPr algn="r" eaLnBrk="0" hangingPunct="0"/>
            <a:r>
              <a:rPr lang="es-ES_tradnl"/>
              <a:t>No os toméis la vida demasiado en serio; de todos modos no saldréis vivos de ésta.</a:t>
            </a:r>
          </a:p>
          <a:p>
            <a:pPr algn="r" eaLnBrk="0" hangingPunct="0"/>
            <a:r>
              <a:rPr lang="es-ES_tradnl"/>
              <a:t>Bernard Le Bouvier de Fontenelle (1657-1757)</a:t>
            </a:r>
          </a:p>
        </p:txBody>
      </p:sp>
      <p:pic>
        <p:nvPicPr>
          <p:cNvPr id="55302" name="Picture 6" descr="Image of Fontenelle's Entretiens sur la pluralit頤es mondes"/>
          <p:cNvPicPr>
            <a:picLocks noChangeAspect="1" noChangeArrowheads="1"/>
          </p:cNvPicPr>
          <p:nvPr/>
        </p:nvPicPr>
        <p:blipFill>
          <a:blip r:embed="rId2"/>
          <a:srcRect/>
          <a:stretch>
            <a:fillRect/>
          </a:stretch>
        </p:blipFill>
        <p:spPr bwMode="auto">
          <a:xfrm>
            <a:off x="827088" y="2276475"/>
            <a:ext cx="2076450" cy="3429000"/>
          </a:xfrm>
          <a:prstGeom prst="rect">
            <a:avLst/>
          </a:prstGeom>
          <a:noFill/>
        </p:spPr>
      </p:pic>
      <p:pic>
        <p:nvPicPr>
          <p:cNvPr id="55304" name="Picture 8" descr="Fontenelle"/>
          <p:cNvPicPr>
            <a:picLocks noChangeAspect="1" noChangeArrowheads="1"/>
          </p:cNvPicPr>
          <p:nvPr/>
        </p:nvPicPr>
        <p:blipFill>
          <a:blip r:embed="rId3"/>
          <a:srcRect/>
          <a:stretch>
            <a:fillRect/>
          </a:stretch>
        </p:blipFill>
        <p:spPr bwMode="auto">
          <a:xfrm>
            <a:off x="5076825" y="2852738"/>
            <a:ext cx="3333750" cy="2857500"/>
          </a:xfrm>
          <a:prstGeom prst="rect">
            <a:avLst/>
          </a:prstGeom>
          <a:noFill/>
        </p:spPr>
      </p:pic>
    </p:spTree>
    <p:extLst>
      <p:ext uri="{BB962C8B-B14F-4D97-AF65-F5344CB8AC3E}">
        <p14:creationId xmlns:p14="http://schemas.microsoft.com/office/powerpoint/2010/main" val="23761358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p:cNvSpPr txBox="1">
            <a:spLocks noChangeArrowheads="1"/>
          </p:cNvSpPr>
          <p:nvPr/>
        </p:nvSpPr>
        <p:spPr bwMode="auto">
          <a:xfrm>
            <a:off x="735013" y="857250"/>
            <a:ext cx="7195752" cy="3693319"/>
          </a:xfrm>
          <a:prstGeom prst="rect">
            <a:avLst/>
          </a:prstGeom>
          <a:noFill/>
          <a:ln w="9525">
            <a:noFill/>
            <a:miter lim="800000"/>
            <a:headEnd/>
            <a:tailEnd/>
          </a:ln>
          <a:effectLst/>
        </p:spPr>
        <p:txBody>
          <a:bodyPr wrap="none">
            <a:spAutoFit/>
          </a:bodyPr>
          <a:lstStyle/>
          <a:p>
            <a:r>
              <a:rPr lang="es-AR" b="1" dirty="0">
                <a:solidFill>
                  <a:srgbClr val="0000FF"/>
                </a:solidFill>
              </a:rPr>
              <a:t>SIGLO XIX:</a:t>
            </a:r>
          </a:p>
          <a:p>
            <a:r>
              <a:rPr lang="es-AR" dirty="0"/>
              <a:t>La ciencia se especializa, pero aún no hay “dos culturas”</a:t>
            </a:r>
          </a:p>
          <a:p>
            <a:endParaRPr lang="es-AR" dirty="0"/>
          </a:p>
          <a:p>
            <a:r>
              <a:rPr lang="es-AR" b="1" dirty="0">
                <a:solidFill>
                  <a:srgbClr val="0000FF"/>
                </a:solidFill>
              </a:rPr>
              <a:t>SIGLO XX:</a:t>
            </a:r>
          </a:p>
          <a:p>
            <a:r>
              <a:rPr lang="es-AR" dirty="0"/>
              <a:t>La aparición de la física moderna crea las “dos culturas”</a:t>
            </a:r>
          </a:p>
          <a:p>
            <a:endParaRPr lang="es-AR" dirty="0"/>
          </a:p>
          <a:p>
            <a:r>
              <a:rPr lang="es-AR" dirty="0"/>
              <a:t>Ejemplos de libros de divulgación de física:</a:t>
            </a:r>
          </a:p>
          <a:p>
            <a:r>
              <a:rPr lang="es-AR" i="1" dirty="0"/>
              <a:t>¿Qué es la vida?</a:t>
            </a:r>
            <a:r>
              <a:rPr lang="es-AR" dirty="0"/>
              <a:t> – </a:t>
            </a:r>
            <a:r>
              <a:rPr lang="es-AR" dirty="0" err="1"/>
              <a:t>Schrödinger</a:t>
            </a:r>
            <a:endParaRPr lang="es-AR" dirty="0"/>
          </a:p>
          <a:p>
            <a:r>
              <a:rPr lang="es-AR" i="1" dirty="0"/>
              <a:t>El significado de la relatividad</a:t>
            </a:r>
            <a:r>
              <a:rPr lang="es-AR" dirty="0"/>
              <a:t> – Einstein</a:t>
            </a:r>
          </a:p>
          <a:p>
            <a:r>
              <a:rPr lang="es-AR" i="1" dirty="0"/>
              <a:t>Las aventuras del Sr. </a:t>
            </a:r>
            <a:r>
              <a:rPr lang="es-AR" i="1" dirty="0" err="1"/>
              <a:t>Tomkins</a:t>
            </a:r>
            <a:r>
              <a:rPr lang="es-AR" i="1" dirty="0"/>
              <a:t> en el país de las maravillas</a:t>
            </a:r>
            <a:r>
              <a:rPr lang="es-AR" dirty="0"/>
              <a:t> – </a:t>
            </a:r>
            <a:r>
              <a:rPr lang="es-AR" dirty="0" err="1"/>
              <a:t>Gamow</a:t>
            </a:r>
            <a:endParaRPr lang="es-AR" dirty="0"/>
          </a:p>
          <a:p>
            <a:endParaRPr lang="es-AR" dirty="0"/>
          </a:p>
          <a:p>
            <a:endParaRPr lang="es-AR" dirty="0"/>
          </a:p>
          <a:p>
            <a:r>
              <a:rPr lang="es-AR" i="1" dirty="0"/>
              <a:t>El cuarteto de Alejandría de G. </a:t>
            </a:r>
            <a:r>
              <a:rPr lang="es-AR" i="1" dirty="0" err="1"/>
              <a:t>Durrell</a:t>
            </a:r>
            <a:r>
              <a:rPr lang="es-AR" i="1" dirty="0"/>
              <a:t> como un ejemplo de 4 dimensiones…</a:t>
            </a:r>
            <a:endParaRPr lang="es-ES_tradnl" i="1" dirty="0"/>
          </a:p>
        </p:txBody>
      </p:sp>
      <p:sp>
        <p:nvSpPr>
          <p:cNvPr id="98309" name="Text Box 5"/>
          <p:cNvSpPr txBox="1">
            <a:spLocks noChangeArrowheads="1"/>
          </p:cNvSpPr>
          <p:nvPr/>
        </p:nvSpPr>
        <p:spPr bwMode="auto">
          <a:xfrm>
            <a:off x="808038" y="4889500"/>
            <a:ext cx="4706353" cy="923330"/>
          </a:xfrm>
          <a:prstGeom prst="rect">
            <a:avLst/>
          </a:prstGeom>
          <a:noFill/>
          <a:ln w="9525">
            <a:noFill/>
            <a:miter lim="800000"/>
            <a:headEnd/>
            <a:tailEnd/>
          </a:ln>
          <a:effectLst/>
        </p:spPr>
        <p:txBody>
          <a:bodyPr wrap="none">
            <a:spAutoFit/>
          </a:bodyPr>
          <a:lstStyle/>
          <a:p>
            <a:r>
              <a:rPr lang="es-AR" b="1" dirty="0">
                <a:solidFill>
                  <a:srgbClr val="0000FF"/>
                </a:solidFill>
              </a:rPr>
              <a:t>MÁS SIGLO XX:</a:t>
            </a:r>
          </a:p>
          <a:p>
            <a:r>
              <a:rPr lang="es-AR" dirty="0"/>
              <a:t>El </a:t>
            </a:r>
            <a:r>
              <a:rPr lang="es-AR" dirty="0" err="1"/>
              <a:t>Sputnik</a:t>
            </a:r>
            <a:r>
              <a:rPr lang="es-AR" dirty="0"/>
              <a:t> y el programa Apolo patean el tablero</a:t>
            </a:r>
          </a:p>
          <a:p>
            <a:r>
              <a:rPr lang="es-AR" dirty="0"/>
              <a:t>Los nuevos divulgadores y la edad dorada</a:t>
            </a:r>
            <a:endParaRPr lang="es-ES_tradnl" dirty="0"/>
          </a:p>
        </p:txBody>
      </p:sp>
    </p:spTree>
    <p:extLst>
      <p:ext uri="{BB962C8B-B14F-4D97-AF65-F5344CB8AC3E}">
        <p14:creationId xmlns:p14="http://schemas.microsoft.com/office/powerpoint/2010/main" val="1691439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Una clasificación caprichosa de los libros de divulgación científica: criterios</a:t>
            </a:r>
            <a:endParaRPr lang="es-ES_tradnl" sz="3600" dirty="0">
              <a:solidFill>
                <a:srgbClr val="0000FF"/>
              </a:solidFill>
            </a:endParaRPr>
          </a:p>
        </p:txBody>
      </p:sp>
      <p:sp>
        <p:nvSpPr>
          <p:cNvPr id="88069" name="Text Box 5"/>
          <p:cNvSpPr txBox="1">
            <a:spLocks noChangeArrowheads="1"/>
          </p:cNvSpPr>
          <p:nvPr/>
        </p:nvSpPr>
        <p:spPr bwMode="auto">
          <a:xfrm>
            <a:off x="539750" y="1792288"/>
            <a:ext cx="8013700" cy="3444875"/>
          </a:xfrm>
          <a:prstGeom prst="rect">
            <a:avLst/>
          </a:prstGeom>
          <a:noFill/>
          <a:ln w="9525">
            <a:noFill/>
            <a:miter lim="800000"/>
            <a:headEnd/>
            <a:tailEnd/>
          </a:ln>
          <a:effectLst/>
        </p:spPr>
        <p:txBody>
          <a:bodyPr>
            <a:spAutoFit/>
          </a:bodyPr>
          <a:lstStyle/>
          <a:p>
            <a:pPr>
              <a:buFontTx/>
              <a:buChar char="•"/>
            </a:pPr>
            <a:r>
              <a:rPr lang="es-AR" sz="2000" dirty="0"/>
              <a:t>Por edades</a:t>
            </a:r>
          </a:p>
          <a:p>
            <a:pPr>
              <a:buFontTx/>
              <a:buChar char="•"/>
            </a:pPr>
            <a:r>
              <a:rPr lang="es-AR" sz="2000" dirty="0"/>
              <a:t>Por público blanco</a:t>
            </a:r>
          </a:p>
          <a:p>
            <a:pPr>
              <a:buFontTx/>
              <a:buChar char="•"/>
            </a:pPr>
            <a:r>
              <a:rPr lang="es-AR" sz="2000" dirty="0"/>
              <a:t>Por tema o disciplina científica</a:t>
            </a:r>
          </a:p>
          <a:p>
            <a:pPr>
              <a:buFontTx/>
              <a:buChar char="•"/>
            </a:pPr>
            <a:r>
              <a:rPr lang="es-AR" sz="2000" dirty="0"/>
              <a:t>Textos de opinión</a:t>
            </a:r>
          </a:p>
          <a:p>
            <a:pPr>
              <a:buFontTx/>
              <a:buChar char="•"/>
            </a:pPr>
            <a:r>
              <a:rPr lang="es-AR" sz="2000" dirty="0"/>
              <a:t>Por autor</a:t>
            </a:r>
          </a:p>
          <a:p>
            <a:pPr>
              <a:buFontTx/>
              <a:buChar char="•"/>
            </a:pPr>
            <a:r>
              <a:rPr lang="es-AR" sz="2000" dirty="0"/>
              <a:t>Compilación de artículos</a:t>
            </a:r>
          </a:p>
          <a:p>
            <a:pPr>
              <a:buFontTx/>
              <a:buChar char="•"/>
            </a:pPr>
            <a:r>
              <a:rPr lang="es-AR" sz="2000" dirty="0"/>
              <a:t>Por formato</a:t>
            </a:r>
          </a:p>
          <a:p>
            <a:endParaRPr lang="es-AR" sz="2000" dirty="0"/>
          </a:p>
          <a:p>
            <a:r>
              <a:rPr lang="es-AR" sz="2000" dirty="0"/>
              <a:t>Otros conceptos de divulgación: la dieta de la luna, cómo criar a su hámster, esoterismo, etc.</a:t>
            </a:r>
          </a:p>
          <a:p>
            <a:endParaRPr lang="es-ES_tradnl" sz="2000" dirty="0"/>
          </a:p>
        </p:txBody>
      </p:sp>
    </p:spTree>
    <p:extLst>
      <p:ext uri="{BB962C8B-B14F-4D97-AF65-F5344CB8AC3E}">
        <p14:creationId xmlns:p14="http://schemas.microsoft.com/office/powerpoint/2010/main" val="6500967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Una clasificación caprichosa de los libros de divulgación científica: LOS temas</a:t>
            </a:r>
            <a:endParaRPr lang="es-ES_tradnl" sz="3600" dirty="0">
              <a:solidFill>
                <a:srgbClr val="0000FF"/>
              </a:solidFill>
            </a:endParaRPr>
          </a:p>
        </p:txBody>
      </p:sp>
      <p:sp>
        <p:nvSpPr>
          <p:cNvPr id="90115" name="Text Box 3"/>
          <p:cNvSpPr txBox="1">
            <a:spLocks noChangeArrowheads="1"/>
          </p:cNvSpPr>
          <p:nvPr/>
        </p:nvSpPr>
        <p:spPr bwMode="auto">
          <a:xfrm>
            <a:off x="539750" y="2144713"/>
            <a:ext cx="8013700" cy="3013075"/>
          </a:xfrm>
          <a:prstGeom prst="rect">
            <a:avLst/>
          </a:prstGeom>
          <a:noFill/>
          <a:ln w="9525">
            <a:noFill/>
            <a:miter lim="800000"/>
            <a:headEnd/>
            <a:tailEnd/>
          </a:ln>
          <a:effectLst/>
        </p:spPr>
        <p:txBody>
          <a:bodyPr>
            <a:spAutoFit/>
          </a:bodyPr>
          <a:lstStyle/>
          <a:p>
            <a:pPr>
              <a:buFontTx/>
              <a:buChar char="•"/>
            </a:pPr>
            <a:r>
              <a:rPr lang="es-AR" sz="2400"/>
              <a:t>Cosmología</a:t>
            </a:r>
          </a:p>
          <a:p>
            <a:pPr>
              <a:buFontTx/>
              <a:buChar char="•"/>
            </a:pPr>
            <a:r>
              <a:rPr lang="es-AR" sz="2400"/>
              <a:t>Catástrofes (climatología)</a:t>
            </a:r>
          </a:p>
          <a:p>
            <a:pPr>
              <a:buFontTx/>
              <a:buChar char="•"/>
            </a:pPr>
            <a:r>
              <a:rPr lang="es-AR" sz="2400"/>
              <a:t>Salud mental</a:t>
            </a:r>
          </a:p>
          <a:p>
            <a:pPr>
              <a:buFontTx/>
              <a:buChar char="•"/>
            </a:pPr>
            <a:r>
              <a:rPr lang="es-AR" sz="2400"/>
              <a:t>Matemática</a:t>
            </a:r>
          </a:p>
          <a:p>
            <a:pPr>
              <a:buFontTx/>
              <a:buChar char="•"/>
            </a:pPr>
            <a:r>
              <a:rPr lang="es-AR" sz="2400"/>
              <a:t>Física (</a:t>
            </a:r>
            <a:r>
              <a:rPr lang="es-AR" sz="2400" i="1"/>
              <a:t>What the %^&amp;#@!!! do you know</a:t>
            </a:r>
            <a:r>
              <a:rPr lang="es-AR" sz="2400"/>
              <a:t>)</a:t>
            </a:r>
          </a:p>
          <a:p>
            <a:endParaRPr lang="es-AR" sz="2400"/>
          </a:p>
          <a:p>
            <a:endParaRPr lang="es-AR" sz="2400"/>
          </a:p>
          <a:p>
            <a:endParaRPr lang="es-ES_tradnl" sz="2400"/>
          </a:p>
        </p:txBody>
      </p:sp>
    </p:spTree>
    <p:extLst>
      <p:ext uri="{BB962C8B-B14F-4D97-AF65-F5344CB8AC3E}">
        <p14:creationId xmlns:p14="http://schemas.microsoft.com/office/powerpoint/2010/main" val="217993702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Algunos (autores) clásicos: </a:t>
            </a:r>
            <a:r>
              <a:rPr lang="es-AR" sz="3600" i="1" dirty="0">
                <a:solidFill>
                  <a:srgbClr val="0000FF"/>
                </a:solidFill>
              </a:rPr>
              <a:t>nace el  divulgador profesional</a:t>
            </a:r>
            <a:endParaRPr lang="es-ES_tradnl" sz="3600" i="1" dirty="0">
              <a:solidFill>
                <a:srgbClr val="0000FF"/>
              </a:solidFill>
            </a:endParaRPr>
          </a:p>
        </p:txBody>
      </p:sp>
      <p:pic>
        <p:nvPicPr>
          <p:cNvPr id="103432" name="Picture 8" descr="sagan-galaxy"/>
          <p:cNvPicPr>
            <a:picLocks noChangeAspect="1" noChangeArrowheads="1"/>
          </p:cNvPicPr>
          <p:nvPr/>
        </p:nvPicPr>
        <p:blipFill>
          <a:blip r:embed="rId2" cstate="print"/>
          <a:srcRect/>
          <a:stretch>
            <a:fillRect/>
          </a:stretch>
        </p:blipFill>
        <p:spPr bwMode="auto">
          <a:xfrm>
            <a:off x="2484438" y="1341438"/>
            <a:ext cx="1944687" cy="1719262"/>
          </a:xfrm>
          <a:prstGeom prst="rect">
            <a:avLst/>
          </a:prstGeom>
          <a:noFill/>
        </p:spPr>
      </p:pic>
      <p:pic>
        <p:nvPicPr>
          <p:cNvPr id="103434" name="Picture 10" descr="jacob_bronowski">
            <a:hlinkClick r:id="rId3"/>
          </p:cNvPr>
          <p:cNvPicPr>
            <a:picLocks noChangeAspect="1" noChangeArrowheads="1"/>
          </p:cNvPicPr>
          <p:nvPr/>
        </p:nvPicPr>
        <p:blipFill>
          <a:blip r:embed="rId4"/>
          <a:srcRect/>
          <a:stretch>
            <a:fillRect/>
          </a:stretch>
        </p:blipFill>
        <p:spPr bwMode="auto">
          <a:xfrm>
            <a:off x="468313" y="1341438"/>
            <a:ext cx="1739900" cy="1943100"/>
          </a:xfrm>
          <a:prstGeom prst="rect">
            <a:avLst/>
          </a:prstGeom>
          <a:noFill/>
        </p:spPr>
      </p:pic>
      <p:pic>
        <p:nvPicPr>
          <p:cNvPr id="103436" name="Picture 12" descr="asimov_1"/>
          <p:cNvPicPr>
            <a:picLocks noChangeAspect="1" noChangeArrowheads="1"/>
          </p:cNvPicPr>
          <p:nvPr/>
        </p:nvPicPr>
        <p:blipFill>
          <a:blip r:embed="rId5"/>
          <a:srcRect/>
          <a:stretch>
            <a:fillRect/>
          </a:stretch>
        </p:blipFill>
        <p:spPr bwMode="auto">
          <a:xfrm>
            <a:off x="4678363" y="1341438"/>
            <a:ext cx="1981200" cy="1954212"/>
          </a:xfrm>
          <a:prstGeom prst="rect">
            <a:avLst/>
          </a:prstGeom>
          <a:noFill/>
        </p:spPr>
      </p:pic>
      <p:pic>
        <p:nvPicPr>
          <p:cNvPr id="103438" name="Picture 14" descr="gouldsj"/>
          <p:cNvPicPr>
            <a:picLocks noChangeAspect="1" noChangeArrowheads="1"/>
          </p:cNvPicPr>
          <p:nvPr/>
        </p:nvPicPr>
        <p:blipFill>
          <a:blip r:embed="rId6"/>
          <a:srcRect/>
          <a:stretch>
            <a:fillRect/>
          </a:stretch>
        </p:blipFill>
        <p:spPr bwMode="auto">
          <a:xfrm>
            <a:off x="6948488" y="1412875"/>
            <a:ext cx="1685925" cy="2047875"/>
          </a:xfrm>
          <a:prstGeom prst="rect">
            <a:avLst/>
          </a:prstGeom>
          <a:noFill/>
        </p:spPr>
      </p:pic>
      <p:pic>
        <p:nvPicPr>
          <p:cNvPr id="103440" name="Picture 16" descr="20080212205718-oliver-sacks-lg-1-"/>
          <p:cNvPicPr>
            <a:picLocks noChangeAspect="1" noChangeArrowheads="1"/>
          </p:cNvPicPr>
          <p:nvPr/>
        </p:nvPicPr>
        <p:blipFill>
          <a:blip r:embed="rId7"/>
          <a:srcRect/>
          <a:stretch>
            <a:fillRect/>
          </a:stretch>
        </p:blipFill>
        <p:spPr bwMode="auto">
          <a:xfrm>
            <a:off x="2411413" y="4392613"/>
            <a:ext cx="1733550" cy="1773237"/>
          </a:xfrm>
          <a:prstGeom prst="rect">
            <a:avLst/>
          </a:prstGeom>
          <a:noFill/>
        </p:spPr>
      </p:pic>
      <p:pic>
        <p:nvPicPr>
          <p:cNvPr id="103442" name="Picture 18" descr="pauldavies"/>
          <p:cNvPicPr>
            <a:picLocks noChangeAspect="1" noChangeArrowheads="1"/>
          </p:cNvPicPr>
          <p:nvPr/>
        </p:nvPicPr>
        <p:blipFill>
          <a:blip r:embed="rId8"/>
          <a:srcRect/>
          <a:stretch>
            <a:fillRect/>
          </a:stretch>
        </p:blipFill>
        <p:spPr bwMode="auto">
          <a:xfrm>
            <a:off x="4572000" y="4392613"/>
            <a:ext cx="1497013" cy="2276475"/>
          </a:xfrm>
          <a:prstGeom prst="rect">
            <a:avLst/>
          </a:prstGeom>
          <a:noFill/>
        </p:spPr>
      </p:pic>
      <p:pic>
        <p:nvPicPr>
          <p:cNvPr id="103444" name="Picture 20" descr="dawkins1"/>
          <p:cNvPicPr>
            <a:picLocks noChangeAspect="1" noChangeArrowheads="1"/>
          </p:cNvPicPr>
          <p:nvPr/>
        </p:nvPicPr>
        <p:blipFill>
          <a:blip r:embed="rId9"/>
          <a:srcRect/>
          <a:stretch>
            <a:fillRect/>
          </a:stretch>
        </p:blipFill>
        <p:spPr bwMode="auto">
          <a:xfrm>
            <a:off x="6588125" y="4392613"/>
            <a:ext cx="2143125" cy="2019300"/>
          </a:xfrm>
          <a:prstGeom prst="rect">
            <a:avLst/>
          </a:prstGeom>
          <a:noFill/>
        </p:spPr>
      </p:pic>
      <p:pic>
        <p:nvPicPr>
          <p:cNvPr id="103446" name="Picture 22" descr="Martin Gardner"/>
          <p:cNvPicPr>
            <a:picLocks noChangeAspect="1" noChangeArrowheads="1"/>
          </p:cNvPicPr>
          <p:nvPr/>
        </p:nvPicPr>
        <p:blipFill>
          <a:blip r:embed="rId10"/>
          <a:srcRect/>
          <a:stretch>
            <a:fillRect/>
          </a:stretch>
        </p:blipFill>
        <p:spPr bwMode="auto">
          <a:xfrm>
            <a:off x="487363" y="4365625"/>
            <a:ext cx="1654175" cy="2087563"/>
          </a:xfrm>
          <a:prstGeom prst="rect">
            <a:avLst/>
          </a:prstGeom>
          <a:noFill/>
        </p:spPr>
      </p:pic>
    </p:spTree>
    <p:extLst>
      <p:ext uri="{BB962C8B-B14F-4D97-AF65-F5344CB8AC3E}">
        <p14:creationId xmlns:p14="http://schemas.microsoft.com/office/powerpoint/2010/main" val="2643685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900113" y="549275"/>
            <a:ext cx="7277100" cy="1685925"/>
          </a:xfrm>
          <a:prstGeom prst="rect">
            <a:avLst/>
          </a:prstGeom>
          <a:noFill/>
          <a:ln w="9525">
            <a:noFill/>
            <a:miter lim="800000"/>
            <a:headEnd/>
            <a:tailEnd/>
          </a:ln>
          <a:effectLst/>
        </p:spPr>
      </p:pic>
      <p:pic>
        <p:nvPicPr>
          <p:cNvPr id="185347" name="Picture 3"/>
          <p:cNvPicPr>
            <a:picLocks noChangeAspect="1" noChangeArrowheads="1"/>
          </p:cNvPicPr>
          <p:nvPr/>
        </p:nvPicPr>
        <p:blipFill>
          <a:blip r:embed="rId4" cstate="print"/>
          <a:srcRect/>
          <a:stretch>
            <a:fillRect/>
          </a:stretch>
        </p:blipFill>
        <p:spPr bwMode="auto">
          <a:xfrm>
            <a:off x="179388" y="2873375"/>
            <a:ext cx="4465637" cy="3162300"/>
          </a:xfrm>
          <a:prstGeom prst="rect">
            <a:avLst/>
          </a:prstGeom>
          <a:noFill/>
          <a:ln w="9525">
            <a:noFill/>
            <a:miter lim="800000"/>
            <a:headEnd/>
            <a:tailEnd/>
          </a:ln>
          <a:effectLst/>
        </p:spPr>
      </p:pic>
      <p:pic>
        <p:nvPicPr>
          <p:cNvPr id="185348" name="Picture 4"/>
          <p:cNvPicPr>
            <a:picLocks noChangeAspect="1" noChangeArrowheads="1"/>
          </p:cNvPicPr>
          <p:nvPr/>
        </p:nvPicPr>
        <p:blipFill>
          <a:blip r:embed="rId5" cstate="print"/>
          <a:srcRect/>
          <a:stretch>
            <a:fillRect/>
          </a:stretch>
        </p:blipFill>
        <p:spPr bwMode="auto">
          <a:xfrm>
            <a:off x="4643438" y="2852738"/>
            <a:ext cx="4322762" cy="31829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7950" y="130175"/>
            <a:ext cx="9036050" cy="641350"/>
          </a:xfrm>
          <a:prstGeom prst="rect">
            <a:avLst/>
          </a:prstGeom>
          <a:noFill/>
          <a:ln w="9525">
            <a:noFill/>
            <a:miter lim="800000"/>
            <a:headEnd/>
            <a:tailEnd/>
          </a:ln>
          <a:effectLst/>
        </p:spPr>
        <p:txBody>
          <a:bodyPr>
            <a:spAutoFit/>
          </a:bodyPr>
          <a:lstStyle/>
          <a:p>
            <a:pPr algn="ctr"/>
            <a:r>
              <a:rPr lang="es-AR" sz="3600" dirty="0">
                <a:solidFill>
                  <a:srgbClr val="0000FF"/>
                </a:solidFill>
              </a:rPr>
              <a:t>Algunos (libros) clásicos</a:t>
            </a:r>
            <a:endParaRPr lang="es-ES_tradnl" sz="3600" dirty="0">
              <a:solidFill>
                <a:srgbClr val="0000FF"/>
              </a:solidFill>
            </a:endParaRPr>
          </a:p>
        </p:txBody>
      </p:sp>
      <p:pic>
        <p:nvPicPr>
          <p:cNvPr id="102406" name="Picture 6" descr="259155471_95c502d410_m"/>
          <p:cNvPicPr>
            <a:picLocks noChangeAspect="1" noChangeArrowheads="1"/>
          </p:cNvPicPr>
          <p:nvPr/>
        </p:nvPicPr>
        <p:blipFill>
          <a:blip r:embed="rId2"/>
          <a:srcRect/>
          <a:stretch>
            <a:fillRect/>
          </a:stretch>
        </p:blipFill>
        <p:spPr bwMode="auto">
          <a:xfrm>
            <a:off x="684213" y="2062163"/>
            <a:ext cx="1533525" cy="2286000"/>
          </a:xfrm>
          <a:prstGeom prst="rect">
            <a:avLst/>
          </a:prstGeom>
          <a:noFill/>
        </p:spPr>
      </p:pic>
      <p:pic>
        <p:nvPicPr>
          <p:cNvPr id="102408" name="Picture 8" descr="9681639405"/>
          <p:cNvPicPr>
            <a:picLocks noChangeAspect="1" noChangeArrowheads="1"/>
          </p:cNvPicPr>
          <p:nvPr/>
        </p:nvPicPr>
        <p:blipFill>
          <a:blip r:embed="rId3"/>
          <a:srcRect/>
          <a:stretch>
            <a:fillRect/>
          </a:stretch>
        </p:blipFill>
        <p:spPr bwMode="auto">
          <a:xfrm>
            <a:off x="2700338" y="2062163"/>
            <a:ext cx="1430337" cy="2303462"/>
          </a:xfrm>
          <a:prstGeom prst="rect">
            <a:avLst/>
          </a:prstGeom>
          <a:noFill/>
        </p:spPr>
      </p:pic>
      <p:pic>
        <p:nvPicPr>
          <p:cNvPr id="102410" name="Picture 10" descr="978-84-8323-356-6"/>
          <p:cNvPicPr>
            <a:picLocks noChangeAspect="1" noChangeArrowheads="1"/>
          </p:cNvPicPr>
          <p:nvPr/>
        </p:nvPicPr>
        <p:blipFill>
          <a:blip r:embed="rId4"/>
          <a:srcRect/>
          <a:stretch>
            <a:fillRect/>
          </a:stretch>
        </p:blipFill>
        <p:spPr bwMode="auto">
          <a:xfrm>
            <a:off x="4572000" y="2062163"/>
            <a:ext cx="1690688" cy="2303462"/>
          </a:xfrm>
          <a:prstGeom prst="rect">
            <a:avLst/>
          </a:prstGeom>
          <a:noFill/>
        </p:spPr>
      </p:pic>
      <p:pic>
        <p:nvPicPr>
          <p:cNvPr id="102412" name="Picture 12" descr="9788420635705"/>
          <p:cNvPicPr>
            <a:picLocks noChangeAspect="1" noChangeArrowheads="1"/>
          </p:cNvPicPr>
          <p:nvPr/>
        </p:nvPicPr>
        <p:blipFill>
          <a:blip r:embed="rId5"/>
          <a:srcRect/>
          <a:stretch>
            <a:fillRect/>
          </a:stretch>
        </p:blipFill>
        <p:spPr bwMode="auto">
          <a:xfrm>
            <a:off x="6732588" y="2062163"/>
            <a:ext cx="1736725" cy="2374900"/>
          </a:xfrm>
          <a:prstGeom prst="rect">
            <a:avLst/>
          </a:prstGeom>
          <a:noFill/>
        </p:spPr>
      </p:pic>
    </p:spTree>
    <p:extLst>
      <p:ext uri="{BB962C8B-B14F-4D97-AF65-F5344CB8AC3E}">
        <p14:creationId xmlns:p14="http://schemas.microsoft.com/office/powerpoint/2010/main" val="18178679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07950" y="130175"/>
            <a:ext cx="9036050" cy="641350"/>
          </a:xfrm>
          <a:prstGeom prst="rect">
            <a:avLst/>
          </a:prstGeom>
          <a:noFill/>
          <a:ln w="9525">
            <a:noFill/>
            <a:miter lim="800000"/>
            <a:headEnd/>
            <a:tailEnd/>
          </a:ln>
          <a:effectLst/>
        </p:spPr>
        <p:txBody>
          <a:bodyPr>
            <a:spAutoFit/>
          </a:bodyPr>
          <a:lstStyle/>
          <a:p>
            <a:pPr algn="ctr"/>
            <a:r>
              <a:rPr lang="es-AR" sz="3600" dirty="0">
                <a:solidFill>
                  <a:srgbClr val="0000FF"/>
                </a:solidFill>
              </a:rPr>
              <a:t>Algunos clásicos especialmente influyentes</a:t>
            </a:r>
            <a:endParaRPr lang="es-ES_tradnl" sz="3600" i="1" dirty="0">
              <a:solidFill>
                <a:srgbClr val="0000FF"/>
              </a:solidFill>
            </a:endParaRPr>
          </a:p>
        </p:txBody>
      </p:sp>
      <p:sp>
        <p:nvSpPr>
          <p:cNvPr id="104462" name="Rectangle 14"/>
          <p:cNvSpPr>
            <a:spLocks noChangeArrowheads="1"/>
          </p:cNvSpPr>
          <p:nvPr/>
        </p:nvSpPr>
        <p:spPr bwMode="auto">
          <a:xfrm>
            <a:off x="2555875" y="5373688"/>
            <a:ext cx="3816350" cy="942975"/>
          </a:xfrm>
          <a:prstGeom prst="rect">
            <a:avLst/>
          </a:prstGeom>
          <a:noFill/>
          <a:ln w="9525">
            <a:noFill/>
            <a:miter lim="800000"/>
            <a:headEnd/>
            <a:tailEnd/>
          </a:ln>
          <a:effectLst/>
        </p:spPr>
        <p:txBody>
          <a:bodyPr anchor="ctr">
            <a:spAutoFit/>
          </a:bodyPr>
          <a:lstStyle/>
          <a:p>
            <a:r>
              <a:rPr lang="es-ES_tradnl" sz="1400"/>
              <a:t>El presente libro debiera ser leído casi como si se tratase de ciencia-ficción. Su objetivo es apelar a la imaginación. Pero esta vez es ciencia. </a:t>
            </a:r>
          </a:p>
        </p:txBody>
      </p:sp>
      <p:pic>
        <p:nvPicPr>
          <p:cNvPr id="104464" name="Picture 16" descr="selfishgene"/>
          <p:cNvPicPr>
            <a:picLocks noChangeAspect="1" noChangeArrowheads="1"/>
          </p:cNvPicPr>
          <p:nvPr/>
        </p:nvPicPr>
        <p:blipFill>
          <a:blip r:embed="rId2"/>
          <a:srcRect/>
          <a:stretch>
            <a:fillRect/>
          </a:stretch>
        </p:blipFill>
        <p:spPr bwMode="auto">
          <a:xfrm>
            <a:off x="2555875" y="1171575"/>
            <a:ext cx="1905000" cy="2905125"/>
          </a:xfrm>
          <a:prstGeom prst="rect">
            <a:avLst/>
          </a:prstGeom>
          <a:noFill/>
        </p:spPr>
      </p:pic>
      <p:pic>
        <p:nvPicPr>
          <p:cNvPr id="104466" name="Picture 18" descr="carsonss"/>
          <p:cNvPicPr>
            <a:picLocks noChangeAspect="1" noChangeArrowheads="1"/>
          </p:cNvPicPr>
          <p:nvPr/>
        </p:nvPicPr>
        <p:blipFill>
          <a:blip r:embed="rId3"/>
          <a:srcRect/>
          <a:stretch>
            <a:fillRect/>
          </a:stretch>
        </p:blipFill>
        <p:spPr bwMode="auto">
          <a:xfrm>
            <a:off x="4572000" y="1268413"/>
            <a:ext cx="2049463" cy="2781300"/>
          </a:xfrm>
          <a:prstGeom prst="rect">
            <a:avLst/>
          </a:prstGeom>
          <a:noFill/>
        </p:spPr>
      </p:pic>
      <p:pic>
        <p:nvPicPr>
          <p:cNvPr id="104468" name="Picture 20" descr="b054PB_lg"/>
          <p:cNvPicPr>
            <a:picLocks noChangeAspect="1" noChangeArrowheads="1"/>
          </p:cNvPicPr>
          <p:nvPr/>
        </p:nvPicPr>
        <p:blipFill>
          <a:blip r:embed="rId4"/>
          <a:srcRect/>
          <a:stretch>
            <a:fillRect/>
          </a:stretch>
        </p:blipFill>
        <p:spPr bwMode="auto">
          <a:xfrm>
            <a:off x="6659563" y="1341438"/>
            <a:ext cx="1914525" cy="2922587"/>
          </a:xfrm>
          <a:prstGeom prst="rect">
            <a:avLst/>
          </a:prstGeom>
          <a:noFill/>
        </p:spPr>
      </p:pic>
      <p:pic>
        <p:nvPicPr>
          <p:cNvPr id="104470" name="Picture 22" descr="schrodinger_vida"/>
          <p:cNvPicPr>
            <a:picLocks noChangeAspect="1" noChangeArrowheads="1"/>
          </p:cNvPicPr>
          <p:nvPr/>
        </p:nvPicPr>
        <p:blipFill>
          <a:blip r:embed="rId5"/>
          <a:srcRect/>
          <a:stretch>
            <a:fillRect/>
          </a:stretch>
        </p:blipFill>
        <p:spPr bwMode="auto">
          <a:xfrm>
            <a:off x="395288" y="1268413"/>
            <a:ext cx="2057400" cy="3087687"/>
          </a:xfrm>
          <a:prstGeom prst="rect">
            <a:avLst/>
          </a:prstGeom>
          <a:noFill/>
        </p:spPr>
      </p:pic>
    </p:spTree>
    <p:extLst>
      <p:ext uri="{BB962C8B-B14F-4D97-AF65-F5344CB8AC3E}">
        <p14:creationId xmlns:p14="http://schemas.microsoft.com/office/powerpoint/2010/main" val="71047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808038" y="568325"/>
            <a:ext cx="8335962" cy="5451475"/>
          </a:xfrm>
          <a:prstGeom prst="rect">
            <a:avLst/>
          </a:prstGeom>
          <a:noFill/>
          <a:ln w="9525">
            <a:noFill/>
            <a:miter lim="800000"/>
            <a:headEnd/>
            <a:tailEnd/>
          </a:ln>
          <a:effectLst/>
        </p:spPr>
        <p:txBody>
          <a:bodyPr>
            <a:spAutoFit/>
          </a:bodyPr>
          <a:lstStyle/>
          <a:p>
            <a:pPr algn="ctr"/>
            <a:r>
              <a:rPr lang="es-AR" sz="4400"/>
              <a:t>LENGUAJE, ESTILO, FÓRMULAS, FIGURAS, METÁFORAS, ANALOGÍAS, HISTORIAS, ANÉCDOTAS, FICCIÓN, PERSONAJES, CITAS…</a:t>
            </a:r>
          </a:p>
          <a:p>
            <a:pPr algn="ctr"/>
            <a:endParaRPr lang="es-AR" sz="4400"/>
          </a:p>
          <a:p>
            <a:pPr algn="ctr"/>
            <a:endParaRPr lang="es-AR" sz="4400"/>
          </a:p>
          <a:p>
            <a:pPr algn="ctr"/>
            <a:endParaRPr lang="es-ES_tradnl" sz="4400"/>
          </a:p>
        </p:txBody>
      </p:sp>
      <p:sp>
        <p:nvSpPr>
          <p:cNvPr id="111621" name="Text Box 5"/>
          <p:cNvSpPr txBox="1">
            <a:spLocks noChangeArrowheads="1"/>
          </p:cNvSpPr>
          <p:nvPr/>
        </p:nvSpPr>
        <p:spPr bwMode="auto">
          <a:xfrm>
            <a:off x="2843213" y="5043488"/>
            <a:ext cx="3365793" cy="769441"/>
          </a:xfrm>
          <a:prstGeom prst="rect">
            <a:avLst/>
          </a:prstGeom>
          <a:noFill/>
          <a:ln w="9525">
            <a:noFill/>
            <a:miter lim="800000"/>
            <a:headEnd/>
            <a:tailEnd/>
          </a:ln>
          <a:effectLst/>
        </p:spPr>
        <p:txBody>
          <a:bodyPr wrap="none">
            <a:spAutoFit/>
          </a:bodyPr>
          <a:lstStyle/>
          <a:p>
            <a:r>
              <a:rPr lang="es-AR" sz="4400" dirty="0">
                <a:solidFill>
                  <a:srgbClr val="0000FF"/>
                </a:solidFill>
              </a:rPr>
              <a:t>…LITERATURA</a:t>
            </a:r>
            <a:endParaRPr lang="es-ES_tradnl" sz="4400" dirty="0">
              <a:solidFill>
                <a:srgbClr val="0000FF"/>
              </a:solidFill>
            </a:endParaRPr>
          </a:p>
        </p:txBody>
      </p:sp>
    </p:spTree>
    <p:extLst>
      <p:ext uri="{BB962C8B-B14F-4D97-AF65-F5344CB8AC3E}">
        <p14:creationId xmlns:p14="http://schemas.microsoft.com/office/powerpoint/2010/main" val="3359556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s-AR" dirty="0">
                <a:solidFill>
                  <a:srgbClr val="0000FF"/>
                </a:solidFill>
                <a:latin typeface="Trebuchet MS" pitchFamily="34" charset="0"/>
              </a:rPr>
              <a:t>Recursos literarios</a:t>
            </a:r>
            <a:endParaRPr lang="es-ES_tradnl" dirty="0">
              <a:solidFill>
                <a:srgbClr val="0000FF"/>
              </a:solidFill>
              <a:latin typeface="Trebuchet MS" pitchFamily="34" charset="0"/>
            </a:endParaRPr>
          </a:p>
        </p:txBody>
      </p:sp>
      <p:sp>
        <p:nvSpPr>
          <p:cNvPr id="113667" name="Rectangle 3"/>
          <p:cNvSpPr>
            <a:spLocks noGrp="1" noChangeArrowheads="1"/>
          </p:cNvSpPr>
          <p:nvPr>
            <p:ph type="body" idx="1"/>
          </p:nvPr>
        </p:nvSpPr>
        <p:spPr/>
        <p:txBody>
          <a:bodyPr/>
          <a:lstStyle/>
          <a:p>
            <a:pPr>
              <a:lnSpc>
                <a:spcPct val="80000"/>
              </a:lnSpc>
            </a:pPr>
            <a:r>
              <a:rPr lang="es-AR" sz="2800">
                <a:latin typeface="Trebuchet MS" pitchFamily="34" charset="0"/>
              </a:rPr>
              <a:t>Apoyo en la historia y en la tradición</a:t>
            </a:r>
          </a:p>
          <a:p>
            <a:pPr>
              <a:lnSpc>
                <a:spcPct val="80000"/>
              </a:lnSpc>
            </a:pPr>
            <a:r>
              <a:rPr lang="es-AR" sz="2800">
                <a:latin typeface="Trebuchet MS" pitchFamily="34" charset="0"/>
              </a:rPr>
              <a:t>Uso de ironía y humor</a:t>
            </a:r>
          </a:p>
          <a:p>
            <a:pPr>
              <a:lnSpc>
                <a:spcPct val="80000"/>
              </a:lnSpc>
            </a:pPr>
            <a:r>
              <a:rPr lang="es-AR" sz="2800">
                <a:latin typeface="Trebuchet MS" pitchFamily="34" charset="0"/>
              </a:rPr>
              <a:t>Entretejimiento de arte y ciencia</a:t>
            </a:r>
          </a:p>
          <a:p>
            <a:pPr>
              <a:lnSpc>
                <a:spcPct val="80000"/>
              </a:lnSpc>
            </a:pPr>
            <a:r>
              <a:rPr lang="es-AR" sz="2800">
                <a:latin typeface="Trebuchet MS" pitchFamily="34" charset="0"/>
              </a:rPr>
              <a:t>Uso de analogías y metáforas</a:t>
            </a:r>
          </a:p>
          <a:p>
            <a:pPr>
              <a:lnSpc>
                <a:spcPct val="80000"/>
              </a:lnSpc>
            </a:pPr>
            <a:r>
              <a:rPr lang="es-AR" sz="2800">
                <a:latin typeface="Trebuchet MS" pitchFamily="34" charset="0"/>
              </a:rPr>
              <a:t>Recurso a lo cotidiano</a:t>
            </a:r>
          </a:p>
          <a:p>
            <a:pPr>
              <a:lnSpc>
                <a:spcPct val="80000"/>
              </a:lnSpc>
            </a:pPr>
            <a:r>
              <a:rPr lang="es-AR" sz="2800">
                <a:latin typeface="Trebuchet MS" pitchFamily="34" charset="0"/>
              </a:rPr>
              <a:t>Un lugar para la metafísica y la religión</a:t>
            </a:r>
          </a:p>
          <a:p>
            <a:pPr>
              <a:lnSpc>
                <a:spcPct val="80000"/>
              </a:lnSpc>
            </a:pPr>
            <a:r>
              <a:rPr lang="es-AR" sz="2800">
                <a:latin typeface="Trebuchet MS" pitchFamily="34" charset="0"/>
              </a:rPr>
              <a:t>Referencia a la cultura popular</a:t>
            </a:r>
          </a:p>
          <a:p>
            <a:pPr>
              <a:lnSpc>
                <a:spcPct val="80000"/>
              </a:lnSpc>
            </a:pPr>
            <a:r>
              <a:rPr lang="es-AR" sz="2800">
                <a:latin typeface="Trebuchet MS" pitchFamily="34" charset="0"/>
              </a:rPr>
              <a:t>Reconocimiento de los errores humanos</a:t>
            </a:r>
          </a:p>
          <a:p>
            <a:pPr>
              <a:lnSpc>
                <a:spcPct val="80000"/>
              </a:lnSpc>
            </a:pPr>
            <a:r>
              <a:rPr lang="es-AR" sz="2800">
                <a:latin typeface="Trebuchet MS" pitchFamily="34" charset="0"/>
              </a:rPr>
              <a:t>Desacralización de la ciencia</a:t>
            </a:r>
          </a:p>
          <a:p>
            <a:pPr algn="r">
              <a:lnSpc>
                <a:spcPct val="80000"/>
              </a:lnSpc>
              <a:buFontTx/>
              <a:buNone/>
            </a:pPr>
            <a:r>
              <a:rPr lang="es-AR" sz="2000" i="1">
                <a:latin typeface="Trebuchet MS" pitchFamily="34" charset="0"/>
              </a:rPr>
              <a:t>Sanchez Mora, 2000</a:t>
            </a:r>
            <a:endParaRPr lang="es-ES_tradnl" sz="2000" i="1">
              <a:latin typeface="Trebuchet MS" pitchFamily="34" charset="0"/>
            </a:endParaRPr>
          </a:p>
        </p:txBody>
      </p:sp>
    </p:spTree>
    <p:extLst>
      <p:ext uri="{BB962C8B-B14F-4D97-AF65-F5344CB8AC3E}">
        <p14:creationId xmlns:p14="http://schemas.microsoft.com/office/powerpoint/2010/main" val="203134532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a:srcRect/>
          <a:stretch>
            <a:fillRect/>
          </a:stretch>
        </p:blipFill>
        <p:spPr bwMode="auto">
          <a:xfrm>
            <a:off x="179388" y="915988"/>
            <a:ext cx="8748712" cy="5249862"/>
          </a:xfrm>
          <a:prstGeom prst="rect">
            <a:avLst/>
          </a:prstGeom>
          <a:noFill/>
          <a:ln w="9525">
            <a:noFill/>
            <a:miter lim="800000"/>
            <a:headEnd/>
            <a:tailEnd/>
          </a:ln>
          <a:effectLst/>
        </p:spPr>
      </p:pic>
      <p:sp>
        <p:nvSpPr>
          <p:cNvPr id="116741" name="Text Box 5"/>
          <p:cNvSpPr txBox="1">
            <a:spLocks noChangeArrowheads="1"/>
          </p:cNvSpPr>
          <p:nvPr/>
        </p:nvSpPr>
        <p:spPr bwMode="auto">
          <a:xfrm>
            <a:off x="2268538" y="158750"/>
            <a:ext cx="4033668" cy="400110"/>
          </a:xfrm>
          <a:prstGeom prst="rect">
            <a:avLst/>
          </a:prstGeom>
          <a:noFill/>
          <a:ln w="9525">
            <a:noFill/>
            <a:miter lim="800000"/>
            <a:headEnd/>
            <a:tailEnd/>
          </a:ln>
          <a:effectLst/>
        </p:spPr>
        <p:txBody>
          <a:bodyPr wrap="none">
            <a:spAutoFit/>
          </a:bodyPr>
          <a:lstStyle/>
          <a:p>
            <a:r>
              <a:rPr lang="es-AR" sz="2000" b="1" dirty="0">
                <a:solidFill>
                  <a:srgbClr val="0000FF"/>
                </a:solidFill>
              </a:rPr>
              <a:t>CIENCIA EN FICCIÓN: CARL DJERASSI</a:t>
            </a:r>
            <a:endParaRPr lang="es-ES_tradnl" sz="2000" b="1" dirty="0">
              <a:solidFill>
                <a:srgbClr val="0000FF"/>
              </a:solidFill>
            </a:endParaRPr>
          </a:p>
        </p:txBody>
      </p:sp>
    </p:spTree>
    <p:extLst>
      <p:ext uri="{BB962C8B-B14F-4D97-AF65-F5344CB8AC3E}">
        <p14:creationId xmlns:p14="http://schemas.microsoft.com/office/powerpoint/2010/main" val="110533122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3276600" y="188913"/>
            <a:ext cx="2530475" cy="396875"/>
          </a:xfrm>
          <a:prstGeom prst="rect">
            <a:avLst/>
          </a:prstGeom>
          <a:noFill/>
          <a:ln w="9525">
            <a:noFill/>
            <a:miter lim="800000"/>
            <a:headEnd/>
            <a:tailEnd/>
          </a:ln>
          <a:effectLst/>
        </p:spPr>
        <p:txBody>
          <a:bodyPr wrap="none">
            <a:spAutoFit/>
          </a:bodyPr>
          <a:lstStyle/>
          <a:p>
            <a:r>
              <a:rPr lang="es-AR" sz="2000" b="1">
                <a:solidFill>
                  <a:schemeClr val="accent2"/>
                </a:solidFill>
              </a:rPr>
              <a:t>CIENCIA EN FICCIÓN</a:t>
            </a:r>
            <a:endParaRPr lang="es-ES_tradnl" sz="2000" b="1">
              <a:solidFill>
                <a:schemeClr val="accent2"/>
              </a:solidFill>
            </a:endParaRPr>
          </a:p>
        </p:txBody>
      </p:sp>
      <p:pic>
        <p:nvPicPr>
          <p:cNvPr id="117766" name="Picture 6" descr="libros"/>
          <p:cNvPicPr>
            <a:picLocks noChangeAspect="1" noChangeArrowheads="1"/>
          </p:cNvPicPr>
          <p:nvPr/>
        </p:nvPicPr>
        <p:blipFill>
          <a:blip r:embed="rId2"/>
          <a:srcRect/>
          <a:stretch>
            <a:fillRect/>
          </a:stretch>
        </p:blipFill>
        <p:spPr bwMode="auto">
          <a:xfrm>
            <a:off x="323850" y="981075"/>
            <a:ext cx="1803400" cy="2879725"/>
          </a:xfrm>
          <a:prstGeom prst="rect">
            <a:avLst/>
          </a:prstGeom>
          <a:noFill/>
        </p:spPr>
      </p:pic>
      <p:pic>
        <p:nvPicPr>
          <p:cNvPr id="117768" name="Picture 8" descr="las-particulas-elementales">
            <a:hlinkClick r:id="rId3"/>
          </p:cNvPr>
          <p:cNvPicPr>
            <a:picLocks noChangeAspect="1" noChangeArrowheads="1"/>
          </p:cNvPicPr>
          <p:nvPr/>
        </p:nvPicPr>
        <p:blipFill>
          <a:blip r:embed="rId4"/>
          <a:srcRect/>
          <a:stretch>
            <a:fillRect/>
          </a:stretch>
        </p:blipFill>
        <p:spPr bwMode="auto">
          <a:xfrm>
            <a:off x="2268538" y="981075"/>
            <a:ext cx="1990725" cy="3048000"/>
          </a:xfrm>
          <a:prstGeom prst="rect">
            <a:avLst/>
          </a:prstGeom>
          <a:noFill/>
        </p:spPr>
      </p:pic>
      <p:pic>
        <p:nvPicPr>
          <p:cNvPr id="117770" name="Picture 10" descr="tappacrimenes"/>
          <p:cNvPicPr>
            <a:picLocks noChangeAspect="1" noChangeArrowheads="1"/>
          </p:cNvPicPr>
          <p:nvPr/>
        </p:nvPicPr>
        <p:blipFill>
          <a:blip r:embed="rId5"/>
          <a:srcRect/>
          <a:stretch>
            <a:fillRect/>
          </a:stretch>
        </p:blipFill>
        <p:spPr bwMode="auto">
          <a:xfrm>
            <a:off x="4500563" y="981075"/>
            <a:ext cx="1905000" cy="2981325"/>
          </a:xfrm>
          <a:prstGeom prst="rect">
            <a:avLst/>
          </a:prstGeom>
          <a:noFill/>
        </p:spPr>
      </p:pic>
      <p:pic>
        <p:nvPicPr>
          <p:cNvPr id="117774" name="Picture 14" descr="00d72635"/>
          <p:cNvPicPr>
            <a:picLocks noChangeAspect="1" noChangeArrowheads="1"/>
          </p:cNvPicPr>
          <p:nvPr/>
        </p:nvPicPr>
        <p:blipFill>
          <a:blip r:embed="rId6"/>
          <a:srcRect/>
          <a:stretch>
            <a:fillRect/>
          </a:stretch>
        </p:blipFill>
        <p:spPr bwMode="auto">
          <a:xfrm>
            <a:off x="6659563" y="981075"/>
            <a:ext cx="1978025" cy="2952750"/>
          </a:xfrm>
          <a:prstGeom prst="rect">
            <a:avLst/>
          </a:prstGeom>
          <a:noFill/>
        </p:spPr>
      </p:pic>
    </p:spTree>
    <p:extLst>
      <p:ext uri="{BB962C8B-B14F-4D97-AF65-F5344CB8AC3E}">
        <p14:creationId xmlns:p14="http://schemas.microsoft.com/office/powerpoint/2010/main" val="69420647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1523805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txBox="1">
            <a:spLocks noChangeArrowheads="1"/>
          </p:cNvSpPr>
          <p:nvPr/>
        </p:nvSpPr>
        <p:spPr bwMode="auto">
          <a:xfrm>
            <a:off x="1371600" y="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AR">
                <a:solidFill>
                  <a:schemeClr val="accent2"/>
                </a:solidFill>
                <a:latin typeface="Trebuchet MS" charset="0"/>
              </a:rPr>
              <a:t>Imágenes, no palabras</a:t>
            </a:r>
            <a:endParaRPr lang="es-ES_tradnl">
              <a:solidFill>
                <a:schemeClr val="accent2"/>
              </a:solidFill>
              <a:latin typeface="Trebuchet MS" charset="0"/>
            </a:endParaRPr>
          </a:p>
        </p:txBody>
      </p:sp>
      <p:pic>
        <p:nvPicPr>
          <p:cNvPr id="94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2580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2185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685800"/>
            <a:ext cx="800735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34909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5485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5979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900113" y="549275"/>
            <a:ext cx="7277100" cy="1685925"/>
          </a:xfrm>
          <a:prstGeom prst="rect">
            <a:avLst/>
          </a:prstGeom>
          <a:noFill/>
          <a:ln w="9525">
            <a:noFill/>
            <a:miter lim="800000"/>
            <a:headEnd/>
            <a:tailEnd/>
          </a:ln>
          <a:effectLst/>
        </p:spPr>
      </p:pic>
      <p:pic>
        <p:nvPicPr>
          <p:cNvPr id="187395" name="Picture 3"/>
          <p:cNvPicPr>
            <a:picLocks noChangeAspect="1" noChangeArrowheads="1"/>
          </p:cNvPicPr>
          <p:nvPr/>
        </p:nvPicPr>
        <p:blipFill>
          <a:blip r:embed="rId4" cstate="print"/>
          <a:srcRect/>
          <a:stretch>
            <a:fillRect/>
          </a:stretch>
        </p:blipFill>
        <p:spPr bwMode="auto">
          <a:xfrm>
            <a:off x="2124075" y="2492375"/>
            <a:ext cx="5041900" cy="3581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5431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
            <a:ext cx="50133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33401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721100"/>
            <a:ext cx="5219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953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1523805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2275774"/>
            <a:ext cx="8318500" cy="646331"/>
          </a:xfrm>
          <a:prstGeom prst="rect">
            <a:avLst/>
          </a:prstGeom>
          <a:noFill/>
          <a:ln w="9525">
            <a:noFill/>
            <a:miter lim="800000"/>
            <a:headEnd/>
            <a:tailEnd/>
          </a:ln>
          <a:effectLst/>
        </p:spPr>
        <p:txBody>
          <a:bodyPr>
            <a:spAutoFit/>
          </a:bodyPr>
          <a:lstStyle/>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PERO… ¿HAY UNA CIENCIA DE LAS IDEAS?</a:t>
            </a:r>
          </a:p>
        </p:txBody>
      </p:sp>
      <p:sp>
        <p:nvSpPr>
          <p:cNvPr id="5" name="TextBox 4"/>
          <p:cNvSpPr txBox="1"/>
          <p:nvPr/>
        </p:nvSpPr>
        <p:spPr>
          <a:xfrm>
            <a:off x="4700074" y="5241133"/>
            <a:ext cx="4136469" cy="461665"/>
          </a:xfrm>
          <a:prstGeom prst="rect">
            <a:avLst/>
          </a:prstGeom>
          <a:noFill/>
        </p:spPr>
        <p:txBody>
          <a:bodyPr wrap="none" rtlCol="0">
            <a:spAutoFit/>
          </a:bodyPr>
          <a:lstStyle/>
          <a:p>
            <a:r>
              <a:rPr lang="en-US" sz="2400" b="1" dirty="0" smtClean="0">
                <a:solidFill>
                  <a:srgbClr val="0000FF"/>
                </a:solidFill>
              </a:rPr>
              <a:t>(</a:t>
            </a:r>
            <a:r>
              <a:rPr lang="en-US" sz="2400" b="1" dirty="0" err="1" smtClean="0">
                <a:solidFill>
                  <a:srgbClr val="0000FF"/>
                </a:solidFill>
              </a:rPr>
              <a:t>si</a:t>
            </a:r>
            <a:r>
              <a:rPr lang="en-US" sz="2400" b="1" dirty="0" smtClean="0">
                <a:solidFill>
                  <a:srgbClr val="0000FF"/>
                </a:solidFill>
              </a:rPr>
              <a:t> la hay, </a:t>
            </a:r>
            <a:r>
              <a:rPr lang="en-US" sz="2400" b="1" dirty="0" err="1" smtClean="0">
                <a:solidFill>
                  <a:srgbClr val="0000FF"/>
                </a:solidFill>
              </a:rPr>
              <a:t>debe</a:t>
            </a:r>
            <a:r>
              <a:rPr lang="en-US" sz="2400" b="1" dirty="0" smtClean="0">
                <a:solidFill>
                  <a:srgbClr val="0000FF"/>
                </a:solidFill>
              </a:rPr>
              <a:t> ser un </a:t>
            </a:r>
            <a:r>
              <a:rPr lang="en-US" sz="2400" b="1" dirty="0" err="1" smtClean="0">
                <a:solidFill>
                  <a:srgbClr val="0000FF"/>
                </a:solidFill>
              </a:rPr>
              <a:t>plomo</a:t>
            </a:r>
            <a:r>
              <a:rPr lang="en-US" sz="2400" b="1" dirty="0" smtClean="0">
                <a:solidFill>
                  <a:srgbClr val="0000FF"/>
                </a:solidFill>
              </a:rPr>
              <a:t>…)</a:t>
            </a:r>
            <a:endParaRPr lang="en-US" sz="2400" b="1"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2275774"/>
            <a:ext cx="8318500" cy="1200329"/>
          </a:xfrm>
          <a:prstGeom prst="rect">
            <a:avLst/>
          </a:prstGeom>
          <a:noFill/>
          <a:ln w="9525">
            <a:noFill/>
            <a:miter lim="800000"/>
            <a:headEnd/>
            <a:tailEnd/>
          </a:ln>
          <a:effectLst/>
        </p:spPr>
        <p:txBody>
          <a:bodyPr>
            <a:spAutoFit/>
          </a:bodyPr>
          <a:lstStyle/>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ES MÁS … ¿HAY UNA CIENCIA DE LAS “BUENAS” IDEAS?</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179388" y="950963"/>
            <a:ext cx="8813800" cy="1569660"/>
          </a:xfrm>
          <a:prstGeom prst="rect">
            <a:avLst/>
          </a:prstGeom>
          <a:noFill/>
          <a:ln w="9525" algn="ctr">
            <a:noFill/>
            <a:miter lim="800000"/>
            <a:headEnd/>
            <a:tailEnd/>
          </a:ln>
        </p:spPr>
        <p:txBody>
          <a:bodyPr wrap="square">
            <a:spAutoFit/>
          </a:bodyPr>
          <a:lstStyle/>
          <a:p>
            <a:pPr marL="342900" indent="-342900" algn="ctr" eaLnBrk="0" hangingPunct="0">
              <a:spcBef>
                <a:spcPct val="20000"/>
              </a:spcBef>
              <a:buClr>
                <a:schemeClr val="tx1"/>
              </a:buClr>
            </a:pPr>
            <a:r>
              <a:rPr lang="es-ES" sz="9600" b="0" dirty="0" smtClean="0">
                <a:solidFill>
                  <a:srgbClr val="0000FF"/>
                </a:solidFill>
                <a:latin typeface="Trebuchet MS" pitchFamily="34" charset="0"/>
              </a:rPr>
              <a:t>INNOVAR</a:t>
            </a:r>
          </a:p>
        </p:txBody>
      </p:sp>
      <p:sp>
        <p:nvSpPr>
          <p:cNvPr id="9" name="TextBox 8"/>
          <p:cNvSpPr txBox="1"/>
          <p:nvPr/>
        </p:nvSpPr>
        <p:spPr>
          <a:xfrm>
            <a:off x="1993240" y="3371575"/>
            <a:ext cx="5178821" cy="1077218"/>
          </a:xfrm>
          <a:prstGeom prst="rect">
            <a:avLst/>
          </a:prstGeom>
          <a:noFill/>
        </p:spPr>
        <p:txBody>
          <a:bodyPr wrap="none" rtlCol="0">
            <a:spAutoFit/>
          </a:bodyPr>
          <a:lstStyle/>
          <a:p>
            <a:r>
              <a:rPr lang="es-ES" sz="3200" dirty="0" smtClean="0">
                <a:solidFill>
                  <a:srgbClr val="0000FF"/>
                </a:solidFill>
                <a:latin typeface="Trebuchet MS" pitchFamily="34" charset="0"/>
              </a:rPr>
              <a:t>ES MIRAR CON OTROS OJOS</a:t>
            </a:r>
          </a:p>
          <a:p>
            <a:endParaRPr lang="en-US" sz="3200" dirty="0"/>
          </a:p>
        </p:txBody>
      </p:sp>
      <p:sp>
        <p:nvSpPr>
          <p:cNvPr id="10" name="TextBox 9"/>
          <p:cNvSpPr txBox="1"/>
          <p:nvPr/>
        </p:nvSpPr>
        <p:spPr>
          <a:xfrm>
            <a:off x="3192183" y="5320690"/>
            <a:ext cx="2841042" cy="646331"/>
          </a:xfrm>
          <a:prstGeom prst="rect">
            <a:avLst/>
          </a:prstGeom>
          <a:noFill/>
        </p:spPr>
        <p:txBody>
          <a:bodyPr wrap="none" rtlCol="0">
            <a:spAutoFit/>
          </a:bodyPr>
          <a:lstStyle/>
          <a:p>
            <a:r>
              <a:rPr lang="es-ES" dirty="0" smtClean="0">
                <a:solidFill>
                  <a:srgbClr val="0000FF"/>
                </a:solidFill>
                <a:latin typeface="Trebuchet MS" pitchFamily="34" charset="0"/>
              </a:rPr>
              <a:t>(por ejemplo, científicos)</a:t>
            </a:r>
          </a:p>
          <a:p>
            <a:endParaRPr lang="en-US" dirty="0"/>
          </a:p>
        </p:txBody>
      </p:sp>
    </p:spTree>
    <p:extLst>
      <p:ext uri="{BB962C8B-B14F-4D97-AF65-F5344CB8AC3E}">
        <p14:creationId xmlns:p14="http://schemas.microsoft.com/office/powerpoint/2010/main" val="2893075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2513" y="1662196"/>
            <a:ext cx="3294536" cy="3294536"/>
          </a:xfrm>
          <a:prstGeom prst="rect">
            <a:avLst/>
          </a:prstGeom>
        </p:spPr>
      </p:pic>
      <p:pic>
        <p:nvPicPr>
          <p:cNvPr id="4" name="Picture 3"/>
          <p:cNvPicPr>
            <a:picLocks noChangeAspect="1"/>
          </p:cNvPicPr>
          <p:nvPr/>
        </p:nvPicPr>
        <p:blipFill>
          <a:blip r:embed="rId4"/>
          <a:stretch>
            <a:fillRect/>
          </a:stretch>
        </p:blipFill>
        <p:spPr>
          <a:xfrm>
            <a:off x="5480854" y="1662196"/>
            <a:ext cx="3395733" cy="3294536"/>
          </a:xfrm>
          <a:prstGeom prst="rect">
            <a:avLst/>
          </a:prstGeom>
        </p:spPr>
      </p:pic>
    </p:spTree>
    <p:extLst>
      <p:ext uri="{BB962C8B-B14F-4D97-AF65-F5344CB8AC3E}">
        <p14:creationId xmlns:p14="http://schemas.microsoft.com/office/powerpoint/2010/main" val="224658237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ne whe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13" y="44023"/>
            <a:ext cx="7708054" cy="6764874"/>
          </a:xfrm>
          <a:prstGeom prst="rect">
            <a:avLst/>
          </a:prstGeom>
        </p:spPr>
      </p:pic>
    </p:spTree>
    <p:extLst>
      <p:ext uri="{BB962C8B-B14F-4D97-AF65-F5344CB8AC3E}">
        <p14:creationId xmlns:p14="http://schemas.microsoft.com/office/powerpoint/2010/main" val="392243886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itcas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74" y="499650"/>
            <a:ext cx="8788052" cy="5858700"/>
          </a:xfrm>
          <a:prstGeom prst="rect">
            <a:avLst/>
          </a:prstGeom>
        </p:spPr>
      </p:pic>
    </p:spTree>
    <p:extLst>
      <p:ext uri="{BB962C8B-B14F-4D97-AF65-F5344CB8AC3E}">
        <p14:creationId xmlns:p14="http://schemas.microsoft.com/office/powerpoint/2010/main" val="352415453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s.4ever.eu] travel suitcase woman pumps 1617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4" y="-250169"/>
            <a:ext cx="10618063" cy="7107959"/>
          </a:xfrm>
          <a:prstGeom prst="rect">
            <a:avLst/>
          </a:prstGeom>
        </p:spPr>
      </p:pic>
    </p:spTree>
    <p:extLst>
      <p:ext uri="{BB962C8B-B14F-4D97-AF65-F5344CB8AC3E}">
        <p14:creationId xmlns:p14="http://schemas.microsoft.com/office/powerpoint/2010/main" val="14201717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1" r="15228"/>
          <a:stretch/>
        </p:blipFill>
        <p:spPr bwMode="auto">
          <a:xfrm>
            <a:off x="192038" y="-45070"/>
            <a:ext cx="8916466" cy="69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9373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TotalTime>
  <Words>2633</Words>
  <Application>Microsoft Macintosh PowerPoint</Application>
  <PresentationFormat>Presentación en pantalla (4:3)</PresentationFormat>
  <Paragraphs>319</Paragraphs>
  <Slides>120</Slides>
  <Notes>30</Notes>
  <HiddenSlides>1</HiddenSlides>
  <MMClips>1</MMClips>
  <ScaleCrop>false</ScaleCrop>
  <HeadingPairs>
    <vt:vector size="4" baseType="variant">
      <vt:variant>
        <vt:lpstr>Tema</vt:lpstr>
      </vt:variant>
      <vt:variant>
        <vt:i4>1</vt:i4>
      </vt:variant>
      <vt:variant>
        <vt:lpstr>Títulos de diapositiva</vt:lpstr>
      </vt:variant>
      <vt:variant>
        <vt:i4>120</vt:i4>
      </vt:variant>
    </vt:vector>
  </HeadingPairs>
  <TitlesOfParts>
    <vt:vector size="121" baseType="lpstr">
      <vt:lpstr>Diseño predeterminado</vt:lpstr>
      <vt:lpstr>Presentación de PowerPoint</vt:lpstr>
      <vt:lpstr>Presentación de PowerPoint</vt:lpstr>
      <vt:lpstr>Presentación de PowerPoint</vt:lpstr>
      <vt:lpstr>Presentación de PowerPoint</vt:lpstr>
      <vt:lpstr>Presentación de PowerPoint</vt:lpstr>
      <vt:lpstr>NAIL SCIENCE</vt:lpstr>
      <vt:lpstr>NAIL SCIENCE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noticia científica</vt:lpstr>
      <vt:lpstr>Presentación de PowerPoint</vt:lpstr>
      <vt:lpstr>Ciencia y periodismo: criterios básicos compartidos</vt:lpstr>
      <vt:lpstr>Y algunas diferencias… (Bora zivkovic, 2010)</vt:lpstr>
      <vt:lpstr>1665-1666: nacen los diarios y los journals</vt:lpstr>
      <vt:lpstr>Fenómeno (Telégrafo Mercantil, 15/8/1802)</vt:lpstr>
      <vt:lpstr>Primera noticia de la vacuna en el Río de la Plata (5/7/1801)</vt:lpstr>
      <vt:lpstr>Primera noticia de la composición del agua (1804)</vt:lpstr>
      <vt:lpstr>La Nación, 23 de marzo de 1883</vt:lpstr>
      <vt:lpstr>Descubrimiento de Rayos X (1895)</vt:lpstr>
      <vt:lpstr>La Nación, 22 de noviembre de 1914  La última, nueva y evidente prueba de la remotísima antigüedad en que el hombre ha existido en territorio argentino, comprobatoria de su origen en este suelo, acaba de ser hallada.  Si hubiera algún espíritu retardado o incrédulo (…) tendrá que rendirse ante la evidencia que importa el hecho sensacional que hoy vamos a hacer público.</vt:lpstr>
      <vt:lpstr>Teoría de la relatividad (1919)</vt:lpstr>
      <vt:lpstr>La estructura del ADN</vt:lpstr>
      <vt:lpstr>Presentación de PowerPoint</vt:lpstr>
      <vt:lpstr>NOTICIA</vt:lpstr>
      <vt:lpstr>La noticia debe ser…</vt:lpstr>
      <vt:lpstr>¿Y las historias?</vt:lpstr>
      <vt:lpstr>Cómo se escribe una noticia:  las cinco preguntas básicas</vt:lpstr>
      <vt:lpstr>Presentación de PowerPoint</vt:lpstr>
      <vt:lpstr>Cuestión de formas</vt:lpstr>
      <vt:lpstr>¿Y qué hacemos con los tecnicismos?</vt:lpstr>
      <vt:lpstr>¿Y QUÉ HACEMOS CON LAS MAGNITUDES?</vt:lpstr>
      <vt:lpstr>AMIGÁNDONOS CON LOS NÚMEROS</vt:lpstr>
      <vt:lpstr>Periodismo de ciencia es más que explicar o “traducir”</vt:lpstr>
      <vt:lpstr>Diez criterios para comunicar ciencia (Acianela montes de oca)</vt:lpstr>
      <vt:lpstr>Diez ideas para escribir bien, claro y atractivo (R. Tabakman)</vt:lpstr>
      <vt:lpstr>Presentación de PowerPoint</vt:lpstr>
      <vt:lpstr>Empecemos por el principio</vt:lpstr>
      <vt:lpstr>Las dos culturas</vt:lpstr>
      <vt:lpstr>¿Qué podemos hacer los científicos?</vt:lpstr>
      <vt:lpstr>Un poco de mundo</vt:lpstr>
      <vt:lpstr>Un poco de mundo</vt:lpstr>
      <vt:lpstr>Un poco de mundo</vt:lpstr>
      <vt:lpstr>Y por casa cómo andamos</vt:lpstr>
      <vt:lpstr>Recursos divulgativos</vt:lpstr>
      <vt:lpstr>Presentación de PowerPoint</vt:lpstr>
      <vt:lpstr>BAD SCIENCE</vt:lpstr>
      <vt:lpstr>Presentación de PowerPoint</vt:lpstr>
      <vt:lpstr>Presentación de PowerPoint</vt:lpstr>
      <vt:lpstr>Presentación de PowerPoint</vt:lpstr>
      <vt:lpstr>Galileo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Recursos literarios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The houze!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WinuE</dc:creator>
  <cp:lastModifiedBy>Usuario Mac</cp:lastModifiedBy>
  <cp:revision>51</cp:revision>
  <dcterms:created xsi:type="dcterms:W3CDTF">2007-09-27T01:44:37Z</dcterms:created>
  <dcterms:modified xsi:type="dcterms:W3CDTF">2018-09-12T01:09:08Z</dcterms:modified>
</cp:coreProperties>
</file>